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  <p:sldMasterId id="2147483940" r:id="rId2"/>
  </p:sldMasterIdLst>
  <p:notesMasterIdLst>
    <p:notesMasterId r:id="rId39"/>
  </p:notesMasterIdLst>
  <p:sldIdLst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386" r:id="rId14"/>
    <p:sldId id="474" r:id="rId15"/>
    <p:sldId id="476" r:id="rId16"/>
    <p:sldId id="477" r:id="rId17"/>
    <p:sldId id="478" r:id="rId18"/>
    <p:sldId id="475" r:id="rId19"/>
    <p:sldId id="452" r:id="rId20"/>
    <p:sldId id="453" r:id="rId21"/>
    <p:sldId id="454" r:id="rId22"/>
    <p:sldId id="456" r:id="rId23"/>
    <p:sldId id="393" r:id="rId24"/>
    <p:sldId id="457" r:id="rId25"/>
    <p:sldId id="458" r:id="rId26"/>
    <p:sldId id="466" r:id="rId27"/>
    <p:sldId id="459" r:id="rId28"/>
    <p:sldId id="463" r:id="rId29"/>
    <p:sldId id="467" r:id="rId30"/>
    <p:sldId id="460" r:id="rId31"/>
    <p:sldId id="469" r:id="rId32"/>
    <p:sldId id="468" r:id="rId33"/>
    <p:sldId id="462" r:id="rId34"/>
    <p:sldId id="470" r:id="rId35"/>
    <p:sldId id="471" r:id="rId36"/>
    <p:sldId id="472" r:id="rId37"/>
    <p:sldId id="449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272543D-3571-417A-88A1-8A57A3797A83}">
          <p14:sldIdLst>
            <p14:sldId id="481"/>
            <p14:sldId id="482"/>
            <p14:sldId id="483"/>
            <p14:sldId id="484"/>
            <p14:sldId id="485"/>
            <p14:sldId id="486"/>
            <p14:sldId id="487"/>
            <p14:sldId id="488"/>
            <p14:sldId id="489"/>
            <p14:sldId id="490"/>
            <p14:sldId id="491"/>
            <p14:sldId id="386"/>
            <p14:sldId id="474"/>
            <p14:sldId id="476"/>
            <p14:sldId id="477"/>
            <p14:sldId id="478"/>
            <p14:sldId id="475"/>
            <p14:sldId id="452"/>
            <p14:sldId id="453"/>
            <p14:sldId id="454"/>
            <p14:sldId id="456"/>
            <p14:sldId id="393"/>
            <p14:sldId id="457"/>
            <p14:sldId id="458"/>
            <p14:sldId id="466"/>
            <p14:sldId id="459"/>
            <p14:sldId id="463"/>
            <p14:sldId id="467"/>
            <p14:sldId id="460"/>
            <p14:sldId id="469"/>
            <p14:sldId id="468"/>
            <p14:sldId id="462"/>
            <p14:sldId id="470"/>
            <p14:sldId id="471"/>
            <p14:sldId id="472"/>
            <p14:sldId id="449"/>
          </p14:sldIdLst>
        </p14:section>
        <p14:section name="Раздел без заголовка" id="{7AED4CDB-B7CC-4349-971D-26E6B19EFCB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a 999" initials="S9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5220" autoAdjust="0"/>
  </p:normalViewPr>
  <p:slideViewPr>
    <p:cSldViewPr>
      <p:cViewPr>
        <p:scale>
          <a:sx n="95" d="100"/>
          <a:sy n="95" d="100"/>
        </p:scale>
        <p:origin x="-83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commentAuthors" Target="commentAuthors.xml"/><Relationship Id="rId45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F47B488-8FA9-419E-8CB0-D7F54977B252}"/>
    <pc:docChg chg="modSld">
      <pc:chgData name="" userId="" providerId="" clId="Web-{7F47B488-8FA9-419E-8CB0-D7F54977B252}" dt="2019-02-14T06:54:23.602" v="4" actId="1076"/>
      <pc:docMkLst>
        <pc:docMk/>
      </pc:docMkLst>
      <pc:sldChg chg="addSp modSp">
        <pc:chgData name="" userId="" providerId="" clId="Web-{7F47B488-8FA9-419E-8CB0-D7F54977B252}" dt="2019-02-14T06:54:23.602" v="4" actId="1076"/>
        <pc:sldMkLst>
          <pc:docMk/>
          <pc:sldMk cId="3886961354" sldId="482"/>
        </pc:sldMkLst>
        <pc:picChg chg="add mod">
          <ac:chgData name="" userId="" providerId="" clId="Web-{7F47B488-8FA9-419E-8CB0-D7F54977B252}" dt="2019-02-14T06:54:23.602" v="4" actId="1076"/>
          <ac:picMkLst>
            <pc:docMk/>
            <pc:sldMk cId="3886961354" sldId="482"/>
            <ac:picMk id="2" creationId="{1F8B2098-C4F8-43CF-93A3-129E3B4F6A2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FBFD01-D21A-4AA7-A8A1-5DB524784A09}" type="doc">
      <dgm:prSet loTypeId="urn:microsoft.com/office/officeart/2005/8/layout/process4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91D0C074-3AC7-4FE0-80D8-60F70DD1A19B}">
      <dgm:prSet phldrT="[Текст]"/>
      <dgm:spPr/>
      <dgm:t>
        <a:bodyPr/>
        <a:lstStyle/>
        <a:p>
          <a:r>
            <a:rPr lang="ru-RU" dirty="0"/>
            <a:t>Юридическое лицо-нерезидент, доходы в РК</a:t>
          </a:r>
        </a:p>
      </dgm:t>
    </dgm:pt>
    <dgm:pt modelId="{8F3B8C52-9F6A-435E-A8F4-583BD1134C03}" type="parTrans" cxnId="{555CCCCF-1532-40A5-9F87-1E7F522951D9}">
      <dgm:prSet/>
      <dgm:spPr/>
      <dgm:t>
        <a:bodyPr/>
        <a:lstStyle/>
        <a:p>
          <a:endParaRPr lang="ru-RU"/>
        </a:p>
      </dgm:t>
    </dgm:pt>
    <dgm:pt modelId="{7CE99EB1-9423-47FA-8ED3-074143DBAF3D}" type="sibTrans" cxnId="{555CCCCF-1532-40A5-9F87-1E7F522951D9}">
      <dgm:prSet/>
      <dgm:spPr/>
      <dgm:t>
        <a:bodyPr/>
        <a:lstStyle/>
        <a:p>
          <a:endParaRPr lang="ru-RU"/>
        </a:p>
      </dgm:t>
    </dgm:pt>
    <dgm:pt modelId="{69C06C78-1D24-47EF-B8B5-33C201A26C5D}">
      <dgm:prSet phldrT="[Текст]"/>
      <dgm:spPr/>
      <dgm:t>
        <a:bodyPr/>
        <a:lstStyle/>
        <a:p>
          <a:r>
            <a:rPr lang="ru-RU" b="1" dirty="0"/>
            <a:t>С образованием постоянного учреждения в РК</a:t>
          </a:r>
        </a:p>
      </dgm:t>
    </dgm:pt>
    <dgm:pt modelId="{ABF22AC7-F7F0-43F7-A8C0-D99EE774A283}" type="parTrans" cxnId="{6A69CDA5-87F0-47BB-A3A9-5C9BF159C8A2}">
      <dgm:prSet/>
      <dgm:spPr/>
      <dgm:t>
        <a:bodyPr/>
        <a:lstStyle/>
        <a:p>
          <a:endParaRPr lang="ru-RU"/>
        </a:p>
      </dgm:t>
    </dgm:pt>
    <dgm:pt modelId="{CCA64E27-690C-4425-B01F-CEE5D62C9AC5}" type="sibTrans" cxnId="{6A69CDA5-87F0-47BB-A3A9-5C9BF159C8A2}">
      <dgm:prSet/>
      <dgm:spPr/>
      <dgm:t>
        <a:bodyPr/>
        <a:lstStyle/>
        <a:p>
          <a:endParaRPr lang="ru-RU"/>
        </a:p>
      </dgm:t>
    </dgm:pt>
    <dgm:pt modelId="{E5B38C26-C369-4061-A474-7F15D0AFC392}">
      <dgm:prSet phldrT="[Текст]"/>
      <dgm:spPr/>
      <dgm:t>
        <a:bodyPr/>
        <a:lstStyle/>
        <a:p>
          <a:r>
            <a:rPr lang="ru-RU" b="1" dirty="0"/>
            <a:t>Самостоятельное исполнение налоговых обязательств в РК</a:t>
          </a:r>
        </a:p>
      </dgm:t>
    </dgm:pt>
    <dgm:pt modelId="{98589D99-C7ED-47CB-B40A-A7A34FA32A49}" type="parTrans" cxnId="{5D7B8558-3507-4E2C-B5FC-88E541AE4C98}">
      <dgm:prSet/>
      <dgm:spPr/>
      <dgm:t>
        <a:bodyPr/>
        <a:lstStyle/>
        <a:p>
          <a:endParaRPr lang="ru-RU"/>
        </a:p>
      </dgm:t>
    </dgm:pt>
    <dgm:pt modelId="{620967DF-D5DE-47E2-BB22-3DCC6CAF4257}" type="sibTrans" cxnId="{5D7B8558-3507-4E2C-B5FC-88E541AE4C98}">
      <dgm:prSet/>
      <dgm:spPr/>
      <dgm:t>
        <a:bodyPr/>
        <a:lstStyle/>
        <a:p>
          <a:endParaRPr lang="ru-RU"/>
        </a:p>
      </dgm:t>
    </dgm:pt>
    <dgm:pt modelId="{75D549F5-2722-44F2-8AE3-9F11CAF90EF3}">
      <dgm:prSet phldrT="[Текст]"/>
      <dgm:spPr/>
      <dgm:t>
        <a:bodyPr/>
        <a:lstStyle/>
        <a:p>
          <a:r>
            <a:rPr lang="ru-RU" b="1" dirty="0"/>
            <a:t>Регистрация в УГД</a:t>
          </a:r>
        </a:p>
      </dgm:t>
    </dgm:pt>
    <dgm:pt modelId="{D3E032D0-02BC-4626-8443-A8BC2383C824}" type="parTrans" cxnId="{197B72A3-2F3A-4C7F-8AB2-DEBAF816CE59}">
      <dgm:prSet/>
      <dgm:spPr/>
      <dgm:t>
        <a:bodyPr/>
        <a:lstStyle/>
        <a:p>
          <a:endParaRPr lang="ru-RU"/>
        </a:p>
      </dgm:t>
    </dgm:pt>
    <dgm:pt modelId="{2FBFAF8E-9AF6-48DC-B02D-D913A4107859}" type="sibTrans" cxnId="{197B72A3-2F3A-4C7F-8AB2-DEBAF816CE59}">
      <dgm:prSet/>
      <dgm:spPr/>
      <dgm:t>
        <a:bodyPr/>
        <a:lstStyle/>
        <a:p>
          <a:endParaRPr lang="ru-RU"/>
        </a:p>
      </dgm:t>
    </dgm:pt>
    <dgm:pt modelId="{6D3949E7-5749-42D6-9877-B3778C91DDB6}">
      <dgm:prSet phldrT="[Текст]"/>
      <dgm:spPr/>
      <dgm:t>
        <a:bodyPr/>
        <a:lstStyle/>
        <a:p>
          <a:r>
            <a:rPr lang="ru-RU" b="1" dirty="0"/>
            <a:t>Без образования постоянного учреждения в РК</a:t>
          </a:r>
        </a:p>
      </dgm:t>
    </dgm:pt>
    <dgm:pt modelId="{6FA1BB3F-A020-4111-ABC9-62F308E1AD96}" type="parTrans" cxnId="{A9193927-E3B9-43DD-8FC6-FFDF603FBE99}">
      <dgm:prSet/>
      <dgm:spPr/>
      <dgm:t>
        <a:bodyPr/>
        <a:lstStyle/>
        <a:p>
          <a:endParaRPr lang="ru-RU"/>
        </a:p>
      </dgm:t>
    </dgm:pt>
    <dgm:pt modelId="{C72F2286-D0FE-4770-B855-668C1FF0491F}" type="sibTrans" cxnId="{A9193927-E3B9-43DD-8FC6-FFDF603FBE99}">
      <dgm:prSet/>
      <dgm:spPr/>
      <dgm:t>
        <a:bodyPr/>
        <a:lstStyle/>
        <a:p>
          <a:endParaRPr lang="ru-RU"/>
        </a:p>
      </dgm:t>
    </dgm:pt>
    <dgm:pt modelId="{D1469BC7-75EE-41B5-AB97-7E8A17B8DE23}">
      <dgm:prSet phldrT="[Текст]"/>
      <dgm:spPr/>
      <dgm:t>
        <a:bodyPr/>
        <a:lstStyle/>
        <a:p>
          <a:r>
            <a:rPr lang="ru-RU" b="1" dirty="0"/>
            <a:t>Налогообложение у источника выплаты</a:t>
          </a:r>
        </a:p>
      </dgm:t>
    </dgm:pt>
    <dgm:pt modelId="{54516446-7FB0-4DEB-B81A-D40F405DCEAC}" type="parTrans" cxnId="{FBB7F8BA-0A74-4415-A801-7D2D94F79C2F}">
      <dgm:prSet/>
      <dgm:spPr/>
      <dgm:t>
        <a:bodyPr/>
        <a:lstStyle/>
        <a:p>
          <a:endParaRPr lang="ru-RU"/>
        </a:p>
      </dgm:t>
    </dgm:pt>
    <dgm:pt modelId="{A14F0F22-9FC4-46EA-A0A4-0FCC76B8DB65}" type="sibTrans" cxnId="{FBB7F8BA-0A74-4415-A801-7D2D94F79C2F}">
      <dgm:prSet/>
      <dgm:spPr/>
      <dgm:t>
        <a:bodyPr/>
        <a:lstStyle/>
        <a:p>
          <a:endParaRPr lang="ru-RU"/>
        </a:p>
      </dgm:t>
    </dgm:pt>
    <dgm:pt modelId="{38D62A43-9F23-4533-8986-4DA3EB393BF8}">
      <dgm:prSet phldrT="[Текст]"/>
      <dgm:spPr/>
      <dgm:t>
        <a:bodyPr/>
        <a:lstStyle/>
        <a:p>
          <a:r>
            <a:rPr lang="ru-RU" b="1" dirty="0"/>
            <a:t>Самостоятельное исчисление налогов</a:t>
          </a:r>
        </a:p>
      </dgm:t>
    </dgm:pt>
    <dgm:pt modelId="{05D16C0D-E1E9-4BDD-BE61-22CF372E18C2}" type="parTrans" cxnId="{ED36B3E3-3FAB-4D2C-B30F-84C8A47B9674}">
      <dgm:prSet/>
      <dgm:spPr/>
      <dgm:t>
        <a:bodyPr/>
        <a:lstStyle/>
        <a:p>
          <a:endParaRPr lang="ru-RU"/>
        </a:p>
      </dgm:t>
    </dgm:pt>
    <dgm:pt modelId="{1607F9C7-2912-43F8-BD6E-9FFEF892D009}" type="sibTrans" cxnId="{ED36B3E3-3FAB-4D2C-B30F-84C8A47B9674}">
      <dgm:prSet/>
      <dgm:spPr/>
      <dgm:t>
        <a:bodyPr/>
        <a:lstStyle/>
        <a:p>
          <a:endParaRPr lang="ru-RU"/>
        </a:p>
      </dgm:t>
    </dgm:pt>
    <dgm:pt modelId="{6D7DAF9E-A8BB-4B0F-948A-E50AF3727A14}">
      <dgm:prSet phldrT="[Текст]"/>
      <dgm:spPr/>
      <dgm:t>
        <a:bodyPr/>
        <a:lstStyle/>
        <a:p>
          <a:r>
            <a:rPr lang="ru-RU" b="1" dirty="0"/>
            <a:t>Сдача отчетности</a:t>
          </a:r>
        </a:p>
        <a:p>
          <a:endParaRPr lang="ru-RU" b="1" dirty="0"/>
        </a:p>
        <a:p>
          <a:endParaRPr lang="ru-RU" b="1" dirty="0"/>
        </a:p>
      </dgm:t>
    </dgm:pt>
    <dgm:pt modelId="{0F2E8233-A4D7-45BF-8E2C-56D5D0B78C2A}" type="parTrans" cxnId="{788CBE0E-3315-4327-B50C-8B565302D625}">
      <dgm:prSet/>
      <dgm:spPr/>
      <dgm:t>
        <a:bodyPr/>
        <a:lstStyle/>
        <a:p>
          <a:endParaRPr lang="ru-RU"/>
        </a:p>
      </dgm:t>
    </dgm:pt>
    <dgm:pt modelId="{3437C3DC-AA4D-4B43-8150-9E856B5080E8}" type="sibTrans" cxnId="{788CBE0E-3315-4327-B50C-8B565302D625}">
      <dgm:prSet/>
      <dgm:spPr/>
      <dgm:t>
        <a:bodyPr/>
        <a:lstStyle/>
        <a:p>
          <a:endParaRPr lang="ru-RU"/>
        </a:p>
      </dgm:t>
    </dgm:pt>
    <dgm:pt modelId="{45A5D61C-7A28-4F54-AA8F-2F6E1D134404}" type="pres">
      <dgm:prSet presAssocID="{E7FBFD01-D21A-4AA7-A8A1-5DB524784A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361D50-F2D0-447B-8FEA-D2F42608F2CB}" type="pres">
      <dgm:prSet presAssocID="{91D0C074-3AC7-4FE0-80D8-60F70DD1A19B}" presName="boxAndChildren" presStyleCnt="0"/>
      <dgm:spPr/>
    </dgm:pt>
    <dgm:pt modelId="{67D7FE90-84CF-477E-A09B-C4A050DBA405}" type="pres">
      <dgm:prSet presAssocID="{91D0C074-3AC7-4FE0-80D8-60F70DD1A19B}" presName="parentTextBox" presStyleLbl="node1" presStyleIdx="0" presStyleCnt="1"/>
      <dgm:spPr/>
      <dgm:t>
        <a:bodyPr/>
        <a:lstStyle/>
        <a:p>
          <a:endParaRPr lang="ru-RU"/>
        </a:p>
      </dgm:t>
    </dgm:pt>
    <dgm:pt modelId="{8F77AF6D-09A3-40FD-A8E7-9C0C5D9AD26A}" type="pres">
      <dgm:prSet presAssocID="{91D0C074-3AC7-4FE0-80D8-60F70DD1A19B}" presName="entireBox" presStyleLbl="node1" presStyleIdx="0" presStyleCnt="1" custLinFactNeighborX="126" custLinFactNeighborY="-6446"/>
      <dgm:spPr/>
      <dgm:t>
        <a:bodyPr/>
        <a:lstStyle/>
        <a:p>
          <a:endParaRPr lang="ru-RU"/>
        </a:p>
      </dgm:t>
    </dgm:pt>
    <dgm:pt modelId="{C5E34E18-4970-454A-AD5E-1190CE52FE7F}" type="pres">
      <dgm:prSet presAssocID="{91D0C074-3AC7-4FE0-80D8-60F70DD1A19B}" presName="descendantBox" presStyleCnt="0"/>
      <dgm:spPr/>
    </dgm:pt>
    <dgm:pt modelId="{2464395E-5AB0-4FFB-A128-DA17BECC16F4}" type="pres">
      <dgm:prSet presAssocID="{69C06C78-1D24-47EF-B8B5-33C201A26C5D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7FFBA-C92B-4F1B-8346-4F97EC7AE3D1}" type="pres">
      <dgm:prSet presAssocID="{6D3949E7-5749-42D6-9877-B3778C91DDB6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7B8558-3507-4E2C-B5FC-88E541AE4C98}" srcId="{69C06C78-1D24-47EF-B8B5-33C201A26C5D}" destId="{E5B38C26-C369-4061-A474-7F15D0AFC392}" srcOrd="0" destOrd="0" parTransId="{98589D99-C7ED-47CB-B40A-A7A34FA32A49}" sibTransId="{620967DF-D5DE-47E2-BB22-3DCC6CAF4257}"/>
    <dgm:cxn modelId="{555CCCCF-1532-40A5-9F87-1E7F522951D9}" srcId="{E7FBFD01-D21A-4AA7-A8A1-5DB524784A09}" destId="{91D0C074-3AC7-4FE0-80D8-60F70DD1A19B}" srcOrd="0" destOrd="0" parTransId="{8F3B8C52-9F6A-435E-A8F4-583BD1134C03}" sibTransId="{7CE99EB1-9423-47FA-8ED3-074143DBAF3D}"/>
    <dgm:cxn modelId="{FBB7F8BA-0A74-4415-A801-7D2D94F79C2F}" srcId="{6D3949E7-5749-42D6-9877-B3778C91DDB6}" destId="{D1469BC7-75EE-41B5-AB97-7E8A17B8DE23}" srcOrd="0" destOrd="0" parTransId="{54516446-7FB0-4DEB-B81A-D40F405DCEAC}" sibTransId="{A14F0F22-9FC4-46EA-A0A4-0FCC76B8DB65}"/>
    <dgm:cxn modelId="{8BE26878-1A28-4F34-9307-A66479814E48}" type="presOf" srcId="{91D0C074-3AC7-4FE0-80D8-60F70DD1A19B}" destId="{8F77AF6D-09A3-40FD-A8E7-9C0C5D9AD26A}" srcOrd="1" destOrd="0" presId="urn:microsoft.com/office/officeart/2005/8/layout/process4"/>
    <dgm:cxn modelId="{A9193927-E3B9-43DD-8FC6-FFDF603FBE99}" srcId="{91D0C074-3AC7-4FE0-80D8-60F70DD1A19B}" destId="{6D3949E7-5749-42D6-9877-B3778C91DDB6}" srcOrd="1" destOrd="0" parTransId="{6FA1BB3F-A020-4111-ABC9-62F308E1AD96}" sibTransId="{C72F2286-D0FE-4770-B855-668C1FF0491F}"/>
    <dgm:cxn modelId="{788CBE0E-3315-4327-B50C-8B565302D625}" srcId="{E5B38C26-C369-4061-A474-7F15D0AFC392}" destId="{6D7DAF9E-A8BB-4B0F-948A-E50AF3727A14}" srcOrd="2" destOrd="0" parTransId="{0F2E8233-A4D7-45BF-8E2C-56D5D0B78C2A}" sibTransId="{3437C3DC-AA4D-4B43-8150-9E856B5080E8}"/>
    <dgm:cxn modelId="{197B72A3-2F3A-4C7F-8AB2-DEBAF816CE59}" srcId="{E5B38C26-C369-4061-A474-7F15D0AFC392}" destId="{75D549F5-2722-44F2-8AE3-9F11CAF90EF3}" srcOrd="0" destOrd="0" parTransId="{D3E032D0-02BC-4626-8443-A8BC2383C824}" sibTransId="{2FBFAF8E-9AF6-48DC-B02D-D913A4107859}"/>
    <dgm:cxn modelId="{6A69CDA5-87F0-47BB-A3A9-5C9BF159C8A2}" srcId="{91D0C074-3AC7-4FE0-80D8-60F70DD1A19B}" destId="{69C06C78-1D24-47EF-B8B5-33C201A26C5D}" srcOrd="0" destOrd="0" parTransId="{ABF22AC7-F7F0-43F7-A8C0-D99EE774A283}" sibTransId="{CCA64E27-690C-4425-B01F-CEE5D62C9AC5}"/>
    <dgm:cxn modelId="{2030D475-2F8D-42EC-8A24-DE542C3F5BE1}" type="presOf" srcId="{91D0C074-3AC7-4FE0-80D8-60F70DD1A19B}" destId="{67D7FE90-84CF-477E-A09B-C4A050DBA405}" srcOrd="0" destOrd="0" presId="urn:microsoft.com/office/officeart/2005/8/layout/process4"/>
    <dgm:cxn modelId="{1EE769E9-3D43-4A49-8E16-B0AA2E311B95}" type="presOf" srcId="{D1469BC7-75EE-41B5-AB97-7E8A17B8DE23}" destId="{7977FFBA-C92B-4F1B-8346-4F97EC7AE3D1}" srcOrd="0" destOrd="1" presId="urn:microsoft.com/office/officeart/2005/8/layout/process4"/>
    <dgm:cxn modelId="{141B1B58-E0BA-49ED-8A80-B813328FC789}" type="presOf" srcId="{E7FBFD01-D21A-4AA7-A8A1-5DB524784A09}" destId="{45A5D61C-7A28-4F54-AA8F-2F6E1D134404}" srcOrd="0" destOrd="0" presId="urn:microsoft.com/office/officeart/2005/8/layout/process4"/>
    <dgm:cxn modelId="{9E957F83-B583-43AA-885A-796CFD46CE3E}" type="presOf" srcId="{75D549F5-2722-44F2-8AE3-9F11CAF90EF3}" destId="{2464395E-5AB0-4FFB-A128-DA17BECC16F4}" srcOrd="0" destOrd="2" presId="urn:microsoft.com/office/officeart/2005/8/layout/process4"/>
    <dgm:cxn modelId="{09385227-E4D1-4044-A03D-4413D0DBB913}" type="presOf" srcId="{E5B38C26-C369-4061-A474-7F15D0AFC392}" destId="{2464395E-5AB0-4FFB-A128-DA17BECC16F4}" srcOrd="0" destOrd="1" presId="urn:microsoft.com/office/officeart/2005/8/layout/process4"/>
    <dgm:cxn modelId="{57527DAF-49EA-403C-A597-5E5E8DA12BD7}" type="presOf" srcId="{38D62A43-9F23-4533-8986-4DA3EB393BF8}" destId="{2464395E-5AB0-4FFB-A128-DA17BECC16F4}" srcOrd="0" destOrd="3" presId="urn:microsoft.com/office/officeart/2005/8/layout/process4"/>
    <dgm:cxn modelId="{D5223AA8-104F-46EB-B59A-1E854CCCCB3D}" type="presOf" srcId="{6D7DAF9E-A8BB-4B0F-948A-E50AF3727A14}" destId="{2464395E-5AB0-4FFB-A128-DA17BECC16F4}" srcOrd="0" destOrd="4" presId="urn:microsoft.com/office/officeart/2005/8/layout/process4"/>
    <dgm:cxn modelId="{E3605C0F-C5A9-4DB5-82B2-A678FDD145B0}" type="presOf" srcId="{6D3949E7-5749-42D6-9877-B3778C91DDB6}" destId="{7977FFBA-C92B-4F1B-8346-4F97EC7AE3D1}" srcOrd="0" destOrd="0" presId="urn:microsoft.com/office/officeart/2005/8/layout/process4"/>
    <dgm:cxn modelId="{ED36B3E3-3FAB-4D2C-B30F-84C8A47B9674}" srcId="{E5B38C26-C369-4061-A474-7F15D0AFC392}" destId="{38D62A43-9F23-4533-8986-4DA3EB393BF8}" srcOrd="1" destOrd="0" parTransId="{05D16C0D-E1E9-4BDD-BE61-22CF372E18C2}" sibTransId="{1607F9C7-2912-43F8-BD6E-9FFEF892D009}"/>
    <dgm:cxn modelId="{D114F360-45A4-4896-BC96-D3247838556A}" type="presOf" srcId="{69C06C78-1D24-47EF-B8B5-33C201A26C5D}" destId="{2464395E-5AB0-4FFB-A128-DA17BECC16F4}" srcOrd="0" destOrd="0" presId="urn:microsoft.com/office/officeart/2005/8/layout/process4"/>
    <dgm:cxn modelId="{EADC3528-2090-4D61-BF47-B2EA317041B6}" type="presParOf" srcId="{45A5D61C-7A28-4F54-AA8F-2F6E1D134404}" destId="{41361D50-F2D0-447B-8FEA-D2F42608F2CB}" srcOrd="0" destOrd="0" presId="urn:microsoft.com/office/officeart/2005/8/layout/process4"/>
    <dgm:cxn modelId="{18D6AC48-B297-40EF-833D-344E7B7A06F1}" type="presParOf" srcId="{41361D50-F2D0-447B-8FEA-D2F42608F2CB}" destId="{67D7FE90-84CF-477E-A09B-C4A050DBA405}" srcOrd="0" destOrd="0" presId="urn:microsoft.com/office/officeart/2005/8/layout/process4"/>
    <dgm:cxn modelId="{EF49903B-0EEA-4F26-805A-A3662A6017C0}" type="presParOf" srcId="{41361D50-F2D0-447B-8FEA-D2F42608F2CB}" destId="{8F77AF6D-09A3-40FD-A8E7-9C0C5D9AD26A}" srcOrd="1" destOrd="0" presId="urn:microsoft.com/office/officeart/2005/8/layout/process4"/>
    <dgm:cxn modelId="{C96FBEEC-F0A5-45A7-AFA9-94F337B01C46}" type="presParOf" srcId="{41361D50-F2D0-447B-8FEA-D2F42608F2CB}" destId="{C5E34E18-4970-454A-AD5E-1190CE52FE7F}" srcOrd="2" destOrd="0" presId="urn:microsoft.com/office/officeart/2005/8/layout/process4"/>
    <dgm:cxn modelId="{252FC904-BBF8-41BE-BC98-A499CF67D034}" type="presParOf" srcId="{C5E34E18-4970-454A-AD5E-1190CE52FE7F}" destId="{2464395E-5AB0-4FFB-A128-DA17BECC16F4}" srcOrd="0" destOrd="0" presId="urn:microsoft.com/office/officeart/2005/8/layout/process4"/>
    <dgm:cxn modelId="{2F3B9E80-92E1-4004-BAB9-47834964C38E}" type="presParOf" srcId="{C5E34E18-4970-454A-AD5E-1190CE52FE7F}" destId="{7977FFBA-C92B-4F1B-8346-4F97EC7AE3D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A3FDE2-ED7C-4298-A5AF-E4A0005B9354}" type="doc">
      <dgm:prSet loTypeId="urn:microsoft.com/office/officeart/2005/8/layout/vProcess5" loCatId="process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3F9C94C1-328F-4F48-AE46-AB1DDF1FBD02}">
      <dgm:prSet/>
      <dgm:spPr/>
      <dgm:t>
        <a:bodyPr/>
        <a:lstStyle/>
        <a:p>
          <a:pPr rtl="0"/>
          <a:r>
            <a:rPr lang="ru-RU"/>
            <a:t>Нерезиденты уплачивают налог с доходов из источников в РК.</a:t>
          </a:r>
        </a:p>
      </dgm:t>
    </dgm:pt>
    <dgm:pt modelId="{9A30F517-F701-4847-9D43-14BE487B2CB3}" type="parTrans" cxnId="{1705245A-1C62-44F6-926C-C006FE01332D}">
      <dgm:prSet/>
      <dgm:spPr/>
      <dgm:t>
        <a:bodyPr/>
        <a:lstStyle/>
        <a:p>
          <a:endParaRPr lang="ru-RU"/>
        </a:p>
      </dgm:t>
    </dgm:pt>
    <dgm:pt modelId="{DA22B923-3BF3-4C2D-847D-8D3DB220F8DB}" type="sibTrans" cxnId="{1705245A-1C62-44F6-926C-C006FE01332D}">
      <dgm:prSet/>
      <dgm:spPr/>
      <dgm:t>
        <a:bodyPr/>
        <a:lstStyle/>
        <a:p>
          <a:endParaRPr lang="ru-RU"/>
        </a:p>
      </dgm:t>
    </dgm:pt>
    <dgm:pt modelId="{57FCAEF8-ACD8-4CDE-87FD-3C744AF5E046}">
      <dgm:prSet/>
      <dgm:spPr/>
      <dgm:t>
        <a:bodyPr/>
        <a:lstStyle/>
        <a:p>
          <a:pPr rtl="0"/>
          <a:r>
            <a:rPr lang="ru-RU" dirty="0"/>
            <a:t>Критерием признания дохода является территориальный принцип</a:t>
          </a:r>
        </a:p>
      </dgm:t>
    </dgm:pt>
    <dgm:pt modelId="{AAFBD22A-E104-48C3-BFAA-8535025A4A58}" type="parTrans" cxnId="{5EAAF4C8-F85B-4890-B7A1-98AD86D2B507}">
      <dgm:prSet/>
      <dgm:spPr/>
      <dgm:t>
        <a:bodyPr/>
        <a:lstStyle/>
        <a:p>
          <a:endParaRPr lang="ru-RU"/>
        </a:p>
      </dgm:t>
    </dgm:pt>
    <dgm:pt modelId="{ABE9B4AA-AA0A-4105-BD75-21638AFCD2E5}" type="sibTrans" cxnId="{5EAAF4C8-F85B-4890-B7A1-98AD86D2B507}">
      <dgm:prSet/>
      <dgm:spPr/>
      <dgm:t>
        <a:bodyPr/>
        <a:lstStyle/>
        <a:p>
          <a:endParaRPr lang="ru-RU"/>
        </a:p>
      </dgm:t>
    </dgm:pt>
    <dgm:pt modelId="{671A9CAB-6425-4F36-BE81-F51534F71070}">
      <dgm:prSet/>
      <dgm:spPr/>
      <dgm:t>
        <a:bodyPr/>
        <a:lstStyle/>
        <a:p>
          <a:r>
            <a:rPr lang="ru-RU" dirty="0"/>
            <a:t>Доходы  полученные на территории РК</a:t>
          </a:r>
        </a:p>
      </dgm:t>
    </dgm:pt>
    <dgm:pt modelId="{BFE3F0AB-7697-4684-B3C4-062EDC3E91BD}" type="parTrans" cxnId="{8AE32F94-5445-4E90-8C03-221F2C128CF4}">
      <dgm:prSet/>
      <dgm:spPr/>
      <dgm:t>
        <a:bodyPr/>
        <a:lstStyle/>
        <a:p>
          <a:endParaRPr lang="ru-RU"/>
        </a:p>
      </dgm:t>
    </dgm:pt>
    <dgm:pt modelId="{3214752D-5259-41F0-9658-FD24B07CAD0C}" type="sibTrans" cxnId="{8AE32F94-5445-4E90-8C03-221F2C128CF4}">
      <dgm:prSet/>
      <dgm:spPr/>
      <dgm:t>
        <a:bodyPr/>
        <a:lstStyle/>
        <a:p>
          <a:endParaRPr lang="ru-RU"/>
        </a:p>
      </dgm:t>
    </dgm:pt>
    <dgm:pt modelId="{211C2BC0-C101-4C5B-9679-1387BFE9A28B}">
      <dgm:prSet/>
      <dgm:spPr/>
      <dgm:t>
        <a:bodyPr/>
        <a:lstStyle/>
        <a:p>
          <a:r>
            <a:rPr lang="ru-RU" dirty="0"/>
            <a:t>Пассивные доходы (роялти, </a:t>
          </a:r>
          <a:r>
            <a:rPr lang="ru-RU" dirty="0" err="1"/>
            <a:t>двд</a:t>
          </a:r>
          <a:r>
            <a:rPr lang="ru-RU" dirty="0"/>
            <a:t>, вознаграждения)</a:t>
          </a:r>
        </a:p>
      </dgm:t>
    </dgm:pt>
    <dgm:pt modelId="{ECE4CB3F-1F02-44ED-9A63-06DDBF90E686}" type="parTrans" cxnId="{B56CCEB8-BA9D-439A-A1C3-C8E716747D26}">
      <dgm:prSet/>
      <dgm:spPr/>
      <dgm:t>
        <a:bodyPr/>
        <a:lstStyle/>
        <a:p>
          <a:endParaRPr lang="ru-RU"/>
        </a:p>
      </dgm:t>
    </dgm:pt>
    <dgm:pt modelId="{114BFF67-3BA8-433B-BBB7-2C926761BF3E}" type="sibTrans" cxnId="{B56CCEB8-BA9D-439A-A1C3-C8E716747D26}">
      <dgm:prSet/>
      <dgm:spPr/>
      <dgm:t>
        <a:bodyPr/>
        <a:lstStyle/>
        <a:p>
          <a:endParaRPr lang="ru-RU"/>
        </a:p>
      </dgm:t>
    </dgm:pt>
    <dgm:pt modelId="{FE83DE2F-2F74-4F35-93FD-58C36600D98E}" type="pres">
      <dgm:prSet presAssocID="{FBA3FDE2-ED7C-4298-A5AF-E4A0005B935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188EE7-7599-4B93-88F7-DE0C25ADEFE0}" type="pres">
      <dgm:prSet presAssocID="{FBA3FDE2-ED7C-4298-A5AF-E4A0005B9354}" presName="dummyMaxCanvas" presStyleCnt="0">
        <dgm:presLayoutVars/>
      </dgm:prSet>
      <dgm:spPr/>
    </dgm:pt>
    <dgm:pt modelId="{08913377-D615-4264-ABA9-4CF4D0428FC2}" type="pres">
      <dgm:prSet presAssocID="{FBA3FDE2-ED7C-4298-A5AF-E4A0005B935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539F8-047A-452E-AFE3-DC33A4796C10}" type="pres">
      <dgm:prSet presAssocID="{FBA3FDE2-ED7C-4298-A5AF-E4A0005B935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07A4F-134D-4492-B0AB-4F2E4A6D587A}" type="pres">
      <dgm:prSet presAssocID="{FBA3FDE2-ED7C-4298-A5AF-E4A0005B935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52C1B-AAEC-418B-8438-1CE145DB78E4}" type="pres">
      <dgm:prSet presAssocID="{FBA3FDE2-ED7C-4298-A5AF-E4A0005B935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20AF1-6B6E-42E8-A1C4-046EF53ECD6D}" type="pres">
      <dgm:prSet presAssocID="{FBA3FDE2-ED7C-4298-A5AF-E4A0005B935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9BF1C-BD5C-4387-8ADB-00C7A99A721F}" type="pres">
      <dgm:prSet presAssocID="{FBA3FDE2-ED7C-4298-A5AF-E4A0005B935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7C64C-DC66-418F-896E-2CB278C32DC1}" type="pres">
      <dgm:prSet presAssocID="{FBA3FDE2-ED7C-4298-A5AF-E4A0005B935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8A5A3-B1E1-4837-977B-D4C10388630D}" type="pres">
      <dgm:prSet presAssocID="{FBA3FDE2-ED7C-4298-A5AF-E4A0005B935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BCEE9-5A0A-43E4-A2D3-6D201CD256BA}" type="pres">
      <dgm:prSet presAssocID="{FBA3FDE2-ED7C-4298-A5AF-E4A0005B935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4A9E2-2C96-4D40-A67F-39E3F9F9F675}" type="pres">
      <dgm:prSet presAssocID="{FBA3FDE2-ED7C-4298-A5AF-E4A0005B935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F62E3-C20A-4497-BFC2-5FE29B6FCE2D}" type="pres">
      <dgm:prSet presAssocID="{FBA3FDE2-ED7C-4298-A5AF-E4A0005B935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930C97-60C9-4B43-939C-8CD9B11BC6DB}" type="presOf" srcId="{3214752D-5259-41F0-9658-FD24B07CAD0C}" destId="{2467C64C-DC66-418F-896E-2CB278C32DC1}" srcOrd="0" destOrd="0" presId="urn:microsoft.com/office/officeart/2005/8/layout/vProcess5"/>
    <dgm:cxn modelId="{EEAAAB40-8E1B-413E-B26D-6F78DDFB4AB5}" type="presOf" srcId="{671A9CAB-6425-4F36-BE81-F51534F71070}" destId="{1D94A9E2-2C96-4D40-A67F-39E3F9F9F675}" srcOrd="1" destOrd="0" presId="urn:microsoft.com/office/officeart/2005/8/layout/vProcess5"/>
    <dgm:cxn modelId="{B56CCEB8-BA9D-439A-A1C3-C8E716747D26}" srcId="{FBA3FDE2-ED7C-4298-A5AF-E4A0005B9354}" destId="{211C2BC0-C101-4C5B-9679-1387BFE9A28B}" srcOrd="3" destOrd="0" parTransId="{ECE4CB3F-1F02-44ED-9A63-06DDBF90E686}" sibTransId="{114BFF67-3BA8-433B-BBB7-2C926761BF3E}"/>
    <dgm:cxn modelId="{305D9E4B-9ADB-4315-A06D-ED7F2CB98428}" type="presOf" srcId="{671A9CAB-6425-4F36-BE81-F51534F71070}" destId="{D3207A4F-134D-4492-B0AB-4F2E4A6D587A}" srcOrd="0" destOrd="0" presId="urn:microsoft.com/office/officeart/2005/8/layout/vProcess5"/>
    <dgm:cxn modelId="{E20929B8-A29D-4B9F-9807-C65853F47568}" type="presOf" srcId="{211C2BC0-C101-4C5B-9679-1387BFE9A28B}" destId="{47B52C1B-AAEC-418B-8438-1CE145DB78E4}" srcOrd="0" destOrd="0" presId="urn:microsoft.com/office/officeart/2005/8/layout/vProcess5"/>
    <dgm:cxn modelId="{844D5C51-1FDF-458D-A676-F9FAE1FCC520}" type="presOf" srcId="{3F9C94C1-328F-4F48-AE46-AB1DDF1FBD02}" destId="{2598A5A3-B1E1-4837-977B-D4C10388630D}" srcOrd="1" destOrd="0" presId="urn:microsoft.com/office/officeart/2005/8/layout/vProcess5"/>
    <dgm:cxn modelId="{16207729-B6C1-46AE-BC4F-7BCD7386D639}" type="presOf" srcId="{57FCAEF8-ACD8-4CDE-87FD-3C744AF5E046}" destId="{0A2539F8-047A-452E-AFE3-DC33A4796C10}" srcOrd="0" destOrd="0" presId="urn:microsoft.com/office/officeart/2005/8/layout/vProcess5"/>
    <dgm:cxn modelId="{36593039-C9D9-40E1-84D1-7CB9259275CA}" type="presOf" srcId="{57FCAEF8-ACD8-4CDE-87FD-3C744AF5E046}" destId="{319BCEE9-5A0A-43E4-A2D3-6D201CD256BA}" srcOrd="1" destOrd="0" presId="urn:microsoft.com/office/officeart/2005/8/layout/vProcess5"/>
    <dgm:cxn modelId="{AE913C82-3608-494D-B8DB-A5972E1119AD}" type="presOf" srcId="{211C2BC0-C101-4C5B-9679-1387BFE9A28B}" destId="{6E5F62E3-C20A-4497-BFC2-5FE29B6FCE2D}" srcOrd="1" destOrd="0" presId="urn:microsoft.com/office/officeart/2005/8/layout/vProcess5"/>
    <dgm:cxn modelId="{7DE2F683-DB7C-4567-9C8C-5D21223B615F}" type="presOf" srcId="{FBA3FDE2-ED7C-4298-A5AF-E4A0005B9354}" destId="{FE83DE2F-2F74-4F35-93FD-58C36600D98E}" srcOrd="0" destOrd="0" presId="urn:microsoft.com/office/officeart/2005/8/layout/vProcess5"/>
    <dgm:cxn modelId="{8C7BA371-2347-4950-982D-9310618B52BB}" type="presOf" srcId="{3F9C94C1-328F-4F48-AE46-AB1DDF1FBD02}" destId="{08913377-D615-4264-ABA9-4CF4D0428FC2}" srcOrd="0" destOrd="0" presId="urn:microsoft.com/office/officeart/2005/8/layout/vProcess5"/>
    <dgm:cxn modelId="{1705245A-1C62-44F6-926C-C006FE01332D}" srcId="{FBA3FDE2-ED7C-4298-A5AF-E4A0005B9354}" destId="{3F9C94C1-328F-4F48-AE46-AB1DDF1FBD02}" srcOrd="0" destOrd="0" parTransId="{9A30F517-F701-4847-9D43-14BE487B2CB3}" sibTransId="{DA22B923-3BF3-4C2D-847D-8D3DB220F8DB}"/>
    <dgm:cxn modelId="{5EAAF4C8-F85B-4890-B7A1-98AD86D2B507}" srcId="{FBA3FDE2-ED7C-4298-A5AF-E4A0005B9354}" destId="{57FCAEF8-ACD8-4CDE-87FD-3C744AF5E046}" srcOrd="1" destOrd="0" parTransId="{AAFBD22A-E104-48C3-BFAA-8535025A4A58}" sibTransId="{ABE9B4AA-AA0A-4105-BD75-21638AFCD2E5}"/>
    <dgm:cxn modelId="{70A7CD14-11E3-4414-AA98-ED288C37B823}" type="presOf" srcId="{DA22B923-3BF3-4C2D-847D-8D3DB220F8DB}" destId="{1CE20AF1-6B6E-42E8-A1C4-046EF53ECD6D}" srcOrd="0" destOrd="0" presId="urn:microsoft.com/office/officeart/2005/8/layout/vProcess5"/>
    <dgm:cxn modelId="{8AE32F94-5445-4E90-8C03-221F2C128CF4}" srcId="{FBA3FDE2-ED7C-4298-A5AF-E4A0005B9354}" destId="{671A9CAB-6425-4F36-BE81-F51534F71070}" srcOrd="2" destOrd="0" parTransId="{BFE3F0AB-7697-4684-B3C4-062EDC3E91BD}" sibTransId="{3214752D-5259-41F0-9658-FD24B07CAD0C}"/>
    <dgm:cxn modelId="{B35460F4-5080-418D-A2B5-4F4914705876}" type="presOf" srcId="{ABE9B4AA-AA0A-4105-BD75-21638AFCD2E5}" destId="{8EF9BF1C-BD5C-4387-8ADB-00C7A99A721F}" srcOrd="0" destOrd="0" presId="urn:microsoft.com/office/officeart/2005/8/layout/vProcess5"/>
    <dgm:cxn modelId="{580F1AB4-21A3-40FC-9949-D4229BE4F87F}" type="presParOf" srcId="{FE83DE2F-2F74-4F35-93FD-58C36600D98E}" destId="{C7188EE7-7599-4B93-88F7-DE0C25ADEFE0}" srcOrd="0" destOrd="0" presId="urn:microsoft.com/office/officeart/2005/8/layout/vProcess5"/>
    <dgm:cxn modelId="{4A8C02E8-5522-4F1F-AC68-34EB87A2D059}" type="presParOf" srcId="{FE83DE2F-2F74-4F35-93FD-58C36600D98E}" destId="{08913377-D615-4264-ABA9-4CF4D0428FC2}" srcOrd="1" destOrd="0" presId="urn:microsoft.com/office/officeart/2005/8/layout/vProcess5"/>
    <dgm:cxn modelId="{8C6F0B46-B308-4488-B420-6637E90C6198}" type="presParOf" srcId="{FE83DE2F-2F74-4F35-93FD-58C36600D98E}" destId="{0A2539F8-047A-452E-AFE3-DC33A4796C10}" srcOrd="2" destOrd="0" presId="urn:microsoft.com/office/officeart/2005/8/layout/vProcess5"/>
    <dgm:cxn modelId="{E7227AAE-06FE-40D1-9DE2-32B0C551FB87}" type="presParOf" srcId="{FE83DE2F-2F74-4F35-93FD-58C36600D98E}" destId="{D3207A4F-134D-4492-B0AB-4F2E4A6D587A}" srcOrd="3" destOrd="0" presId="urn:microsoft.com/office/officeart/2005/8/layout/vProcess5"/>
    <dgm:cxn modelId="{3EF00F1A-1A19-4602-B748-851744C2D034}" type="presParOf" srcId="{FE83DE2F-2F74-4F35-93FD-58C36600D98E}" destId="{47B52C1B-AAEC-418B-8438-1CE145DB78E4}" srcOrd="4" destOrd="0" presId="urn:microsoft.com/office/officeart/2005/8/layout/vProcess5"/>
    <dgm:cxn modelId="{B94FED70-770B-4546-8B25-1B043266D7E9}" type="presParOf" srcId="{FE83DE2F-2F74-4F35-93FD-58C36600D98E}" destId="{1CE20AF1-6B6E-42E8-A1C4-046EF53ECD6D}" srcOrd="5" destOrd="0" presId="urn:microsoft.com/office/officeart/2005/8/layout/vProcess5"/>
    <dgm:cxn modelId="{610A954A-125E-4BD8-8A64-25632217C9EB}" type="presParOf" srcId="{FE83DE2F-2F74-4F35-93FD-58C36600D98E}" destId="{8EF9BF1C-BD5C-4387-8ADB-00C7A99A721F}" srcOrd="6" destOrd="0" presId="urn:microsoft.com/office/officeart/2005/8/layout/vProcess5"/>
    <dgm:cxn modelId="{86AD1D51-B360-45F3-9D31-A77276DE1CC6}" type="presParOf" srcId="{FE83DE2F-2F74-4F35-93FD-58C36600D98E}" destId="{2467C64C-DC66-418F-896E-2CB278C32DC1}" srcOrd="7" destOrd="0" presId="urn:microsoft.com/office/officeart/2005/8/layout/vProcess5"/>
    <dgm:cxn modelId="{0D7FB667-7BDB-4005-897C-C38530147B5D}" type="presParOf" srcId="{FE83DE2F-2F74-4F35-93FD-58C36600D98E}" destId="{2598A5A3-B1E1-4837-977B-D4C10388630D}" srcOrd="8" destOrd="0" presId="urn:microsoft.com/office/officeart/2005/8/layout/vProcess5"/>
    <dgm:cxn modelId="{28011F38-78A2-4376-A77D-792D3E594BF5}" type="presParOf" srcId="{FE83DE2F-2F74-4F35-93FD-58C36600D98E}" destId="{319BCEE9-5A0A-43E4-A2D3-6D201CD256BA}" srcOrd="9" destOrd="0" presId="urn:microsoft.com/office/officeart/2005/8/layout/vProcess5"/>
    <dgm:cxn modelId="{9420C1B6-8176-46D5-AE9F-AD48917F34AA}" type="presParOf" srcId="{FE83DE2F-2F74-4F35-93FD-58C36600D98E}" destId="{1D94A9E2-2C96-4D40-A67F-39E3F9F9F675}" srcOrd="10" destOrd="0" presId="urn:microsoft.com/office/officeart/2005/8/layout/vProcess5"/>
    <dgm:cxn modelId="{3BE606EC-8B6E-4EEF-B359-80C3A2128955}" type="presParOf" srcId="{FE83DE2F-2F74-4F35-93FD-58C36600D98E}" destId="{6E5F62E3-C20A-4497-BFC2-5FE29B6FCE2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3E7B6-108C-4172-9401-5213E5A95676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58F41-EA91-4860-B8EF-A64E0E8952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4370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4f9cc5910e_0_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g4f9cc5910e_0_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3178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533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41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965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6800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4f9cc5910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g4f9cc5910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0346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f9cc5910e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g4f9cc5910e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0757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4f9cc5910e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g4f9cc5910e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4549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4f9cc5910e_0_3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g4f9cc5910e_0_3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7302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4f9cc5910e_0_4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g4f9cc5910e_0_4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661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63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44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745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9050">
              <a:lnSpc>
                <a:spcPts val="1238"/>
              </a:lnSpc>
            </a:pPr>
            <a:fld id="{81D60167-4931-47E6-BA6A-407CBD079E47}" type="slidenum">
              <a:rPr lang="ru-RU" smtClean="0">
                <a:solidFill>
                  <a:prstClr val="black"/>
                </a:solidFill>
              </a:rPr>
              <a:pPr marL="19050">
                <a:lnSpc>
                  <a:spcPts val="1238"/>
                </a:lnSpc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91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67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664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688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665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821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313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66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5229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821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446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387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76666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0715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09274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831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7219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38086"/>
                </a:solidFill>
              </a:rPr>
              <a:pPr/>
              <a:t>15.02.2019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02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71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80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4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6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9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3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5DC5B261-8843-42D1-AAFC-05E20E2D9B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2/15/2019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4FAB73BC-B049-4115-A692-8D63A059B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58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69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  <p:sldLayoutId id="2147483953" r:id="rId13"/>
    <p:sldLayoutId id="2147483954" r:id="rId14"/>
    <p:sldLayoutId id="2147483955" r:id="rId15"/>
    <p:sldLayoutId id="21474839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mailto:Finexedu@auditfs.kz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doc_src\040933\040933424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zakon.uchet.kz/rus/docs/K1700000120#z644" TargetMode="Externa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uchet.kz/rus/docs/K1700000120#z297" TargetMode="External"/><Relationship Id="rId2" Type="http://schemas.openxmlformats.org/officeDocument/2006/relationships/hyperlink" Target="https://zakon.uchet.kz/rus/docs/K1700000120#z5703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zakon.uchet.kz/rus/docs/K1700000120#z297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zakon.uchet.kz/rus/docs/K1400000235#z982" TargetMode="Externa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zakon.uchet.kz/rus/docs/K1400000235#z961" TargetMode="Externa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5"/>
          <p:cNvSpPr/>
          <p:nvPr/>
        </p:nvSpPr>
        <p:spPr>
          <a:xfrm>
            <a:off x="3529170" y="6318371"/>
            <a:ext cx="216022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www.auditfs.kz 201</a:t>
            </a:r>
            <a:r>
              <a:rPr lang="ru-RU" sz="1200" i="1">
                <a:solidFill>
                  <a:schemeClr val="dk1"/>
                </a:solidFill>
              </a:rPr>
              <a:t>9</a:t>
            </a:r>
            <a:r>
              <a:rPr lang="ru-RU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г.</a:t>
            </a:r>
            <a:endParaRPr/>
          </a:p>
        </p:txBody>
      </p:sp>
      <p:pic>
        <p:nvPicPr>
          <p:cNvPr id="278" name="Google Shape;278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7544" y="2636912"/>
            <a:ext cx="6886753" cy="19714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35" descr="C:\Users\Admin\Desktop\Логотипы\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1313" y="336371"/>
            <a:ext cx="3051175" cy="788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56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4"/>
          <p:cNvSpPr txBox="1">
            <a:spLocks noGrp="1"/>
          </p:cNvSpPr>
          <p:nvPr>
            <p:ph type="title"/>
          </p:nvPr>
        </p:nvSpPr>
        <p:spPr>
          <a:xfrm>
            <a:off x="508000" y="609600"/>
            <a:ext cx="69930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40"/>
              <a:buFont typeface="Trebuchet MS"/>
              <a:buNone/>
            </a:pPr>
            <a:r>
              <a:rPr lang="ru-RU" sz="3240" b="1"/>
              <a:t>Предварительная программа на первое полугодие 2019 года.</a:t>
            </a:r>
            <a:br>
              <a:rPr lang="ru-RU" sz="3240" b="1"/>
            </a:br>
            <a:endParaRPr sz="3240" b="1"/>
          </a:p>
        </p:txBody>
      </p:sp>
      <p:sp>
        <p:nvSpPr>
          <p:cNvPr id="335" name="Google Shape;335;p44"/>
          <p:cNvSpPr txBox="1">
            <a:spLocks noGrp="1"/>
          </p:cNvSpPr>
          <p:nvPr>
            <p:ph type="body" idx="1"/>
          </p:nvPr>
        </p:nvSpPr>
        <p:spPr>
          <a:xfrm>
            <a:off x="616449" y="1874433"/>
            <a:ext cx="7113529" cy="43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920"/>
              <a:buChar char="▶"/>
            </a:pPr>
            <a:r>
              <a:rPr lang="ru-RU" sz="2400" dirty="0">
                <a:solidFill>
                  <a:srgbClr val="262626"/>
                </a:solidFill>
              </a:rPr>
              <a:t>Семинары на тему: «Выплата дивидендов участникам»</a:t>
            </a:r>
            <a:r>
              <a:rPr lang="ru-RU" dirty="0"/>
              <a:t>, «</a:t>
            </a:r>
            <a:r>
              <a:rPr lang="ru-RU" sz="2400" dirty="0">
                <a:solidFill>
                  <a:srgbClr val="262626"/>
                </a:solidFill>
              </a:rPr>
              <a:t>Учет курсовых разниц»</a:t>
            </a:r>
            <a:endParaRPr sz="2400" dirty="0">
              <a:solidFill>
                <a:srgbClr val="262626"/>
              </a:solidFill>
            </a:endParaRPr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920"/>
              <a:buChar char="▶"/>
            </a:pPr>
            <a:r>
              <a:rPr lang="ru-RU" sz="2400" dirty="0">
                <a:solidFill>
                  <a:srgbClr val="262626"/>
                </a:solidFill>
              </a:rPr>
              <a:t>Интеллектуальная игра </a:t>
            </a:r>
            <a:r>
              <a:rPr lang="ru-RU" sz="2400" dirty="0" err="1">
                <a:solidFill>
                  <a:srgbClr val="262626"/>
                </a:solidFill>
              </a:rPr>
              <a:t>Quiz</a:t>
            </a:r>
            <a:r>
              <a:rPr lang="ru-RU" sz="2400" dirty="0">
                <a:solidFill>
                  <a:srgbClr val="262626"/>
                </a:solidFill>
              </a:rPr>
              <a:t> (в стиле «Что? Где? Когда?»)</a:t>
            </a:r>
            <a:endParaRPr dirty="0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920"/>
              <a:buChar char="▶"/>
            </a:pPr>
            <a:r>
              <a:rPr lang="ru-RU" sz="2400" dirty="0">
                <a:solidFill>
                  <a:srgbClr val="262626"/>
                </a:solidFill>
              </a:rPr>
              <a:t>Мастер-класс «Живопись»</a:t>
            </a:r>
            <a:endParaRPr dirty="0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920"/>
              <a:buChar char="▶"/>
            </a:pPr>
            <a:r>
              <a:rPr lang="ru-RU" sz="2400" dirty="0">
                <a:solidFill>
                  <a:srgbClr val="262626"/>
                </a:solidFill>
              </a:rPr>
              <a:t>Ряд тренингов по личностному росту</a:t>
            </a:r>
            <a:endParaRPr dirty="0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920"/>
              <a:buChar char="▶"/>
            </a:pPr>
            <a:r>
              <a:rPr lang="ru-RU" sz="2400" dirty="0">
                <a:solidFill>
                  <a:srgbClr val="262626"/>
                </a:solidFill>
              </a:rPr>
              <a:t>Игра «Мафия»</a:t>
            </a:r>
            <a:endParaRPr dirty="0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920"/>
              <a:buChar char="▶"/>
            </a:pPr>
            <a:r>
              <a:rPr lang="ru-RU" sz="2400" dirty="0">
                <a:solidFill>
                  <a:srgbClr val="262626"/>
                </a:solidFill>
              </a:rPr>
              <a:t>Вводный курс по английскому языку</a:t>
            </a:r>
            <a:endParaRPr dirty="0"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  <p:sp>
        <p:nvSpPr>
          <p:cNvPr id="336" name="Google Shape;336;p44"/>
          <p:cNvSpPr txBox="1"/>
          <p:nvPr/>
        </p:nvSpPr>
        <p:spPr>
          <a:xfrm>
            <a:off x="942563" y="5515881"/>
            <a:ext cx="6558437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 dirty="0">
                <a:solidFill>
                  <a:srgbClr val="262626"/>
                </a:solidFill>
                <a:latin typeface="Trebuchet MS"/>
                <a:ea typeface="Trebuchet MS"/>
                <a:cs typeface="Trebuchet MS"/>
                <a:sym typeface="Trebuchet MS"/>
              </a:rPr>
              <a:t>*Расходы по проведению данных мероприятий покрываются за счет участников клуба (входной билет, кофе-брейк).</a:t>
            </a:r>
            <a:endParaRPr sz="1800" b="0" i="0" u="none" strike="noStrike" cap="none" dirty="0">
              <a:solidFill>
                <a:srgbClr val="26262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71174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Google Shape;341;p45" descr="C:\Users\Admin\Desktop\Документы Finex-Standart\Finex-Standart\Логотип Finex-Standart\Логотип PNG формат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4526" y="83291"/>
            <a:ext cx="725066" cy="643043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Google Shape;342;p45"/>
          <p:cNvSpPr txBox="1">
            <a:spLocks noGrp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-RU" sz="4000" b="1" dirty="0">
                <a:solidFill>
                  <a:srgbClr val="002060"/>
                </a:solidFill>
                <a:latin typeface="Book Antiqua"/>
                <a:ea typeface="Book Antiqua"/>
                <a:cs typeface="Book Antiqua"/>
                <a:sym typeface="Book Antiqua"/>
              </a:rPr>
              <a:t>Контакты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3600" dirty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3600" dirty="0">
                <a:latin typeface="Book Antiqua"/>
                <a:ea typeface="Book Antiqua"/>
                <a:cs typeface="Book Antiqua"/>
                <a:sym typeface="Book Antiqua"/>
              </a:rPr>
              <a:t>+7 (7172) 626 130</a:t>
            </a:r>
            <a:endParaRPr sz="3600" dirty="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3600" dirty="0">
                <a:latin typeface="Book Antiqua"/>
                <a:ea typeface="Book Antiqua"/>
                <a:cs typeface="Book Antiqua"/>
                <a:sym typeface="Book Antiqua"/>
              </a:rPr>
              <a:t>+ 7 (707) 705 27 53</a:t>
            </a:r>
            <a:endParaRPr sz="3600" dirty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3600" u="sng" dirty="0">
                <a:solidFill>
                  <a:schemeClr val="hlink"/>
                </a:solidFill>
                <a:latin typeface="Book Antiqua"/>
                <a:ea typeface="Book Antiqua"/>
                <a:cs typeface="Book Antiqua"/>
                <a:sym typeface="Book Antiqua"/>
                <a:hlinkClick r:id="rId4"/>
              </a:rPr>
              <a:t>Finexedu@auditfs.kz</a:t>
            </a:r>
            <a:endParaRPr sz="3600" dirty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3429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3600" dirty="0">
                <a:latin typeface="Book Antiqua"/>
                <a:ea typeface="Book Antiqua"/>
                <a:cs typeface="Book Antiqua"/>
                <a:sym typeface="Book Antiqua"/>
              </a:rPr>
              <a:t>Будем рады Вас видеть!</a:t>
            </a:r>
            <a:endParaRPr sz="3600" dirty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43" name="Google Shape;343;p45"/>
          <p:cNvSpPr/>
          <p:nvPr/>
        </p:nvSpPr>
        <p:spPr>
          <a:xfrm>
            <a:off x="3529170" y="6318371"/>
            <a:ext cx="216022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www.auditfs.kz 201</a:t>
            </a:r>
            <a:r>
              <a:rPr lang="ru-RU" sz="1200" i="1">
                <a:solidFill>
                  <a:schemeClr val="dk1"/>
                </a:solidFill>
              </a:rPr>
              <a:t>9</a:t>
            </a:r>
            <a:r>
              <a:rPr lang="ru-RU" sz="1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г.</a:t>
            </a:r>
            <a:endParaRPr/>
          </a:p>
        </p:txBody>
      </p:sp>
      <p:pic>
        <p:nvPicPr>
          <p:cNvPr id="344" name="Google Shape;344;p45" descr="D:\Логотипы\b1717950537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9509" y="5491301"/>
            <a:ext cx="384820" cy="383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45" descr="D:\Логотипы\b3619297262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416884" y="5490473"/>
            <a:ext cx="384820" cy="384820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p45"/>
          <p:cNvSpPr txBox="1"/>
          <p:nvPr/>
        </p:nvSpPr>
        <p:spPr>
          <a:xfrm>
            <a:off x="1286209" y="5498218"/>
            <a:ext cx="201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finexeducation</a:t>
            </a:r>
            <a:endParaRPr sz="1800" b="1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47" name="Google Shape;347;p45"/>
          <p:cNvSpPr txBox="1"/>
          <p:nvPr/>
        </p:nvSpPr>
        <p:spPr>
          <a:xfrm>
            <a:off x="4891625" y="5490450"/>
            <a:ext cx="2436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finexeducation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70269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8319" y="464913"/>
            <a:ext cx="7714082" cy="1739951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Новое в международном налогообложении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.                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899592" y="6318371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 (7172) 626 130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8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48" y="5996849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83568" y="2784289"/>
            <a:ext cx="3924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Лектор: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i="1" dirty="0">
                <a:solidFill>
                  <a:schemeClr val="tx2"/>
                </a:solidFill>
              </a:rPr>
              <a:t>-  </a:t>
            </a:r>
            <a:r>
              <a:rPr lang="ru-RU" i="1" dirty="0" err="1">
                <a:solidFill>
                  <a:schemeClr val="tx2"/>
                </a:solidFill>
              </a:rPr>
              <a:t>Жанабекова</a:t>
            </a:r>
            <a:r>
              <a:rPr lang="ru-RU" i="1" dirty="0">
                <a:solidFill>
                  <a:schemeClr val="tx2"/>
                </a:solidFill>
              </a:rPr>
              <a:t> </a:t>
            </a:r>
            <a:r>
              <a:rPr lang="ru-RU" i="1" dirty="0" err="1">
                <a:solidFill>
                  <a:schemeClr val="tx2"/>
                </a:solidFill>
              </a:rPr>
              <a:t>Асель</a:t>
            </a:r>
            <a:r>
              <a:rPr lang="ru-RU" i="1" dirty="0">
                <a:solidFill>
                  <a:schemeClr val="tx2"/>
                </a:solidFill>
              </a:rPr>
              <a:t> </a:t>
            </a:r>
            <a:r>
              <a:rPr lang="ru-RU" i="1" dirty="0" err="1">
                <a:solidFill>
                  <a:schemeClr val="tx2"/>
                </a:solidFill>
              </a:rPr>
              <a:t>Идрисовна</a:t>
            </a:r>
            <a:r>
              <a:rPr lang="ru-RU" i="1" dirty="0">
                <a:solidFill>
                  <a:schemeClr val="tx2"/>
                </a:solidFill>
              </a:rPr>
              <a:t>, аудитор РК, </a:t>
            </a:r>
            <a:r>
              <a:rPr lang="ru-RU" i="1" dirty="0" err="1">
                <a:solidFill>
                  <a:schemeClr val="tx2"/>
                </a:solidFill>
              </a:rPr>
              <a:t>ДипИФР</a:t>
            </a:r>
            <a:r>
              <a:rPr lang="ru-RU" i="1" dirty="0">
                <a:solidFill>
                  <a:schemeClr val="tx2"/>
                </a:solidFill>
              </a:rPr>
              <a:t> (АССА), профессиональный бухгалтер РК, налоговый консультант</a:t>
            </a:r>
          </a:p>
        </p:txBody>
      </p:sp>
    </p:spTree>
    <p:extLst>
      <p:ext uri="{BB962C8B-B14F-4D97-AF65-F5344CB8AC3E}">
        <p14:creationId xmlns:p14="http://schemas.microsoft.com/office/powerpoint/2010/main" val="2938174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1065"/>
            <a:ext cx="8157592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Схема по нерезидентам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470127"/>
              </p:ext>
            </p:extLst>
          </p:nvPr>
        </p:nvGraphicFramePr>
        <p:xfrm>
          <a:off x="467544" y="1098853"/>
          <a:ext cx="8229600" cy="4545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6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12056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0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_src\040933\040933424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8820471" cy="6611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9" y="6214089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4345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5976664" cy="49006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Доходы нерезидента в РК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667208"/>
              </p:ext>
            </p:extLst>
          </p:nvPr>
        </p:nvGraphicFramePr>
        <p:xfrm>
          <a:off x="467544" y="1052736"/>
          <a:ext cx="777882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117576" y="6309184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6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6161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657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200799" cy="5486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>
                <a:solidFill>
                  <a:schemeClr val="tx1"/>
                </a:solidFill>
              </a:rPr>
              <a:t>Ставки подоходного налога нерезидента без ПУ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171033"/>
              </p:ext>
            </p:extLst>
          </p:nvPr>
        </p:nvGraphicFramePr>
        <p:xfrm>
          <a:off x="425519" y="843636"/>
          <a:ext cx="7488832" cy="525658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2699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89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3849">
                <a:tc>
                  <a:txBody>
                    <a:bodyPr/>
                    <a:lstStyle/>
                    <a:p>
                      <a:r>
                        <a:rPr lang="ru-RU" dirty="0"/>
                        <a:t>Вид дохода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Ставка КПН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0763">
                <a:tc>
                  <a:txBody>
                    <a:bodyPr/>
                    <a:lstStyle/>
                    <a:p>
                      <a:r>
                        <a:rPr lang="ru-RU" dirty="0"/>
                        <a:t>Доходы от стран со </a:t>
                      </a:r>
                      <a:r>
                        <a:rPr lang="kk-KZ" dirty="0"/>
                        <a:t>л</a:t>
                      </a:r>
                      <a:r>
                        <a:rPr lang="ru-RU" dirty="0" err="1"/>
                        <a:t>ьготным</a:t>
                      </a:r>
                      <a:r>
                        <a:rPr lang="ru-RU" baseline="0" dirty="0"/>
                        <a:t> налогообложением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20%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0763">
                <a:tc>
                  <a:txBody>
                    <a:bodyPr/>
                    <a:lstStyle/>
                    <a:p>
                      <a:r>
                        <a:rPr lang="ru-RU" dirty="0"/>
                        <a:t>Страховые премии  по договорам</a:t>
                      </a:r>
                      <a:r>
                        <a:rPr lang="ru-RU" baseline="0" dirty="0"/>
                        <a:t> страхования рисков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15%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9849">
                <a:tc>
                  <a:txBody>
                    <a:bodyPr/>
                    <a:lstStyle/>
                    <a:p>
                      <a:r>
                        <a:rPr lang="ru-RU" dirty="0"/>
                        <a:t>Страхование премии по договорам перестрахования рисков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5%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0763">
                <a:tc>
                  <a:txBody>
                    <a:bodyPr/>
                    <a:lstStyle/>
                    <a:p>
                      <a:r>
                        <a:rPr lang="ru-RU" dirty="0"/>
                        <a:t>Доходы от оказания услуг по международной перевозке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5%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0763">
                <a:tc>
                  <a:txBody>
                    <a:bodyPr/>
                    <a:lstStyle/>
                    <a:p>
                      <a:r>
                        <a:rPr lang="ru-RU" dirty="0"/>
                        <a:t>Доходы от прироста стоимости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15%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9834">
                <a:tc>
                  <a:txBody>
                    <a:bodyPr/>
                    <a:lstStyle/>
                    <a:p>
                      <a:r>
                        <a:rPr lang="ru-RU" dirty="0"/>
                        <a:t>Прочие доходы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20%</a:t>
                      </a:r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6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43" y="6116117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49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3075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Упрощение процедуры получения сертификата </a:t>
            </a:r>
            <a:r>
              <a:rPr lang="ru-RU" dirty="0" err="1">
                <a:solidFill>
                  <a:schemeClr val="tx1"/>
                </a:solidFill>
              </a:rPr>
              <a:t>резидентства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с 1 января 2018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745" y="2492896"/>
            <a:ext cx="7490793" cy="155644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сокращение срока рассмотрения заявления с 15 до 10 календарных  дней;</a:t>
            </a:r>
          </a:p>
          <a:p>
            <a:pPr algn="just"/>
            <a:r>
              <a:rPr lang="ru-RU" dirty="0"/>
              <a:t>автоматизации (внедрения выдачи сертификатов </a:t>
            </a:r>
            <a:r>
              <a:rPr lang="ru-RU" dirty="0" err="1"/>
              <a:t>резидентства</a:t>
            </a:r>
            <a:r>
              <a:rPr lang="ru-RU" dirty="0"/>
              <a:t> в электронном виде с  размещением копии такого документа на сайте Комитета государственных доходов).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9" y="6116117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370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346777" cy="13208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Расширен перечень доходов нерезидента из источников в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274769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2"/>
                </a:solidFill>
                <a:hlinkClick r:id="rId2"/>
              </a:rPr>
              <a:t>С 1 </a:t>
            </a:r>
            <a:r>
              <a:rPr lang="ru-RU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/>
              </a:rPr>
              <a:t>января</a:t>
            </a:r>
            <a:r>
              <a:rPr lang="ru-RU" b="1" dirty="0">
                <a:solidFill>
                  <a:schemeClr val="tx2"/>
                </a:solidFill>
                <a:hlinkClick r:id="rId2"/>
              </a:rPr>
              <a:t> 2018 года в ст. 644</a:t>
            </a:r>
            <a:r>
              <a:rPr lang="ru-RU" dirty="0">
                <a:solidFill>
                  <a:schemeClr val="tx2"/>
                </a:solidFill>
              </a:rPr>
              <a:t>  НК </a:t>
            </a:r>
            <a:r>
              <a:rPr lang="ru-RU" dirty="0">
                <a:solidFill>
                  <a:schemeClr val="tx1"/>
                </a:solidFill>
              </a:rPr>
              <a:t>РК внесены дополнения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подпункт 3) пункта 1 статьи -   дополнен еще 2 видами доходов – это  оказание </a:t>
            </a:r>
            <a:r>
              <a:rPr lang="ru-RU" b="1" dirty="0">
                <a:solidFill>
                  <a:schemeClr val="tx1"/>
                </a:solidFill>
              </a:rPr>
              <a:t>инжиниринговых, маркетинговых услуг.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CIDFont+F1"/>
              </a:rPr>
              <a:t>Доходы нерезидента от оказания </a:t>
            </a:r>
            <a:r>
              <a:rPr lang="ru-RU" sz="2000" b="1" u="sng" dirty="0">
                <a:solidFill>
                  <a:schemeClr val="tx1"/>
                </a:solidFill>
                <a:latin typeface="CIDFont+F1"/>
              </a:rPr>
              <a:t>инжиниринговых и маркетинговых</a:t>
            </a:r>
            <a:r>
              <a:rPr lang="ru-RU" sz="2000" dirty="0">
                <a:solidFill>
                  <a:schemeClr val="tx1"/>
                </a:solidFill>
                <a:latin typeface="CIDFont+F1"/>
              </a:rPr>
              <a:t> услуг признаются доходами нерезидента из источников в РК.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6116117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753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18785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Доходы нерезидента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по авансам полученным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60590"/>
            <a:ext cx="7488831" cy="3880773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 С 1 января 2019 года в ст. 644 п. 1 пп.5 внесены изменения следующего содержания: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 доходы лица, зарегистрированного </a:t>
            </a:r>
            <a:r>
              <a:rPr lang="ru-RU" b="1" u="sng" dirty="0">
                <a:solidFill>
                  <a:srgbClr val="FF0000"/>
                </a:solidFill>
              </a:rPr>
              <a:t>в иностранном государстве </a:t>
            </a:r>
            <a:r>
              <a:rPr lang="ru-RU" b="1" strike="sngStrike" dirty="0">
                <a:solidFill>
                  <a:schemeClr val="tx1"/>
                </a:solidFill>
              </a:rPr>
              <a:t>в стране с льготным налогообложением</a:t>
            </a:r>
            <a:r>
              <a:rPr lang="ru-RU" strike="sngStrike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виде обязательств по полученному авансу (предоплате)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не удовлетворенных нерезидентом по истечении двухлетнего периода со дня выплаты аванса (предоплаты)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не удовлетворенных нерезидентом на дату представления ликвидационной налоговой отчетности при ликвидации лица, выплатившего аванс (предоплату), до истечения двухлетнего периода со дня выплаты аванса (предоплаты), если иное не предусмотрено настоящим подпунктом.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9" y="6071595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45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p36" descr="C:\Users\Admin\Desktop\Документы Finex-Standart\Finex-Standart\Логотип Finex-Standart\Логотип PNG формат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0377" y="223693"/>
            <a:ext cx="725066" cy="643043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36"/>
          <p:cNvSpPr txBox="1">
            <a:spLocks noGrp="1"/>
          </p:cNvSpPr>
          <p:nvPr>
            <p:ph type="body" idx="1"/>
          </p:nvPr>
        </p:nvSpPr>
        <p:spPr>
          <a:xfrm>
            <a:off x="360377" y="866736"/>
            <a:ext cx="7225645" cy="5166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endParaRPr sz="2800" dirty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ru-RU" sz="2800" b="1" dirty="0">
                <a:latin typeface="Book Antiqua"/>
                <a:ea typeface="Book Antiqua"/>
                <a:cs typeface="Book Antiqua"/>
                <a:sym typeface="Book Antiqua"/>
              </a:rPr>
              <a:t>Процент сдачи слушателей  за 2018 год.</a:t>
            </a:r>
            <a:endParaRPr sz="2800" b="1" dirty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sz="2800" dirty="0">
              <a:latin typeface="Book Antiqua"/>
              <a:ea typeface="Book Antiqua"/>
              <a:cs typeface="Book Antiqua"/>
              <a:sym typeface="Book Antiqua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ru-RU" sz="2800" b="1" dirty="0">
                <a:latin typeface="Book Antiqua"/>
                <a:ea typeface="Book Antiqua"/>
                <a:cs typeface="Book Antiqua"/>
                <a:sym typeface="Book Antiqua"/>
              </a:rPr>
              <a:t>100%</a:t>
            </a:r>
            <a:r>
              <a:rPr lang="ru-RU" sz="2800" dirty="0"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ru-RU" sz="2800" dirty="0" err="1">
                <a:latin typeface="Book Antiqua"/>
                <a:ea typeface="Book Antiqua"/>
                <a:cs typeface="Book Antiqua"/>
                <a:sym typeface="Book Antiqua"/>
              </a:rPr>
              <a:t>сдаваемость</a:t>
            </a:r>
            <a:r>
              <a:rPr lang="ru-RU" sz="2800" dirty="0">
                <a:latin typeface="Book Antiqua"/>
                <a:ea typeface="Book Antiqua"/>
                <a:cs typeface="Book Antiqua"/>
                <a:sym typeface="Book Antiqua"/>
              </a:rPr>
              <a:t> на квалификацию «Аудитор РК» в ПАО «Палата аудиторов РК» и ПАО «Коллегия аудиторов»</a:t>
            </a:r>
            <a:br>
              <a:rPr lang="ru-RU" sz="2800" dirty="0"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lang="ru-RU" sz="2800" dirty="0">
                <a:latin typeface="Book Antiqua"/>
                <a:ea typeface="Book Antiqua"/>
                <a:cs typeface="Book Antiqua"/>
                <a:sym typeface="Book Antiqua"/>
              </a:rPr>
              <a:t/>
            </a:r>
            <a:br>
              <a:rPr lang="ru-RU" sz="2800" dirty="0"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lang="ru-RU" sz="2800" b="1" dirty="0">
                <a:latin typeface="Book Antiqua"/>
                <a:ea typeface="Book Antiqua"/>
                <a:cs typeface="Book Antiqua"/>
                <a:sym typeface="Book Antiqua"/>
              </a:rPr>
              <a:t>85%</a:t>
            </a:r>
            <a:r>
              <a:rPr lang="ru-RU" sz="2800" dirty="0">
                <a:latin typeface="Book Antiqua"/>
                <a:ea typeface="Book Antiqua"/>
                <a:cs typeface="Book Antiqua"/>
                <a:sym typeface="Book Antiqua"/>
              </a:rPr>
              <a:t> успешной сдачи экзаменов на диплом </a:t>
            </a:r>
            <a:r>
              <a:rPr lang="en-US" sz="2800" dirty="0" err="1">
                <a:latin typeface="Book Antiqua"/>
                <a:ea typeface="Book Antiqua"/>
                <a:cs typeface="Book Antiqua"/>
                <a:sym typeface="Book Antiqua"/>
              </a:rPr>
              <a:t>DipIFR</a:t>
            </a:r>
            <a:r>
              <a:rPr lang="ru-RU" sz="2800" dirty="0">
                <a:latin typeface="Book Antiqua"/>
                <a:ea typeface="Book Antiqua"/>
                <a:cs typeface="Book Antiqua"/>
                <a:sym typeface="Book Antiqua"/>
              </a:rPr>
              <a:t>-рус</a:t>
            </a:r>
            <a:endParaRPr sz="2800" dirty="0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286" name="Google Shape;286;p36"/>
          <p:cNvSpPr/>
          <p:nvPr/>
        </p:nvSpPr>
        <p:spPr>
          <a:xfrm>
            <a:off x="3529170" y="6318371"/>
            <a:ext cx="216022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www.auditfs.kz 201</a:t>
            </a:r>
            <a:r>
              <a:rPr lang="ru-RU" sz="1200" i="1">
                <a:solidFill>
                  <a:schemeClr val="dk1"/>
                </a:solidFill>
              </a:rPr>
              <a:t>9</a:t>
            </a:r>
            <a:r>
              <a:rPr lang="ru-RU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г.</a:t>
            </a:r>
            <a:endParaRPr/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1F8B2098-C4F8-43CF-93A3-129E3B4F6A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758" y="5023276"/>
            <a:ext cx="1147314" cy="149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961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42721" cy="65916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Для участников «Астана </a:t>
            </a:r>
            <a:r>
              <a:rPr lang="ru-RU" dirty="0" err="1">
                <a:solidFill>
                  <a:schemeClr val="tx1"/>
                </a:solidFill>
              </a:rPr>
              <a:t>Хаб</a:t>
            </a:r>
            <a:r>
              <a:rPr lang="ru-RU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628800"/>
            <a:ext cx="7418785" cy="3880773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r>
              <a:rPr lang="ru-RU" dirty="0"/>
              <a:t>С 1 января 2019 года внесены изменения в ст. 644 п.2 </a:t>
            </a:r>
            <a:r>
              <a:rPr lang="ru-RU" dirty="0" err="1"/>
              <a:t>пп</a:t>
            </a:r>
            <a:r>
              <a:rPr lang="ru-RU" dirty="0"/>
              <a:t>. 3-1:</a:t>
            </a:r>
          </a:p>
          <a:p>
            <a:pPr marL="0" indent="0" algn="just">
              <a:buNone/>
            </a:pPr>
            <a:r>
              <a:rPr lang="ru-RU" dirty="0"/>
              <a:t>Доходом нерезидента из источников в Республике Казахстан не является:</a:t>
            </a:r>
          </a:p>
          <a:p>
            <a:pPr marL="0" indent="0" algn="just">
              <a:buNone/>
            </a:pPr>
            <a:r>
              <a:rPr lang="ru-RU" dirty="0"/>
              <a:t>3-1) доход, за исключением дохода лица, зарегистрированного в государстве с льготным налогообложением, включенном в перечень, утвержденный уполномоченным органом, от оказания </a:t>
            </a:r>
            <a:r>
              <a:rPr lang="ru-RU" b="1" dirty="0"/>
              <a:t>консультационных, маркетинговых, инжиниринговых услуг, услуг</a:t>
            </a:r>
            <a:r>
              <a:rPr lang="ru-RU" dirty="0"/>
              <a:t>, выплачиваемый юридическим лицом, являющимся участником международного технологического парка «Астана </a:t>
            </a:r>
            <a:r>
              <a:rPr lang="ru-RU" dirty="0" err="1"/>
              <a:t>Хаб</a:t>
            </a:r>
            <a:r>
              <a:rPr lang="ru-RU" dirty="0"/>
              <a:t>».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9" y="5995311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03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dirty="0">
                <a:solidFill>
                  <a:schemeClr val="tx1"/>
                </a:solidFill>
                <a:latin typeface="CIDFont+F2"/>
              </a:rPr>
              <a:t>Документальное подтверждение при применении положений налоговых</a:t>
            </a:r>
            <a:br>
              <a:rPr lang="ru-RU" sz="3300" dirty="0">
                <a:solidFill>
                  <a:schemeClr val="tx1"/>
                </a:solidFill>
                <a:latin typeface="CIDFont+F2"/>
              </a:rPr>
            </a:br>
            <a:r>
              <a:rPr lang="ru-RU" sz="3300" dirty="0">
                <a:solidFill>
                  <a:schemeClr val="tx1"/>
                </a:solidFill>
                <a:latin typeface="CIDFont+F2"/>
              </a:rPr>
              <a:t>конвенций к доходам нерезидентов от оказания услуг на территории РК</a:t>
            </a:r>
            <a:r>
              <a:rPr lang="ru-RU" dirty="0">
                <a:latin typeface="CIDFont+F2"/>
              </a:rPr>
              <a:t/>
            </a:r>
            <a:br>
              <a:rPr lang="ru-RU" dirty="0">
                <a:latin typeface="CIDFont+F2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4"/>
            <a:ext cx="8435280" cy="39212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CIDFont+F1"/>
              </a:rPr>
              <a:t>В случае отсутствия у нерезидента в соответствии с требованиями законодательства иностранного государства учредительных документов или обязательства по регистрации в торговом реестре нерезидент, оказывающий услуги на территории РК, вправе предоставить налоговому агенту документ, указывающий организационную структуру консолидированной группы, участником которой является нерезидент, с отражением наименования всех ее участников и их географического местонахождения (наименования государств (территорий)), где участники консолидированной группы созданы (учреждены), и номеров государственной и налоговой регистрации всех участников консолидированной группы.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9" y="6055529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843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332656"/>
            <a:ext cx="7058745" cy="13208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</a:pPr>
            <a:r>
              <a:rPr lang="ru-RU" sz="2800" b="1" dirty="0">
                <a:solidFill>
                  <a:prstClr val="black"/>
                </a:solidFill>
              </a:rPr>
              <a:t>Применение пониженной ставки корпоративного подоходного налога на чистый доход ПУ в РК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653456"/>
            <a:ext cx="7714668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Учитывается, что при отсутствии сертификата налогового </a:t>
            </a:r>
            <a:r>
              <a:rPr lang="ru-RU" dirty="0" err="1"/>
              <a:t>резидентства</a:t>
            </a:r>
            <a:r>
              <a:rPr lang="ru-RU" dirty="0"/>
              <a:t> на дату представления декларации по корпоративному подоходному налогу нерезидент не вправе применить положения налоговой конвенции. При этом, в случае исчисления и уплаты корпоративного подоходного налога в бюджет, у нерезидента есть возможность применить положения налоговой конвенции до истечения срока исковой давности, при условии представления в налоговый орган </a:t>
            </a:r>
          </a:p>
          <a:p>
            <a:pPr algn="just"/>
            <a:r>
              <a:rPr lang="ru-RU" dirty="0"/>
              <a:t>дополнительной декларации по корпоративному подоходному налогу;</a:t>
            </a:r>
          </a:p>
          <a:p>
            <a:pPr algn="just"/>
            <a:r>
              <a:rPr lang="ru-RU" dirty="0"/>
              <a:t>сертификата налогового </a:t>
            </a:r>
            <a:r>
              <a:rPr lang="ru-RU" dirty="0" err="1"/>
              <a:t>резидентства</a:t>
            </a:r>
            <a:r>
              <a:rPr lang="ru-RU" dirty="0"/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9" y="6071595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319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Учет курсовой разницы ПУ в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Доход / расход по курсовой разнице по обязательствам ПУ перед головным офисом или другими структурными подразделениями нерезидента исключается</a:t>
            </a:r>
          </a:p>
          <a:p>
            <a:pPr marL="0" indent="0">
              <a:buNone/>
            </a:pPr>
            <a:r>
              <a:rPr lang="ru-RU" sz="1800" dirty="0"/>
              <a:t>из совокупного годового дохода / вычетов такого ПУ в РК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9" y="6024505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410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Ставка ИПН на дивиденды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6842721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CIDFont+F2"/>
              </a:rPr>
              <a:t>С 1 января 2018 года</a:t>
            </a:r>
          </a:p>
          <a:p>
            <a:pPr marL="0" indent="0" algn="just">
              <a:buNone/>
            </a:pPr>
            <a:r>
              <a:rPr lang="ru-RU" sz="2000" dirty="0">
                <a:latin typeface="CIDFont+F1"/>
              </a:rPr>
              <a:t>Согласно новому НК РК, доходы в виде дивидендов, полученные физическим лицом из источников за пределами РК, облагаются по ставке 10%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041363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256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202761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Контролируемая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иностранная компания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274769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 1 января 2018 года в Казахстане введены новые правила о налогообложении прибыли, полученной казахстанскими налогоплательщиками в низконалоговых юрисдикциях. </a:t>
            </a:r>
          </a:p>
          <a:p>
            <a:pPr marL="0" indent="0" algn="just">
              <a:buNone/>
            </a:pPr>
            <a:r>
              <a:rPr lang="ru-RU" dirty="0"/>
              <a:t>Их введение было осуществлено в рамках внедрения в Казахстане отдельных инициатив, разработанных ОЭСР в рамках проекта BEPS – </a:t>
            </a:r>
            <a:r>
              <a:rPr lang="ru-RU" dirty="0" err="1"/>
              <a:t>Base</a:t>
            </a:r>
            <a:r>
              <a:rPr lang="ru-RU" dirty="0"/>
              <a:t> </a:t>
            </a:r>
            <a:r>
              <a:rPr lang="ru-RU" dirty="0" err="1"/>
              <a:t>Erosion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Profit</a:t>
            </a:r>
            <a:r>
              <a:rPr lang="ru-RU" dirty="0"/>
              <a:t> </a:t>
            </a:r>
            <a:r>
              <a:rPr lang="ru-RU" dirty="0" err="1"/>
              <a:t>Shifting</a:t>
            </a:r>
            <a:r>
              <a:rPr lang="ru-RU" dirty="0"/>
              <a:t>, что означает «размывание базы (налоговой) и вывод прибыли (из-под налогообложения)».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9" y="6041363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6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Контролируемая иностранная компания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274769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КИК – это юридическое лицо-нерезидент (или иная иностранная форма организации), которое одновременно соответствуют следующим условиям: </a:t>
            </a:r>
          </a:p>
          <a:p>
            <a:pPr algn="just"/>
            <a:r>
              <a:rPr lang="ru-RU" dirty="0"/>
              <a:t> 25 и более процентов доли участия прямо или косвенно, или конструктивно принадлежат юридическому  или физическому лицу, являющемуся резидентом РК, или лицо связано с резидентом посредством контроля;</a:t>
            </a:r>
          </a:p>
          <a:p>
            <a:pPr algn="just"/>
            <a:r>
              <a:rPr lang="ru-RU" dirty="0"/>
              <a:t> эффективная ставка налога на прибыль юридического лица-нерезидента (или иной иностранной формы организации) составляет менее 10 процентов, или  юридическое лицо нерезидент зарегистрирован в государстве с льготным налогообложением.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9" y="6071595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496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515" y="234742"/>
            <a:ext cx="7202761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Пример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конструктивного контроля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71248"/>
              </p:ext>
            </p:extLst>
          </p:nvPr>
        </p:nvGraphicFramePr>
        <p:xfrm>
          <a:off x="107504" y="1484784"/>
          <a:ext cx="7560840" cy="4580577"/>
        </p:xfrm>
        <a:graphic>
          <a:graphicData uri="http://schemas.openxmlformats.org/drawingml/2006/table">
            <a:tbl>
              <a:tblPr/>
              <a:tblGrid>
                <a:gridCol w="756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80577">
                <a:tc>
                  <a:txBody>
                    <a:bodyPr/>
                    <a:lstStyle/>
                    <a:p>
                      <a:pPr algn="just"/>
                      <a:r>
                        <a:rPr lang="ru-RU" sz="1600" b="1" i="1" dirty="0">
                          <a:solidFill>
                            <a:schemeClr val="tx1"/>
                          </a:solidFill>
                        </a:rPr>
                        <a:t>Например: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</a:rPr>
                        <a:t>Физическое лицо-резидент имеет супругу с иностранным гражданством. У супруги есть бизнес за границей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600" i="1" dirty="0">
                          <a:solidFill>
                            <a:schemeClr val="tx1"/>
                          </a:solidFill>
                        </a:rPr>
                      </a:b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sz="1600" i="1" dirty="0">
                          <a:solidFill>
                            <a:schemeClr val="tx1"/>
                          </a:solidFill>
                        </a:rPr>
                        <a:t>Если иностранный бизнес супруги расположен в </a:t>
                      </a:r>
                      <a:r>
                        <a:rPr lang="ru-RU" sz="1600" i="1" dirty="0" err="1">
                          <a:solidFill>
                            <a:schemeClr val="tx1"/>
                          </a:solidFill>
                        </a:rPr>
                        <a:t>оффшоре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</a:rPr>
                        <a:t>, то такой резидент будет признаваться 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</a:rPr>
                        <a:t>конструктивным владельцем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</a:rPr>
                        <a:t> этого иностранного бизнеса, при условии, что сама супруга владеет (прямо или косвенно) более 25% акций или долей участия в капитале такого бизнеса.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just"/>
                      <a:r>
                        <a:rPr lang="ru-RU" sz="1600" i="1" dirty="0">
                          <a:solidFill>
                            <a:schemeClr val="tx1"/>
                          </a:solidFill>
                        </a:rPr>
                        <a:t>В этом случае, такой иностранный бизнес будет являться </a:t>
                      </a:r>
                      <a:r>
                        <a:rPr lang="ru-RU" sz="1600" i="1" dirty="0" err="1">
                          <a:solidFill>
                            <a:schemeClr val="tx1"/>
                          </a:solidFill>
                        </a:rPr>
                        <a:t>КИКом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</a:rPr>
                        <a:t> для резидента, и он должен будет включать часть финансовой прибыли </a:t>
                      </a:r>
                      <a:r>
                        <a:rPr lang="ru-RU" sz="1600" i="1" dirty="0" err="1">
                          <a:solidFill>
                            <a:schemeClr val="tx1"/>
                          </a:solidFill>
                        </a:rPr>
                        <a:t>КИКа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</a:rPr>
                        <a:t> (соразмерно доле участия супруги в нем) в свой налогооблагаемый доход в Казахстане.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just"/>
                      <a:r>
                        <a:rPr lang="ru-RU" sz="1600" i="1" dirty="0">
                          <a:solidFill>
                            <a:schemeClr val="tx1"/>
                          </a:solidFill>
                        </a:rPr>
                        <a:t>Коэффициент конструктивного владения или конструктивного контроля данного физического лица определяется на основании письменного согласия супруги (п.2 и п.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hlinkClick r:id="rId2"/>
                        </a:rPr>
                        <a:t>7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</a:rPr>
                        <a:t> ст.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hlinkClick r:id="rId3"/>
                        </a:rPr>
                        <a:t>297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</a:rPr>
                        <a:t> НК).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7504" y="89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8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32" y="6071595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957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Эффективная ставка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575" y="1297272"/>
            <a:ext cx="7634809" cy="51403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700" b="1" dirty="0"/>
              <a:t>Эффективная ставка</a:t>
            </a:r>
            <a:r>
              <a:rPr lang="ru-RU" sz="1700" dirty="0"/>
              <a:t> определяется на основании утвержденной финансовой отчетности. </a:t>
            </a:r>
          </a:p>
          <a:p>
            <a:pPr marL="0" indent="0" algn="just">
              <a:buNone/>
            </a:pPr>
            <a:r>
              <a:rPr lang="ru-RU" sz="1700" dirty="0"/>
              <a:t>В целях признания иностранной компании КИК используется наименьшая из эффективных ставок, рассчитанных как: </a:t>
            </a:r>
          </a:p>
          <a:p>
            <a:pPr marL="0" indent="0" algn="just">
              <a:buNone/>
            </a:pPr>
            <a:r>
              <a:rPr lang="ru-RU" sz="1700" dirty="0"/>
              <a:t> отношение суммы </a:t>
            </a:r>
            <a:r>
              <a:rPr lang="ru-RU" sz="1700" b="1" dirty="0"/>
              <a:t>текущего налога на прибыль</a:t>
            </a:r>
            <a:r>
              <a:rPr lang="ru-RU" sz="1700" dirty="0"/>
              <a:t> к положительной величине финансовой прибыли до налогообложения, определяемой исходя из финансовой прибыли, указанной в утвержденной финансовой отчетности за отчетный период.</a:t>
            </a:r>
          </a:p>
          <a:p>
            <a:pPr marL="0" indent="0" algn="just">
              <a:buNone/>
            </a:pPr>
            <a:r>
              <a:rPr lang="ru-RU" sz="1700" dirty="0"/>
              <a:t>Текущий налог на прибыль определяется как разница между общим расходом по налогу на прибыль,  указанным в финансовой отчетности, за минусом расхода по отложенному налогу на прибыль; </a:t>
            </a:r>
          </a:p>
          <a:p>
            <a:pPr marL="0" indent="0" algn="just">
              <a:buNone/>
            </a:pPr>
            <a:r>
              <a:rPr lang="ru-RU" sz="1700" dirty="0"/>
              <a:t>Для целей расчета эффективной ставки в сумму налога на прибыль включается также налог, </a:t>
            </a:r>
            <a:r>
              <a:rPr lang="ru-RU" sz="1700" b="1" dirty="0"/>
              <a:t>удержанный у источника выплаты</a:t>
            </a:r>
            <a:r>
              <a:rPr lang="ru-RU" sz="1700" dirty="0"/>
              <a:t>, при условии, что финансовая прибыль включает (включала) в текущем или предыдущем периоде доходы, обложенные налогом, удержанным у источника выплаты.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9" y="6071595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845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Налогообложение КИК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1"/>
            <a:ext cx="6986737" cy="22045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Если иностранная компания признана </a:t>
            </a:r>
            <a:r>
              <a:rPr lang="ru-RU" dirty="0" err="1"/>
              <a:t>КИКом</a:t>
            </a:r>
            <a:r>
              <a:rPr lang="ru-RU" dirty="0"/>
              <a:t>, то ее финансовая прибыль включается в налогооблагаемый доход резидента РК, и облагается в Казахстане либо КПН по ставке 20%, либо ИПН по ставке 10% </a:t>
            </a:r>
          </a:p>
          <a:p>
            <a:pPr marL="0" indent="0" algn="just">
              <a:buNone/>
            </a:pPr>
            <a:r>
              <a:rPr lang="ru-RU" dirty="0"/>
              <a:t>В случае получения резидентом убытка от предпринимательской деятельности в РК, совокупная прибыль КИК уменьшает данный убыток (п.1 ст.</a:t>
            </a:r>
            <a:r>
              <a:rPr lang="ru-RU" u="sng" dirty="0">
                <a:hlinkClick r:id="rId2"/>
              </a:rPr>
              <a:t>297</a:t>
            </a:r>
            <a:r>
              <a:rPr lang="ru-RU" dirty="0"/>
              <a:t> НК).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6030525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78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7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endParaRPr/>
          </a:p>
        </p:txBody>
      </p:sp>
      <p:graphicFrame>
        <p:nvGraphicFramePr>
          <p:cNvPr id="292" name="Google Shape;292;p37"/>
          <p:cNvGraphicFramePr/>
          <p:nvPr>
            <p:extLst>
              <p:ext uri="{D42A27DB-BD31-4B8C-83A1-F6EECF244321}">
                <p14:modId xmlns:p14="http://schemas.microsoft.com/office/powerpoint/2010/main" val="418405185"/>
              </p:ext>
            </p:extLst>
          </p:nvPr>
        </p:nvGraphicFramePr>
        <p:xfrm>
          <a:off x="-1" y="127722"/>
          <a:ext cx="9108505" cy="6868455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3193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75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78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97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5807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Ближайшие краткосрочные семинары</a:t>
                      </a:r>
                      <a:endParaRPr sz="1800" b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525" marR="66525" marT="0" marB="0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008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Февраль</a:t>
                      </a:r>
                      <a:endParaRPr sz="1800" b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525" marR="66525" marT="0" marB="0" anchor="ctr">
                    <a:solidFill>
                      <a:srgbClr val="9FC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961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Excel </a:t>
                      </a:r>
                      <a:r>
                        <a:rPr lang="ru-RU" sz="18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продвинутый курс.</a:t>
                      </a:r>
                      <a:endParaRPr sz="18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525" marR="665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23</a:t>
                      </a:r>
                      <a:r>
                        <a:rPr lang="ru-RU" sz="18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февраля</a:t>
                      </a:r>
                      <a:endParaRPr/>
                    </a:p>
                  </a:txBody>
                  <a:tcPr marL="66525" marR="665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  <a:r>
                        <a:rPr lang="ru-RU" sz="18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акад. часов</a:t>
                      </a:r>
                      <a:endParaRPr/>
                    </a:p>
                  </a:txBody>
                  <a:tcPr marL="66525" marR="665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45</a:t>
                      </a:r>
                      <a:r>
                        <a:rPr lang="ru-RU" sz="18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000 тенге</a:t>
                      </a:r>
                      <a:endParaRPr sz="18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525" marR="6652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3057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Семинар на тему: </a:t>
                      </a:r>
                      <a:r>
                        <a:rPr lang="ru-RU" sz="18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«Электронные счета-фактуры (ЭСФ) </a:t>
                      </a:r>
                      <a:r>
                        <a:rPr lang="ru-RU" sz="18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 Правила выписки ЭСФ: что необходимо знать. Практика применения ЭСФ»</a:t>
                      </a:r>
                      <a:endParaRPr sz="1800" b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525" marR="6652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28 февраля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525" marR="6652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10 акад. часов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525" marR="6652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ru-RU" sz="1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30 000 тенге</a:t>
                      </a:r>
                      <a:endParaRPr sz="1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525" marR="6652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6313">
                <a:tc gridSpan="4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dk1"/>
                          </a:solidFill>
                        </a:rPr>
                        <a:t>Март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66525" marR="66525" marT="0" marB="0" anchor="ctr">
                    <a:solidFill>
                      <a:srgbClr val="9FC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8556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«Государственные закупки</a:t>
                      </a:r>
                      <a:r>
                        <a:rPr lang="ru-RU" sz="18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в 2019 г. Изменения в Правилах осуществления закупок на 2019 год»</a:t>
                      </a:r>
                      <a:endParaRPr sz="18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525" marR="665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ru-RU" sz="1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11-12 марта</a:t>
                      </a:r>
                      <a:endParaRPr sz="1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525" marR="665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 акад. часов</a:t>
                      </a:r>
                      <a:endParaRPr/>
                    </a:p>
                  </a:txBody>
                  <a:tcPr marL="66525" marR="665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30 000 тенге</a:t>
                      </a:r>
                      <a:endParaRPr sz="18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525" marR="6652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152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Исчисление корпоративного подоходного налога на примере заполнения декларации по </a:t>
                      </a:r>
                      <a:r>
                        <a:rPr lang="ru-RU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КПН по форме 100.00</a:t>
                      </a:r>
                      <a:r>
                        <a:rPr lang="ru-RU" sz="18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за 2019 год.</a:t>
                      </a:r>
                      <a:endParaRPr sz="18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525" marR="665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14-15 марта</a:t>
                      </a:r>
                      <a:endParaRPr/>
                    </a:p>
                  </a:txBody>
                  <a:tcPr marL="66525" marR="665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  <a:r>
                        <a:rPr lang="ru-RU" sz="18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акад. часов</a:t>
                      </a:r>
                      <a:endParaRPr/>
                    </a:p>
                  </a:txBody>
                  <a:tcPr marL="66525" marR="665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40</a:t>
                      </a:r>
                      <a:r>
                        <a:rPr lang="ru-RU" sz="18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000 тенге</a:t>
                      </a:r>
                      <a:endParaRPr sz="18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525" marR="6652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2168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Устранение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двойного налогообложения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6986737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целях </a:t>
            </a:r>
            <a:r>
              <a:rPr lang="ru-RU" dirty="0" err="1"/>
              <a:t>избежания</a:t>
            </a:r>
            <a:r>
              <a:rPr lang="ru-RU" dirty="0"/>
              <a:t> двойного налогообложения Налоговый кодекс предусматривает следующие механизмы его устранения: </a:t>
            </a:r>
          </a:p>
          <a:p>
            <a:pPr marL="0" indent="0" algn="just">
              <a:buNone/>
            </a:pPr>
            <a:r>
              <a:rPr lang="ru-RU" dirty="0"/>
              <a:t>1)    уменьшение прибыли; </a:t>
            </a:r>
          </a:p>
          <a:p>
            <a:pPr marL="0" indent="0" algn="just">
              <a:buNone/>
            </a:pPr>
            <a:r>
              <a:rPr lang="ru-RU" dirty="0"/>
              <a:t>2)    освобождение прибыли от налогообложения; </a:t>
            </a:r>
          </a:p>
          <a:p>
            <a:pPr marL="0" indent="0" algn="just">
              <a:buNone/>
            </a:pPr>
            <a:r>
              <a:rPr lang="ru-RU" dirty="0"/>
              <a:t>3)    зачет иностранного налога (уплаченного в стране резиденции КИК).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9" y="6041363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137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986737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Составление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налоговой отчетности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930400"/>
            <a:ext cx="6986737" cy="4110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Совокупная прибыль всех КИК, полученная резидентом РК за прошедший налоговый период включается в налогооблагаемый доход и отражается в декларации по КПН или ИПН, которая представляется не позднее 31 марта следующего года. </a:t>
            </a:r>
          </a:p>
          <a:p>
            <a:pPr marL="0" indent="0" algn="just">
              <a:buNone/>
            </a:pPr>
            <a:r>
              <a:rPr lang="ru-RU" dirty="0"/>
              <a:t>Правила о налогообложении прибыли КИК вступили в действие с 1 января 2018 года. </a:t>
            </a:r>
          </a:p>
          <a:p>
            <a:pPr marL="0" indent="0" algn="just">
              <a:buNone/>
            </a:pPr>
            <a:r>
              <a:rPr lang="ru-RU" dirty="0"/>
              <a:t>Отражение в декларации финансовой прибыли КИК в будет применимо только для декларации, составляемой за 2018 год и последующие налоговые периоды. </a:t>
            </a:r>
          </a:p>
          <a:p>
            <a:pPr marL="0" indent="0" algn="just">
              <a:buNone/>
            </a:pPr>
            <a:r>
              <a:rPr lang="ru-RU" dirty="0"/>
              <a:t>Первая декларация по финансовой прибыли КИК, составленная в соответствии с новыми правилами, должна быть представлена не позднее 31 марта 2019 года.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6041363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3777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Заявление об участии в КИК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1"/>
            <a:ext cx="6770713" cy="22765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Резидент обязан уведомить налоговый орган посредством заявления об участии (контроле) в КИК. При этом уведомление о владениях КИК, которые были приобретены до 1 января, необходимо представить не позднее 31 декабря 2018 г. В последующие налоговые периоды заявление об участии (контроле) в КИК должны быть представлены не позднее 31 марта года, следующего за отчетным налоговым периодом.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2" y="6024505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112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30753" cy="13208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Действия резидента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 в отношении КИК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418785" cy="3880773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подача заявление об участии (контроле) в КИК; </a:t>
            </a:r>
          </a:p>
          <a:p>
            <a:pPr algn="just"/>
            <a:r>
              <a:rPr lang="ru-RU" sz="2000" dirty="0"/>
              <a:t>включение прибыли КИК в налогооблагаемый доход; </a:t>
            </a:r>
          </a:p>
          <a:p>
            <a:pPr algn="just"/>
            <a:r>
              <a:rPr lang="ru-RU" sz="2000" dirty="0"/>
              <a:t>Обеспечение наличия документов, подтверждающих прибыль КИК.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9" y="6041363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2371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914729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Административная ответственность за нарушения в отношении КИК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543" y="1908884"/>
            <a:ext cx="7418785" cy="3880773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штраф за занижение налога в декларации согласно статье </a:t>
            </a:r>
            <a:r>
              <a:rPr lang="ru-RU" u="sng" dirty="0">
                <a:hlinkClick r:id="rId2"/>
              </a:rPr>
              <a:t>278</a:t>
            </a:r>
            <a:r>
              <a:rPr lang="ru-RU" dirty="0"/>
              <a:t> КоАП РК - при не включении в налогооблагаемый доход прибыли КИК если это действие не содержит признаков уголовно наказуемого деяния, – </a:t>
            </a:r>
          </a:p>
          <a:p>
            <a:pPr algn="just"/>
            <a:r>
              <a:rPr lang="ru-RU" dirty="0"/>
              <a:t>на физических лиц в размере 10 МРП,</a:t>
            </a:r>
          </a:p>
          <a:p>
            <a:pPr algn="just"/>
            <a:r>
              <a:rPr lang="ru-RU" dirty="0"/>
              <a:t>на субъектов малого предпринимательства или некоммерческие организации – в размере 20 %,</a:t>
            </a:r>
          </a:p>
          <a:p>
            <a:pPr algn="just"/>
            <a:r>
              <a:rPr lang="ru-RU" dirty="0"/>
              <a:t>на субъектов среднего предпринимательства – в размере  50%,</a:t>
            </a:r>
          </a:p>
          <a:p>
            <a:pPr algn="just"/>
            <a:r>
              <a:rPr lang="ru-RU" dirty="0"/>
              <a:t>на субъектов крупного предпринимательства – в размере 80% от начисленной суммы налогов.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6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41" y="6005651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6813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1019200"/>
          </a:xfrm>
        </p:spPr>
        <p:txBody>
          <a:bodyPr>
            <a:normAutofit/>
          </a:bodyPr>
          <a:lstStyle/>
          <a:p>
            <a:pPr algn="ctr"/>
            <a:r>
              <a:rPr lang="ru-RU" sz="3000" dirty="0">
                <a:solidFill>
                  <a:schemeClr val="tx1"/>
                </a:solidFill>
              </a:rPr>
              <a:t>Административная ответственность за нарушения в отношении КИК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97640"/>
            <a:ext cx="7130753" cy="388077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800" dirty="0"/>
              <a:t>Ответственность за непредставление документов, необходимых для определения суммы прибыли КИК – ст.</a:t>
            </a:r>
            <a:r>
              <a:rPr lang="ru-RU" sz="2800" u="sng" dirty="0">
                <a:hlinkClick r:id="rId2"/>
              </a:rPr>
              <a:t>272</a:t>
            </a:r>
            <a:r>
              <a:rPr lang="ru-RU" sz="2800" dirty="0"/>
              <a:t> КоАП  -</a:t>
            </a:r>
            <a:r>
              <a:rPr lang="ru-RU" sz="2800" b="1" u="sng" dirty="0"/>
              <a:t>предупреждение.</a:t>
            </a:r>
          </a:p>
          <a:p>
            <a:pPr marL="0" indent="0" algn="just">
              <a:buNone/>
            </a:pPr>
            <a:r>
              <a:rPr lang="ru-RU" sz="2800" dirty="0"/>
              <a:t>Нарушения, совершенные  повторно в течение года – </a:t>
            </a:r>
          </a:p>
          <a:p>
            <a:pPr marL="0" indent="0" algn="just">
              <a:buNone/>
            </a:pPr>
            <a:r>
              <a:rPr lang="ru-RU" sz="2800" dirty="0"/>
              <a:t>влечет штраф :</a:t>
            </a:r>
          </a:p>
          <a:p>
            <a:pPr algn="just"/>
            <a:r>
              <a:rPr lang="ru-RU" sz="2800" dirty="0"/>
              <a:t>на физических лиц в размере  15 МРП;</a:t>
            </a:r>
          </a:p>
          <a:p>
            <a:pPr algn="just"/>
            <a:r>
              <a:rPr lang="ru-RU" sz="2800" dirty="0"/>
              <a:t>на субъектов малого предпринимательства или некоммерческие организации – в размере 30 МРП,</a:t>
            </a:r>
          </a:p>
          <a:p>
            <a:pPr algn="just"/>
            <a:r>
              <a:rPr lang="ru-RU" sz="2800" dirty="0"/>
              <a:t>на субъектов среднего предпринимательства – в размере 45МРП,</a:t>
            </a:r>
          </a:p>
          <a:p>
            <a:pPr algn="just"/>
            <a:r>
              <a:rPr lang="ru-RU" sz="2800" dirty="0"/>
              <a:t>на субъектов крупного предпринимательства – в размере 70 МРП.</a:t>
            </a:r>
          </a:p>
          <a:p>
            <a:endParaRPr lang="ru-RU" sz="2800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99592" y="6437639"/>
            <a:ext cx="71287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b="1" i="1" dirty="0">
                <a:solidFill>
                  <a:prstClr val="black"/>
                </a:solidFill>
              </a:rPr>
              <a:t>www.auditfs.kz </a:t>
            </a:r>
            <a:r>
              <a:rPr lang="ru-RU" altLang="ru-RU" sz="1200" b="1" i="1" dirty="0">
                <a:solidFill>
                  <a:prstClr val="black"/>
                </a:solidFill>
              </a:rPr>
              <a:t>		8(7172) 626130		 </a:t>
            </a:r>
            <a:r>
              <a:rPr lang="en-US" altLang="ru-RU" sz="1200" b="1" i="1" dirty="0">
                <a:solidFill>
                  <a:prstClr val="black"/>
                </a:solidFill>
              </a:rPr>
              <a:t>201</a:t>
            </a:r>
            <a:r>
              <a:rPr lang="ru-RU" altLang="ru-RU" sz="1200" b="1" i="1" dirty="0">
                <a:solidFill>
                  <a:prstClr val="black"/>
                </a:solidFill>
              </a:rPr>
              <a:t>9</a:t>
            </a:r>
            <a:r>
              <a:rPr lang="en-US" altLang="ru-RU" sz="1200" b="1" i="1" dirty="0">
                <a:solidFill>
                  <a:prstClr val="black"/>
                </a:solidFill>
              </a:rPr>
              <a:t> </a:t>
            </a:r>
            <a:r>
              <a:rPr lang="kk-KZ" altLang="ru-RU" sz="1200" b="1" i="1" dirty="0">
                <a:solidFill>
                  <a:prstClr val="black"/>
                </a:solidFill>
              </a:rPr>
              <a:t>г</a:t>
            </a:r>
            <a:r>
              <a:rPr lang="ru-RU" altLang="ru-RU" sz="1200" b="1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9" y="6042446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6300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494481" y="1569487"/>
            <a:ext cx="8229600" cy="4461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>
                <a:solidFill>
                  <a:srgbClr val="0070C0"/>
                </a:solidFill>
                <a:latin typeface="Book Antiqua" pitchFamily="18" charset="0"/>
              </a:rPr>
              <a:t>Учебный центр </a:t>
            </a:r>
            <a:r>
              <a:rPr lang="en-US" sz="2000" b="1" u="sng" dirty="0" err="1">
                <a:solidFill>
                  <a:srgbClr val="0070C0"/>
                </a:solidFill>
                <a:latin typeface="Book Antiqua" pitchFamily="18" charset="0"/>
              </a:rPr>
              <a:t>Finex</a:t>
            </a:r>
            <a:r>
              <a:rPr lang="en-US" sz="2000" b="1" u="sng" dirty="0">
                <a:solidFill>
                  <a:srgbClr val="0070C0"/>
                </a:solidFill>
                <a:latin typeface="Book Antiqua" pitchFamily="18" charset="0"/>
              </a:rPr>
              <a:t> Education</a:t>
            </a:r>
          </a:p>
          <a:p>
            <a:r>
              <a:rPr lang="en-US" sz="2000" dirty="0">
                <a:latin typeface="Book Antiqua" pitchFamily="18" charset="0"/>
              </a:rPr>
              <a:t>8 (7172) 626 130</a:t>
            </a:r>
          </a:p>
          <a:p>
            <a:r>
              <a:rPr lang="en-US" sz="2000" dirty="0">
                <a:latin typeface="Book Antiqua" pitchFamily="18" charset="0"/>
              </a:rPr>
              <a:t>8 (707)</a:t>
            </a:r>
            <a:r>
              <a:rPr lang="ru-RU" sz="2000" dirty="0">
                <a:latin typeface="Book Antiqua" pitchFamily="18" charset="0"/>
              </a:rPr>
              <a:t> </a:t>
            </a:r>
            <a:r>
              <a:rPr lang="en-US" sz="2000" dirty="0">
                <a:latin typeface="Book Antiqua" pitchFamily="18" charset="0"/>
              </a:rPr>
              <a:t>7052753</a:t>
            </a:r>
          </a:p>
          <a:p>
            <a:r>
              <a:rPr lang="en-US" sz="2000" dirty="0">
                <a:latin typeface="Book Antiqua" pitchFamily="18" charset="0"/>
              </a:rPr>
              <a:t>Finexedu@auditfs.kz</a:t>
            </a:r>
          </a:p>
          <a:p>
            <a:pPr marL="0" indent="0">
              <a:buNone/>
            </a:pPr>
            <a:r>
              <a:rPr lang="ru-RU" sz="2000" b="1" u="sng" dirty="0">
                <a:solidFill>
                  <a:srgbClr val="0070C0"/>
                </a:solidFill>
                <a:latin typeface="Book Antiqua" pitchFamily="18" charset="0"/>
              </a:rPr>
              <a:t>Аудиторская компания «</a:t>
            </a:r>
            <a:r>
              <a:rPr lang="en-US" sz="2000" b="1" u="sng" dirty="0" err="1">
                <a:solidFill>
                  <a:srgbClr val="0070C0"/>
                </a:solidFill>
                <a:latin typeface="Book Antiqua" pitchFamily="18" charset="0"/>
              </a:rPr>
              <a:t>Finex-Standart</a:t>
            </a:r>
            <a:r>
              <a:rPr lang="ru-RU" sz="2000" b="1" u="sng" dirty="0">
                <a:solidFill>
                  <a:srgbClr val="0070C0"/>
                </a:solidFill>
                <a:latin typeface="Book Antiqua" pitchFamily="18" charset="0"/>
              </a:rPr>
              <a:t>»</a:t>
            </a:r>
            <a:endParaRPr lang="en-US" sz="2000" b="1" u="sng" dirty="0">
              <a:solidFill>
                <a:srgbClr val="0070C0"/>
              </a:solidFill>
              <a:latin typeface="Book Antiqua" pitchFamily="18" charset="0"/>
            </a:endParaRPr>
          </a:p>
          <a:p>
            <a:r>
              <a:rPr lang="ru-RU" sz="2000" dirty="0">
                <a:latin typeface="Book Antiqua" pitchFamily="18" charset="0"/>
              </a:rPr>
              <a:t>8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ru-RU" sz="2000" dirty="0">
                <a:latin typeface="Book Antiqua" pitchFamily="18" charset="0"/>
              </a:rPr>
              <a:t>7172 626 130</a:t>
            </a:r>
          </a:p>
          <a:p>
            <a:r>
              <a:rPr lang="ru-RU" sz="2000" dirty="0">
                <a:latin typeface="Book Antiqua" pitchFamily="18" charset="0"/>
              </a:rPr>
              <a:t>8</a:t>
            </a:r>
            <a:r>
              <a:rPr lang="en-US" sz="2000" dirty="0">
                <a:latin typeface="Book Antiqua" pitchFamily="18" charset="0"/>
              </a:rPr>
              <a:t> (</a:t>
            </a:r>
            <a:r>
              <a:rPr lang="ru-RU" sz="2000" dirty="0">
                <a:latin typeface="Book Antiqua" pitchFamily="18" charset="0"/>
              </a:rPr>
              <a:t>701</a:t>
            </a:r>
            <a:r>
              <a:rPr lang="en-US" sz="2000" dirty="0">
                <a:latin typeface="Book Antiqua" pitchFamily="18" charset="0"/>
              </a:rPr>
              <a:t>)</a:t>
            </a:r>
            <a:r>
              <a:rPr lang="ru-RU" sz="2000" dirty="0">
                <a:latin typeface="Book Antiqua" pitchFamily="18" charset="0"/>
              </a:rPr>
              <a:t> 951 40 80</a:t>
            </a:r>
          </a:p>
          <a:p>
            <a:r>
              <a:rPr lang="en-US" sz="2000" dirty="0">
                <a:latin typeface="Book Antiqua" pitchFamily="18" charset="0"/>
              </a:rPr>
              <a:t>Finex@auditfs.kz</a:t>
            </a:r>
            <a:endParaRPr lang="ru-RU" sz="2000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529170" y="6318371"/>
            <a:ext cx="21602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ru-RU" sz="1200" i="1" dirty="0"/>
              <a:t>www.auditfs.kz </a:t>
            </a:r>
            <a:r>
              <a:rPr lang="ru-RU" altLang="ru-RU" sz="1200" i="1" dirty="0"/>
              <a:t>201</a:t>
            </a:r>
            <a:r>
              <a:rPr lang="en-US" altLang="ru-RU" sz="1200" i="1" dirty="0"/>
              <a:t>9</a:t>
            </a:r>
            <a:r>
              <a:rPr lang="ru-RU" altLang="ru-RU" sz="1200" i="1" dirty="0"/>
              <a:t> </a:t>
            </a:r>
            <a:r>
              <a:rPr lang="kk-KZ" altLang="ru-RU" sz="1200" i="1" dirty="0"/>
              <a:t>г</a:t>
            </a:r>
            <a:r>
              <a:rPr lang="ru-RU" altLang="ru-RU" sz="1200" i="1" dirty="0"/>
              <a:t>.</a:t>
            </a:r>
          </a:p>
        </p:txBody>
      </p:sp>
      <p:pic>
        <p:nvPicPr>
          <p:cNvPr id="7" name="Picture 2" descr="D:\Логотипы\b17179505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20" y="4512631"/>
            <a:ext cx="541124" cy="53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Логотипы\b361929726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124" y="5334826"/>
            <a:ext cx="492520" cy="49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899153" y="4592300"/>
            <a:ext cx="1993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finexeducation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74353" y="5334826"/>
            <a:ext cx="2436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finexeducation</a:t>
            </a:r>
            <a:endParaRPr lang="en-US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43105" y="791272"/>
            <a:ext cx="8205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Book Antiqua" pitchFamily="18" charset="0"/>
              </a:rPr>
              <a:t>Благодарим за внимание!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017" y="1275892"/>
            <a:ext cx="733628" cy="669332"/>
          </a:xfrm>
          <a:prstGeom prst="rect">
            <a:avLst/>
          </a:prstGeom>
        </p:spPr>
      </p:pic>
      <p:pic>
        <p:nvPicPr>
          <p:cNvPr id="10" name="Picture 4" descr="C:\Users\Admin\Desktop\Документы Finex-Standart\Finex-Standart\Логотип Finex-Standart\Логотип PNG формат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49327"/>
            <a:ext cx="725066" cy="6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22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8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endParaRPr/>
          </a:p>
        </p:txBody>
      </p:sp>
      <p:graphicFrame>
        <p:nvGraphicFramePr>
          <p:cNvPr id="298" name="Google Shape;298;p38"/>
          <p:cNvGraphicFramePr/>
          <p:nvPr>
            <p:extLst>
              <p:ext uri="{D42A27DB-BD31-4B8C-83A1-F6EECF244321}">
                <p14:modId xmlns:p14="http://schemas.microsoft.com/office/powerpoint/2010/main" val="2950828450"/>
              </p:ext>
            </p:extLst>
          </p:nvPr>
        </p:nvGraphicFramePr>
        <p:xfrm>
          <a:off x="0" y="2"/>
          <a:ext cx="9144000" cy="6813374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36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3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62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92694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Ближайший курс Аудит</a:t>
                      </a:r>
                      <a:endParaRPr sz="1800" b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820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Март-Май</a:t>
                      </a:r>
                      <a:endParaRPr dirty="0"/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57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Аудит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25 марта-                      1 апреля.</a:t>
                      </a:r>
                      <a:r>
                        <a:rPr lang="ru-RU" sz="18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54</a:t>
                      </a:r>
                      <a:r>
                        <a:rPr lang="ru-RU" sz="18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акад. часов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110</a:t>
                      </a:r>
                      <a:r>
                        <a:rPr lang="ru-RU" sz="18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000 тенге</a:t>
                      </a:r>
                      <a:endParaRPr dirty="0"/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127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Краткий практический подготовки для кандидатов на Аудитора.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7-9 мая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акад. часов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 тенге для участников полного курса. 45000 тенге для остальных.</a:t>
                      </a:r>
                      <a:endParaRPr dirty="0"/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6541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ДипИФР</a:t>
                      </a:r>
                      <a:endParaRPr sz="18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Сентябрь-Ноябрь</a:t>
                      </a: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 модулей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26-28 сентября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10-12 октября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24-26 октября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14-16 ноября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28-30 ноября</a:t>
                      </a:r>
                      <a:endParaRPr sz="1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150</a:t>
                      </a:r>
                      <a:r>
                        <a:rPr lang="ru-RU" sz="18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акад. часов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250 000 тенге</a:t>
                      </a:r>
                      <a:endParaRPr dirty="0"/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72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9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endParaRPr/>
          </a:p>
        </p:txBody>
      </p:sp>
      <p:graphicFrame>
        <p:nvGraphicFramePr>
          <p:cNvPr id="304" name="Google Shape;304;p39"/>
          <p:cNvGraphicFramePr/>
          <p:nvPr>
            <p:extLst>
              <p:ext uri="{D42A27DB-BD31-4B8C-83A1-F6EECF244321}">
                <p14:modId xmlns:p14="http://schemas.microsoft.com/office/powerpoint/2010/main" val="257679410"/>
              </p:ext>
            </p:extLst>
          </p:nvPr>
        </p:nvGraphicFramePr>
        <p:xfrm>
          <a:off x="0" y="2"/>
          <a:ext cx="9144000" cy="685795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36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3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62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03450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Авторский базовый курс “Бухгалтерский учет для начинающих”.</a:t>
                      </a:r>
                      <a:endParaRPr sz="18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5750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Занятия проходят с 18:00 до 21:00. Длительность одного курса -  12 дней. Точное расписание по дням недели может меняться.</a:t>
                      </a:r>
                      <a:endParaRPr sz="18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Бухгалтерский учет</a:t>
                      </a:r>
                      <a:endParaRPr sz="18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ru-RU" sz="18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апрель</a:t>
                      </a:r>
                      <a:endParaRPr sz="1800" b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60</a:t>
                      </a:r>
                      <a:r>
                        <a:rPr lang="ru-RU" sz="18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акад. часов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65</a:t>
                      </a:r>
                      <a:r>
                        <a:rPr lang="ru-RU" sz="18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000 тенге</a:t>
                      </a:r>
                      <a:endParaRPr/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57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Бухгалтерский учет</a:t>
                      </a:r>
                      <a:endParaRPr sz="1800" b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июль</a:t>
                      </a:r>
                      <a:endParaRPr sz="1800" b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60 акад. часов</a:t>
                      </a:r>
                      <a:endParaRPr sz="18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65 000 тенге</a:t>
                      </a:r>
                      <a:endParaRPr sz="18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257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Бухгалтерский учет</a:t>
                      </a:r>
                      <a:endParaRPr sz="18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сентябрь</a:t>
                      </a:r>
                      <a:endParaRPr sz="1800" b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60 акад. часов</a:t>
                      </a:r>
                      <a:endParaRPr sz="18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65 000 тенге</a:t>
                      </a:r>
                      <a:endParaRPr sz="18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257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Бухгалтерский учет</a:t>
                      </a:r>
                      <a:endParaRPr sz="18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ноябрь</a:t>
                      </a:r>
                      <a:endParaRPr sz="1800" b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60 акад. часов</a:t>
                      </a:r>
                      <a:endParaRPr sz="18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65 000 тенге</a:t>
                      </a:r>
                      <a:endParaRPr sz="18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257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Бухгалтерский учет</a:t>
                      </a:r>
                      <a:endParaRPr sz="1800" b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декабрь</a:t>
                      </a:r>
                      <a:endParaRPr sz="1800" b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60 акад. часов</a:t>
                      </a:r>
                      <a:endParaRPr sz="18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65 000 тенге</a:t>
                      </a:r>
                      <a:endParaRPr sz="18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587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0"/>
          <p:cNvSpPr txBox="1">
            <a:spLocks noGrp="1"/>
          </p:cNvSpPr>
          <p:nvPr>
            <p:ph type="ctrTitle"/>
          </p:nvPr>
        </p:nvSpPr>
        <p:spPr>
          <a:xfrm>
            <a:off x="1130300" y="2382982"/>
            <a:ext cx="5825100" cy="14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ru-RU" b="1" dirty="0" err="1"/>
              <a:t>Finex</a:t>
            </a:r>
            <a:r>
              <a:rPr lang="ru-RU" b="1" dirty="0"/>
              <a:t> </a:t>
            </a:r>
            <a:r>
              <a:rPr lang="ru-RU" b="1" dirty="0" err="1"/>
              <a:t>Club</a:t>
            </a:r>
            <a:endParaRPr dirty="0"/>
          </a:p>
        </p:txBody>
      </p:sp>
      <p:sp>
        <p:nvSpPr>
          <p:cNvPr id="310" name="Google Shape;310;p40"/>
          <p:cNvSpPr txBox="1">
            <a:spLocks noGrp="1"/>
          </p:cNvSpPr>
          <p:nvPr>
            <p:ph type="subTitle" idx="1"/>
          </p:nvPr>
        </p:nvSpPr>
        <p:spPr>
          <a:xfrm>
            <a:off x="1130300" y="3829163"/>
            <a:ext cx="5825100" cy="10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ru-RU" sz="2800" b="1">
                <a:solidFill>
                  <a:srgbClr val="262626"/>
                </a:solidFill>
              </a:rPr>
              <a:t>Первый в Казахстане</a:t>
            </a:r>
            <a:endParaRPr sz="2800" b="1">
              <a:solidFill>
                <a:srgbClr val="262626"/>
              </a:solidFill>
            </a:endParaRPr>
          </a:p>
        </p:txBody>
      </p:sp>
      <p:pic>
        <p:nvPicPr>
          <p:cNvPr id="311" name="Google Shape;311;p40" descr="C:\Users\Admin\Desktop\Логотипы\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5122" y="497096"/>
            <a:ext cx="2288382" cy="591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9088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1"/>
          <p:cNvSpPr txBox="1">
            <a:spLocks noGrp="1"/>
          </p:cNvSpPr>
          <p:nvPr>
            <p:ph type="body" idx="1"/>
          </p:nvPr>
        </p:nvSpPr>
        <p:spPr>
          <a:xfrm>
            <a:off x="508000" y="2160589"/>
            <a:ext cx="7024016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920"/>
              <a:buChar char="▶"/>
            </a:pPr>
            <a:r>
              <a:rPr lang="ru-RU" sz="2400" b="1" dirty="0">
                <a:solidFill>
                  <a:srgbClr val="262626"/>
                </a:solidFill>
              </a:rPr>
              <a:t>образовательная площадка,</a:t>
            </a:r>
            <a:r>
              <a:rPr lang="ru-RU" sz="2400" dirty="0">
                <a:solidFill>
                  <a:srgbClr val="262626"/>
                </a:solidFill>
              </a:rPr>
              <a:t> где можно принять участие в различных бизнес-тренингах, лекциях и мастер-классах.</a:t>
            </a:r>
            <a:endParaRPr dirty="0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920"/>
              <a:buChar char="▶"/>
            </a:pPr>
            <a:r>
              <a:rPr lang="ru-RU" sz="2400" b="1" dirty="0">
                <a:solidFill>
                  <a:srgbClr val="262626"/>
                </a:solidFill>
              </a:rPr>
              <a:t>профессиональное сообщество</a:t>
            </a:r>
            <a:r>
              <a:rPr lang="ru-RU" sz="2400" dirty="0">
                <a:solidFill>
                  <a:srgbClr val="262626"/>
                </a:solidFill>
              </a:rPr>
              <a:t> бухгалтеров для неформального общения.</a:t>
            </a:r>
            <a:endParaRPr dirty="0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920"/>
              <a:buChar char="▶"/>
            </a:pPr>
            <a:r>
              <a:rPr lang="ru-RU" sz="2400" b="1" dirty="0">
                <a:solidFill>
                  <a:srgbClr val="262626"/>
                </a:solidFill>
              </a:rPr>
              <a:t>место, где можно</a:t>
            </a:r>
            <a:r>
              <a:rPr lang="ru-RU" sz="2400" dirty="0">
                <a:solidFill>
                  <a:srgbClr val="262626"/>
                </a:solidFill>
              </a:rPr>
              <a:t> </a:t>
            </a:r>
            <a:r>
              <a:rPr lang="ru-RU" sz="2400" b="1" dirty="0">
                <a:solidFill>
                  <a:srgbClr val="262626"/>
                </a:solidFill>
              </a:rPr>
              <a:t>получить ответы</a:t>
            </a:r>
            <a:r>
              <a:rPr lang="ru-RU" sz="2400" dirty="0">
                <a:solidFill>
                  <a:srgbClr val="262626"/>
                </a:solidFill>
              </a:rPr>
              <a:t> на профессиональные вопросы и обменяться опытом с коллегами.</a:t>
            </a:r>
            <a:endParaRPr sz="2400" dirty="0">
              <a:solidFill>
                <a:srgbClr val="262626"/>
              </a:solidFill>
            </a:endParaRPr>
          </a:p>
        </p:txBody>
      </p:sp>
      <p:sp>
        <p:nvSpPr>
          <p:cNvPr id="317" name="Google Shape;317;p41"/>
          <p:cNvSpPr txBox="1">
            <a:spLocks noGrp="1"/>
          </p:cNvSpPr>
          <p:nvPr>
            <p:ph type="title"/>
          </p:nvPr>
        </p:nvSpPr>
        <p:spPr>
          <a:xfrm>
            <a:off x="508000" y="839789"/>
            <a:ext cx="6447600" cy="10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lang="ru-RU" sz="4000" b="1"/>
              <a:t>Finex Club – это…</a:t>
            </a:r>
            <a:endParaRPr sz="4000" b="1"/>
          </a:p>
        </p:txBody>
      </p:sp>
    </p:spTree>
    <p:extLst>
      <p:ext uri="{BB962C8B-B14F-4D97-AF65-F5344CB8AC3E}">
        <p14:creationId xmlns:p14="http://schemas.microsoft.com/office/powerpoint/2010/main" val="2866999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2"/>
          <p:cNvSpPr txBox="1">
            <a:spLocks noGrp="1"/>
          </p:cNvSpPr>
          <p:nvPr>
            <p:ph type="title"/>
          </p:nvPr>
        </p:nvSpPr>
        <p:spPr>
          <a:xfrm>
            <a:off x="508000" y="839789"/>
            <a:ext cx="6447600" cy="11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ru-RU" sz="3200" b="1" dirty="0"/>
              <a:t>Для кого предназначен Клуб:</a:t>
            </a:r>
            <a:endParaRPr sz="3200" b="1" dirty="0"/>
          </a:p>
        </p:txBody>
      </p:sp>
      <p:sp>
        <p:nvSpPr>
          <p:cNvPr id="323" name="Google Shape;323;p42"/>
          <p:cNvSpPr txBox="1">
            <a:spLocks noGrp="1"/>
          </p:cNvSpPr>
          <p:nvPr>
            <p:ph type="body" idx="1"/>
          </p:nvPr>
        </p:nvSpPr>
        <p:spPr>
          <a:xfrm>
            <a:off x="508000" y="1764663"/>
            <a:ext cx="6447600" cy="4343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16B0E3"/>
              </a:buClr>
              <a:buSzPts val="1920"/>
              <a:buChar char="▶"/>
            </a:pPr>
            <a:r>
              <a:rPr lang="ru-RU" sz="2400" dirty="0">
                <a:solidFill>
                  <a:srgbClr val="262626"/>
                </a:solidFill>
              </a:rPr>
              <a:t>уже работающих бухгалтеров, которые сталкиваются с непростыми рабочими ситуациями и хотели бы быстро их решать;</a:t>
            </a:r>
            <a:endParaRPr dirty="0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Clr>
                <a:srgbClr val="16B0E3"/>
              </a:buClr>
              <a:buSzPts val="1920"/>
              <a:buChar char="▶"/>
            </a:pPr>
            <a:r>
              <a:rPr lang="ru-RU" sz="2400" dirty="0">
                <a:solidFill>
                  <a:srgbClr val="262626"/>
                </a:solidFill>
              </a:rPr>
              <a:t>новичков, которым интересно досконально разбираться в узких бухгалтерских вопросах и быстрее стать профессионалами;</a:t>
            </a:r>
            <a:endParaRPr sz="2400" dirty="0">
              <a:solidFill>
                <a:srgbClr val="262626"/>
              </a:solidFill>
            </a:endParaRPr>
          </a:p>
          <a:p>
            <a:pPr marL="342900" lvl="0" indent="-403860" algn="just" rtl="0">
              <a:spcBef>
                <a:spcPts val="1000"/>
              </a:spcBef>
              <a:spcAft>
                <a:spcPts val="0"/>
              </a:spcAft>
              <a:buClr>
                <a:srgbClr val="16B0E3"/>
              </a:buClr>
              <a:buSzPts val="2400"/>
              <a:buChar char="▶"/>
            </a:pPr>
            <a:r>
              <a:rPr lang="ru-RU" sz="2400" dirty="0">
                <a:solidFill>
                  <a:srgbClr val="262626"/>
                </a:solidFill>
              </a:rPr>
              <a:t>бухгалтеров, желающих разнообразить свою жизнь;</a:t>
            </a:r>
            <a:endParaRPr sz="2400" dirty="0">
              <a:solidFill>
                <a:srgbClr val="262626"/>
              </a:solidFill>
            </a:endParaRPr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9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3"/>
          <p:cNvSpPr txBox="1">
            <a:spLocks noGrp="1"/>
          </p:cNvSpPr>
          <p:nvPr>
            <p:ph type="title"/>
          </p:nvPr>
        </p:nvSpPr>
        <p:spPr>
          <a:xfrm>
            <a:off x="508000" y="609600"/>
            <a:ext cx="6447600" cy="8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40"/>
              <a:buFont typeface="Trebuchet MS"/>
              <a:buNone/>
            </a:pPr>
            <a:r>
              <a:rPr lang="ru-RU" sz="3240" b="1" dirty="0"/>
              <a:t>Что Вас ждем в данном Клубе?</a:t>
            </a:r>
            <a:r>
              <a:rPr lang="ru-RU" sz="3240" dirty="0"/>
              <a:t/>
            </a:r>
            <a:br>
              <a:rPr lang="ru-RU" sz="3240" dirty="0"/>
            </a:br>
            <a:endParaRPr sz="3240" dirty="0"/>
          </a:p>
        </p:txBody>
      </p:sp>
      <p:sp>
        <p:nvSpPr>
          <p:cNvPr id="329" name="Google Shape;329;p43"/>
          <p:cNvSpPr txBox="1">
            <a:spLocks noGrp="1"/>
          </p:cNvSpPr>
          <p:nvPr>
            <p:ph type="body" idx="1"/>
          </p:nvPr>
        </p:nvSpPr>
        <p:spPr>
          <a:xfrm>
            <a:off x="507999" y="1496290"/>
            <a:ext cx="7118285" cy="5064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920"/>
              <a:buChar char="▶"/>
            </a:pPr>
            <a:r>
              <a:rPr lang="ru-RU" sz="2400" dirty="0">
                <a:solidFill>
                  <a:srgbClr val="262626"/>
                </a:solidFill>
              </a:rPr>
              <a:t>Каждый квартал в «Клубе» мы разбираем одну конкретную бухгалтерскую тему. </a:t>
            </a:r>
            <a:endParaRPr sz="2400" dirty="0">
              <a:solidFill>
                <a:srgbClr val="262626"/>
              </a:solidFill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920"/>
              <a:buChar char="▶"/>
            </a:pPr>
            <a:r>
              <a:rPr lang="ru-RU" sz="2400" dirty="0">
                <a:solidFill>
                  <a:srgbClr val="262626"/>
                </a:solidFill>
              </a:rPr>
              <a:t>Каждый квартал мы организуем неформальные встречи и игры.</a:t>
            </a:r>
            <a:endParaRPr dirty="0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920"/>
              <a:buChar char="▶"/>
            </a:pPr>
            <a:r>
              <a:rPr lang="ru-RU" sz="2400" dirty="0">
                <a:solidFill>
                  <a:srgbClr val="262626"/>
                </a:solidFill>
              </a:rPr>
              <a:t>Каждый второй посещаемый семинар дает участникам право на скидку наших семинаров.</a:t>
            </a:r>
            <a:endParaRPr dirty="0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920"/>
              <a:buChar char="▶"/>
            </a:pPr>
            <a:r>
              <a:rPr lang="ru-RU" sz="2400" dirty="0">
                <a:solidFill>
                  <a:srgbClr val="262626"/>
                </a:solidFill>
              </a:rPr>
              <a:t>Доступ в группе в социальных сетях с возможностью получить консультацию как от нас, так и от других участников Клуба.</a:t>
            </a:r>
            <a:endParaRPr sz="24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92014"/>
      </p:ext>
    </p:extLst>
  </p:cSld>
  <p:clrMapOvr>
    <a:masterClrMapping/>
  </p:clrMapOvr>
</p:sld>
</file>

<file path=ppt/theme/theme1.xml><?xml version="1.0" encoding="utf-8"?>
<a:theme xmlns:a="http://schemas.openxmlformats.org/drawingml/2006/main" name="1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презентаций</Template>
  <TotalTime>858</TotalTime>
  <Words>1803</Words>
  <Application>Microsoft Office PowerPoint</Application>
  <PresentationFormat>Экран (4:3)</PresentationFormat>
  <Paragraphs>250</Paragraphs>
  <Slides>36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16_Тема Office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Finex Club</vt:lpstr>
      <vt:lpstr>Finex Club – это…</vt:lpstr>
      <vt:lpstr>Для кого предназначен Клуб:</vt:lpstr>
      <vt:lpstr>Что Вас ждем в данном Клубе? </vt:lpstr>
      <vt:lpstr>Предварительная программа на первое полугодие 2019 года. </vt:lpstr>
      <vt:lpstr>Презентация PowerPoint</vt:lpstr>
      <vt:lpstr> Новое в международном налогообложении .                  </vt:lpstr>
      <vt:lpstr>Схема по нерезидентам</vt:lpstr>
      <vt:lpstr>Презентация PowerPoint</vt:lpstr>
      <vt:lpstr>Доходы нерезидента в РК</vt:lpstr>
      <vt:lpstr>Ставки подоходного налога нерезидента без ПУ</vt:lpstr>
      <vt:lpstr>Упрощение процедуры получения сертификата резидентства  с 1 января 2018 г.</vt:lpstr>
      <vt:lpstr>Расширен перечень доходов нерезидента из источников в РК</vt:lpstr>
      <vt:lpstr>Доходы нерезидента  по авансам полученным</vt:lpstr>
      <vt:lpstr>Для участников «Астана Хаб»</vt:lpstr>
      <vt:lpstr>Документальное подтверждение при применении положений налоговых конвенций к доходам нерезидентов от оказания услуг на территории РК </vt:lpstr>
      <vt:lpstr>Применение пониженной ставки корпоративного подоходного налога на чистый доход ПУ в РК </vt:lpstr>
      <vt:lpstr>Учет курсовой разницы ПУ в РК</vt:lpstr>
      <vt:lpstr>Ставка ИПН на дивиденды</vt:lpstr>
      <vt:lpstr>Контролируемая  иностранная компания</vt:lpstr>
      <vt:lpstr>Контролируемая иностранная компания</vt:lpstr>
      <vt:lpstr>Пример  конструктивного контроля</vt:lpstr>
      <vt:lpstr>Эффективная ставка</vt:lpstr>
      <vt:lpstr>Налогообложение КИК </vt:lpstr>
      <vt:lpstr>Устранение  двойного налогообложения</vt:lpstr>
      <vt:lpstr>Составление  налоговой отчетности </vt:lpstr>
      <vt:lpstr>Заявление об участии в КИК</vt:lpstr>
      <vt:lpstr>Действия резидента  в отношении КИК</vt:lpstr>
      <vt:lpstr>Административная ответственность за нарушения в отношении КИК</vt:lpstr>
      <vt:lpstr>Административная ответственность за нарушения в отношении КИК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 999</dc:creator>
  <cp:lastModifiedBy>Махабат Макажанова</cp:lastModifiedBy>
  <cp:revision>75</cp:revision>
  <dcterms:created xsi:type="dcterms:W3CDTF">2017-08-24T14:27:41Z</dcterms:created>
  <dcterms:modified xsi:type="dcterms:W3CDTF">2019-02-15T10:04:15Z</dcterms:modified>
</cp:coreProperties>
</file>