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3"/>
  </p:notesMasterIdLst>
  <p:sldIdLst>
    <p:sldId id="412" r:id="rId2"/>
    <p:sldId id="420" r:id="rId3"/>
    <p:sldId id="421" r:id="rId4"/>
    <p:sldId id="422" r:id="rId5"/>
    <p:sldId id="436" r:id="rId6"/>
    <p:sldId id="461" r:id="rId7"/>
    <p:sldId id="439" r:id="rId8"/>
    <p:sldId id="440" r:id="rId9"/>
    <p:sldId id="456" r:id="rId10"/>
    <p:sldId id="452" r:id="rId11"/>
    <p:sldId id="460" r:id="rId12"/>
    <p:sldId id="454" r:id="rId13"/>
    <p:sldId id="455" r:id="rId14"/>
    <p:sldId id="453" r:id="rId15"/>
    <p:sldId id="463" r:id="rId16"/>
    <p:sldId id="464" r:id="rId17"/>
    <p:sldId id="465" r:id="rId18"/>
    <p:sldId id="466" r:id="rId19"/>
    <p:sldId id="467" r:id="rId20"/>
    <p:sldId id="423" r:id="rId21"/>
    <p:sldId id="432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457" autoAdjust="0"/>
  </p:normalViewPr>
  <p:slideViewPr>
    <p:cSldViewPr>
      <p:cViewPr>
        <p:scale>
          <a:sx n="116" d="100"/>
          <a:sy n="116" d="100"/>
        </p:scale>
        <p:origin x="-518" y="7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55F51-5D8A-4E10-B2CE-AC55132BCDC0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4810303-0338-41D6-ACE0-0E008B334A6C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3C7B7A1-9E1C-4E25-A288-3373FAD7E353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4CD1F88-E9AD-42AA-AD63-F0D05BA11410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36B5EC1-D210-4CA5-8207-11F3A57424B4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BD769-69BF-42B0-9F13-FB656A46A2CF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29B6095-FD22-4F4E-856F-A94FB86683EB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0B6DF7E-587E-40C2-92F7-173FD4D66070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4D0774F3-66C8-4B07-BD31-C22FE4F2AE07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C49215C9-4999-4FE8-8BD4-1883C7CFE9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8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DC9D66FF-F6F2-4A1C-B149-D5F7AD7992EB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77251EA2-8699-49CD-8FEE-23EACEBD8588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DC9D66FF-F6F2-4A1C-B149-D5F7AD7992EB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64486E7B-8914-4679-9848-7401A047B954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BD9F4A92-1449-407D-AA35-4FD131A7317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DA304944-4646-4512-BDE8-9D050692BAD6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55C9FC62-9F61-4870-BB11-6851373281CA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BD9F4A92-1449-407D-AA35-4FD131A73179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61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61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1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28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6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5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2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4156-5C10-4E1F-9CA2-BDE410B50EF6}" type="datetimeFigureOut">
              <a:rPr lang="ru-RU" smtClean="0"/>
              <a:t>13.02.2019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5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hyperlink" Target="http://online.zakon.kz/Document/?doc_id=102667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hyperlink" Target="http://online.zakon.kz/Document/?doc_id=38048406#sub_id=24" TargetMode="External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online.zakon.kz/Document/?doc_id=38369733#sub_id=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.zakon.kz/Document/?doc_id=38369733#sub_id=100" TargetMode="External"/><Relationship Id="rId5" Type="http://schemas.openxmlformats.org/officeDocument/2006/relationships/hyperlink" Target="http://online.zakon.kz/Document/?doc_id=38369733#sub_id=3" TargetMode="External"/><Relationship Id="rId4" Type="http://schemas.openxmlformats.org/officeDocument/2006/relationships/hyperlink" Target="http://online.zakon.kz/Document/?doc_id=3836973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ine.zakon.kz/Document/?doc_id=1026672" TargetMode="External"/><Relationship Id="rId4" Type="http://schemas.openxmlformats.org/officeDocument/2006/relationships/hyperlink" Target="http://online.zakon.kz/Document/?doc_id=38369733#sub_id=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.zakon.kz/Document/?doc_id=36148637#sub_id=136000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667066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.zakon.kz/Document/?link_id=100667064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online.zakon.kz/Document/?doc_id=38771979#sub_id=2800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214438"/>
            <a:ext cx="201136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рямоугольник 6"/>
          <p:cNvSpPr>
            <a:spLocks noChangeArrowheads="1"/>
          </p:cNvSpPr>
          <p:nvPr/>
        </p:nvSpPr>
        <p:spPr bwMode="auto">
          <a:xfrm>
            <a:off x="2286000" y="3429000"/>
            <a:ext cx="6072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ТЕМА: «ОБЗОР ИЗМЕНЕНИЙ В НАЛОГОВОМ ЗАКОНОДАТЕЛЬСТВЕ»</a:t>
            </a:r>
            <a:endParaRPr lang="ru-RU" altLang="ru-RU" sz="240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3" name="Прямоугольник 6"/>
          <p:cNvSpPr>
            <a:spLocks noChangeArrowheads="1"/>
          </p:cNvSpPr>
          <p:nvPr/>
        </p:nvSpPr>
        <p:spPr bwMode="auto">
          <a:xfrm>
            <a:off x="4357688" y="5715000"/>
            <a:ext cx="4786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i="1">
                <a:solidFill>
                  <a:srgbClr val="002060"/>
                </a:solidFill>
                <a:latin typeface="Arial" charset="0"/>
              </a:rPr>
              <a:t>.</a:t>
            </a:r>
            <a:endParaRPr lang="ru-RU" altLang="ru-RU" sz="200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66179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8" y="0"/>
            <a:ext cx="8843962" cy="1124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</a:t>
            </a: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исчислении ОПВ </a:t>
            </a:r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с </a:t>
            </a: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января 2019 года.</a:t>
            </a:r>
            <a:endParaRPr lang="ru-RU" altLang="ru-RU" sz="2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 bwMode="auto">
          <a:xfrm>
            <a:off x="136524" y="1268760"/>
            <a:ext cx="8827963" cy="5335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ru-RU" alt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28) </a:t>
            </a:r>
            <a:r>
              <a:rPr lang="ru-RU" alt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агент по уплате ОПВ, ОППВ </a:t>
            </a:r>
            <a:r>
              <a:rPr lang="ru-RU" alt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(далее - агент) - физическое или юридическое лицо, включая иностранное юридическое лицо, осуществляющее деятельность в РК через постоянное учреждение, филиалы, представительства иностранных юридических лиц, исчисляющие, удерживающие (начисляющие) и перечисляющие ОПВ, ОППВ в ЕНПФ в порядке, определяемом законодательством РК.</a:t>
            </a:r>
          </a:p>
          <a:p>
            <a:pPr marL="0" indent="0" algn="just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агента по уплате ОПВ за физических лиц, получающих доходы по договорам гражданско-правового характера, предметом которых является выполнение работ (оказание услуг), рассматриваются налоговые агенты, определенные </a:t>
            </a:r>
            <a:r>
              <a:rPr lang="ru-RU" altLang="ru-RU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НК</a:t>
            </a:r>
            <a:r>
              <a:rPr lang="ru-RU" alt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РК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84442" y="5353"/>
          <a:ext cx="555714" cy="64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552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1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8" y="146005"/>
            <a:ext cx="8775700" cy="835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alt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altLang="ru-RU" sz="3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пенсионных взносов в ЕПНФ</a:t>
            </a:r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50814" y="836713"/>
            <a:ext cx="8829675" cy="5712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625386" y="5353"/>
          <a:ext cx="514771" cy="59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3648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764704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3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азмер взноса в ЕНПФ </a:t>
            </a:r>
            <a:r>
              <a:rPr lang="ru-RU" sz="3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составлять 10% от получаемого дохода, но не менее 10% от </a:t>
            </a:r>
            <a:r>
              <a:rPr lang="ru-RU" sz="30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9"/>
              </a:rPr>
              <a:t>минимального размера заработной платы</a:t>
            </a:r>
            <a:r>
              <a:rPr lang="ru-RU" sz="3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(МРЗП) и не выше 10% </a:t>
            </a:r>
            <a:r>
              <a:rPr lang="ru-RU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50-кратного МРЗП,</a:t>
            </a:r>
            <a:r>
              <a:rPr lang="ru-RU" sz="3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установленного на соответствующий финансовый год законом о республиканском бюджете.</a:t>
            </a:r>
          </a:p>
        </p:txBody>
      </p:sp>
    </p:spTree>
    <p:extLst>
      <p:ext uri="{BB962C8B-B14F-4D97-AF65-F5344CB8AC3E}">
        <p14:creationId xmlns:p14="http://schemas.microsoft.com/office/powerpoint/2010/main" val="40035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509588" y="148121"/>
            <a:ext cx="8064500" cy="5967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Декларация 200.00 (1 стр.)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017803"/>
            <a:ext cx="8902700" cy="496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/>
        </p:nvGraphicFramePr>
        <p:xfrm>
          <a:off x="8434316" y="5352"/>
          <a:ext cx="705841" cy="77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51000" y="1364830"/>
            <a:ext cx="5581650" cy="10178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4" y="1290768"/>
            <a:ext cx="8802687" cy="47843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66072"/>
            <a:ext cx="8064500" cy="9268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Декларация 200.00 (2 стр.)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8434316" y="5352"/>
          <a:ext cx="705841" cy="77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51531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8" y="146005"/>
            <a:ext cx="8775700" cy="835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24. Уплата ОПВ, ОППВ</a:t>
            </a:r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50814" y="836713"/>
            <a:ext cx="8829675" cy="5712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уплаты обязательных пенсионных взносов в единый накопительный пенсионный фонд освобождаются: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</a:t>
            </a:r>
            <a:r>
              <a:rPr lang="ru-RU" sz="16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дополнен подпунктом 5 в соответствии с </a:t>
            </a:r>
            <a:r>
              <a:rPr lang="ru-RU" sz="1600" b="1" i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Законом</a:t>
            </a:r>
            <a:r>
              <a:rPr lang="ru-RU" sz="16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РК от 26.12.18 г. № 203-VI</a:t>
            </a:r>
          </a:p>
          <a:p>
            <a:pPr algn="just">
              <a:defRPr/>
            </a:pP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физические лица, работающие по трудовому договору, получающие доходы по договорам гражданско-правового характера, предметом которых является выполнение работ (оказание услуг), заключенным </a:t>
            </a:r>
            <a:r>
              <a:rPr lang="ru-RU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физическими лицами, не являющимися налоговыми агентами.</a:t>
            </a:r>
          </a:p>
          <a:p>
            <a:pPr marL="0" indent="0">
              <a:buFontTx/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625386" y="5353"/>
          <a:ext cx="514771" cy="59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9"/>
          <p:cNvGrpSpPr>
            <a:grpSpLocks/>
          </p:cNvGrpSpPr>
          <p:nvPr/>
        </p:nvGrpSpPr>
        <p:grpSpPr bwMode="auto">
          <a:xfrm>
            <a:off x="1143000" y="1196754"/>
            <a:ext cx="7749480" cy="5328591"/>
            <a:chOff x="0" y="584682"/>
            <a:chExt cx="9180512" cy="6273318"/>
          </a:xfrm>
        </p:grpSpPr>
        <p:pic>
          <p:nvPicPr>
            <p:cNvPr id="11279" name="Picture 2" descr="C:\Users\user\Downloads\007-world-map-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" t="-2" r="1338" b="-343"/>
            <a:stretch>
              <a:fillRect/>
            </a:stretch>
          </p:blipFill>
          <p:spPr bwMode="auto">
            <a:xfrm>
              <a:off x="0" y="584682"/>
              <a:ext cx="9144000" cy="627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34925" y="837139"/>
              <a:ext cx="9145587" cy="5976403"/>
            </a:xfrm>
            <a:prstGeom prst="rect">
              <a:avLst/>
            </a:prstGeom>
            <a:solidFill>
              <a:schemeClr val="lt1">
                <a:alpha val="87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1485900" y="188913"/>
            <a:ext cx="6830516" cy="811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/>
              <a:t>ГОРИЗОНТАЛЬНЫЙ </a:t>
            </a:r>
            <a:r>
              <a:rPr lang="ru-RU" altLang="ru-RU" b="1" dirty="0" smtClean="0"/>
              <a:t>МОНИТОРИН</a:t>
            </a:r>
            <a:endParaRPr lang="ru-RU" altLang="ru-RU" sz="2000" dirty="0"/>
          </a:p>
        </p:txBody>
      </p:sp>
      <p:pic>
        <p:nvPicPr>
          <p:cNvPr id="1127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"/>
            <a:ext cx="3311129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2"/>
            <a:ext cx="914400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Горизонтальный мониторинг</a:t>
            </a:r>
          </a:p>
        </p:txBody>
      </p:sp>
      <p:pic>
        <p:nvPicPr>
          <p:cNvPr id="112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34"/>
            <a:ext cx="2087723" cy="684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07604" y="1196755"/>
            <a:ext cx="78848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Приказом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Министра финансов РК от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декабря 2018 года № 1060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были утверждены:</a:t>
            </a:r>
          </a:p>
          <a:p>
            <a:pPr lvl="0" algn="just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категории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налогоплательщиков, с которыми заключается соглашение о горизонтальном мониторинге;</a:t>
            </a:r>
          </a:p>
          <a:p>
            <a:pPr lvl="0" algn="just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Правила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заключения и расторжения соглашения о горизонтальном мониторинге;</a:t>
            </a:r>
          </a:p>
          <a:p>
            <a:pPr lvl="0" algn="just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форма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соглашения о горизонтальном мониторинге;</a:t>
            </a:r>
          </a:p>
          <a:p>
            <a:pPr lvl="0" algn="just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Правила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проведения горизонтального мониторинга.</a:t>
            </a:r>
          </a:p>
        </p:txBody>
      </p:sp>
    </p:spTree>
    <p:extLst>
      <p:ext uri="{BB962C8B-B14F-4D97-AF65-F5344CB8AC3E}">
        <p14:creationId xmlns:p14="http://schemas.microsoft.com/office/powerpoint/2010/main" val="1734795206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9"/>
          <p:cNvGrpSpPr>
            <a:grpSpLocks/>
          </p:cNvGrpSpPr>
          <p:nvPr/>
        </p:nvGrpSpPr>
        <p:grpSpPr bwMode="auto">
          <a:xfrm>
            <a:off x="73041" y="1196752"/>
            <a:ext cx="9180513" cy="6272213"/>
            <a:chOff x="0" y="584682"/>
            <a:chExt cx="9180512" cy="6273318"/>
          </a:xfrm>
        </p:grpSpPr>
        <p:pic>
          <p:nvPicPr>
            <p:cNvPr id="11279" name="Picture 2" descr="C:\Users\user\Downloads\007-world-map-o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" t="-2" r="1338" b="-343"/>
            <a:stretch>
              <a:fillRect/>
            </a:stretch>
          </p:blipFill>
          <p:spPr bwMode="auto">
            <a:xfrm>
              <a:off x="0" y="584682"/>
              <a:ext cx="9144000" cy="627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34925" y="837139"/>
              <a:ext cx="9145587" cy="5976403"/>
            </a:xfrm>
            <a:prstGeom prst="rect">
              <a:avLst/>
            </a:prstGeom>
            <a:solidFill>
              <a:schemeClr val="lt1">
                <a:alpha val="87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81750"/>
            <a:ext cx="2133600" cy="365125"/>
          </a:xfrm>
        </p:spPr>
        <p:txBody>
          <a:bodyPr/>
          <a:lstStyle/>
          <a:p>
            <a:pPr>
              <a:defRPr/>
            </a:pPr>
            <a:fld id="{4DCAF1E0-F30D-41D7-A61E-7CEFCA5CF292}" type="slidenum">
              <a:rPr lang="ru-RU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ГОРИЗОНТАЛЬНЫЙ МОНИТОРИНГ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  <p:pic>
        <p:nvPicPr>
          <p:cNvPr id="1127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483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Горизонтальный мониторинг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44434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19675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категории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налогоплательщиков, с которыми заключается соглашение о горизонтальном мониторинге, относятся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налогоплательщики, являющиеся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коммерческими организациями,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исключением государственных предприятий, на дату подачи заявления о заключении соглашения о горизонтальном мониторинге одновременно соответствующие следующим условиям:</a:t>
            </a:r>
          </a:p>
          <a:p>
            <a:pPr algn="just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стоимостных балансов фиксированных активов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конец налогового периода согласно декларации налогоплательщика по корпоративному подоходному налогу за год, предшествующий году, в котором подается заявление о заключении соглашения о горизонтальном мониторинге, составляет не менее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325 000-кратного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МРП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(820,6 млн. тенге),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установленного законом о республиканском бюджете и действующего на конец года, в котором подается заявление о заключении соглашения о горизонтальном мониторинге;</a:t>
            </a:r>
          </a:p>
        </p:txBody>
      </p:sp>
    </p:spTree>
    <p:extLst>
      <p:ext uri="{BB962C8B-B14F-4D97-AF65-F5344CB8AC3E}">
        <p14:creationId xmlns:p14="http://schemas.microsoft.com/office/powerpoint/2010/main" val="2328914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9"/>
          <p:cNvGrpSpPr>
            <a:grpSpLocks/>
          </p:cNvGrpSpPr>
          <p:nvPr/>
        </p:nvGrpSpPr>
        <p:grpSpPr bwMode="auto">
          <a:xfrm>
            <a:off x="73041" y="1196752"/>
            <a:ext cx="8819439" cy="6272213"/>
            <a:chOff x="0" y="584682"/>
            <a:chExt cx="9180512" cy="6273318"/>
          </a:xfrm>
        </p:grpSpPr>
        <p:pic>
          <p:nvPicPr>
            <p:cNvPr id="11279" name="Picture 2" descr="C:\Users\user\Downloads\007-world-map-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" t="-2" r="1338" b="-343"/>
            <a:stretch>
              <a:fillRect/>
            </a:stretch>
          </p:blipFill>
          <p:spPr bwMode="auto">
            <a:xfrm>
              <a:off x="0" y="584682"/>
              <a:ext cx="9144000" cy="627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34925" y="837139"/>
              <a:ext cx="9145587" cy="5976403"/>
            </a:xfrm>
            <a:prstGeom prst="rect">
              <a:avLst/>
            </a:prstGeom>
            <a:solidFill>
              <a:schemeClr val="lt1">
                <a:alpha val="87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81750"/>
            <a:ext cx="2133600" cy="365125"/>
          </a:xfrm>
        </p:spPr>
        <p:txBody>
          <a:bodyPr/>
          <a:lstStyle/>
          <a:p>
            <a:pPr>
              <a:defRPr/>
            </a:pPr>
            <a:fld id="{4DCAF1E0-F30D-41D7-A61E-7CEFCA5CF292}" type="slidenum">
              <a:rPr lang="ru-RU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ГОРИЗОНТАЛЬНЫЙ МОНИТОРИНГ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  <p:pic>
        <p:nvPicPr>
          <p:cNvPr id="1127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483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Горизонтальный мониторинг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44434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000125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сумма уплаченных налогоплательщиком налогов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других обязательных платежей в бюджет и социальных платежей по его обязательствам без учета возврата НДС составляет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менее одного миллиарда тенге за календарный год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предшествующий году, в котором подается заявление о заключении соглашения о горизонтальном мониторинге;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ь работников согласно данным декларации налогоплательщика по индивидуальному подоходному налогу и социальному налогу за последний месяц четвертого квартала года предшествующего году, в котором подается заявление о заключении соглашения о горизонтальном мониторинге, составляет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менее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250 человек;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ведение налогоплательщиком бухгалтерского и налогового учетов на казахском и (или) русском языках с использованием программного обеспечения, предназначенного для автоматизации бухгалтерского и (или) налогового учетов;</a:t>
            </a:r>
          </a:p>
        </p:txBody>
      </p:sp>
    </p:spTree>
    <p:extLst>
      <p:ext uri="{BB962C8B-B14F-4D97-AF65-F5344CB8AC3E}">
        <p14:creationId xmlns:p14="http://schemas.microsoft.com/office/powerpoint/2010/main" val="1755687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9"/>
          <p:cNvGrpSpPr>
            <a:grpSpLocks/>
          </p:cNvGrpSpPr>
          <p:nvPr/>
        </p:nvGrpSpPr>
        <p:grpSpPr bwMode="auto">
          <a:xfrm>
            <a:off x="73041" y="1196752"/>
            <a:ext cx="8819439" cy="6272213"/>
            <a:chOff x="0" y="584682"/>
            <a:chExt cx="9180512" cy="6273318"/>
          </a:xfrm>
        </p:grpSpPr>
        <p:pic>
          <p:nvPicPr>
            <p:cNvPr id="11279" name="Picture 2" descr="C:\Users\user\Downloads\007-world-map-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" t="-2" r="1338" b="-343"/>
            <a:stretch>
              <a:fillRect/>
            </a:stretch>
          </p:blipFill>
          <p:spPr bwMode="auto">
            <a:xfrm>
              <a:off x="0" y="584682"/>
              <a:ext cx="9144000" cy="627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34925" y="837139"/>
              <a:ext cx="9145587" cy="5976403"/>
            </a:xfrm>
            <a:prstGeom prst="rect">
              <a:avLst/>
            </a:prstGeom>
            <a:solidFill>
              <a:schemeClr val="lt1">
                <a:alpha val="87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81750"/>
            <a:ext cx="2133600" cy="365125"/>
          </a:xfrm>
        </p:spPr>
        <p:txBody>
          <a:bodyPr/>
          <a:lstStyle/>
          <a:p>
            <a:pPr>
              <a:defRPr/>
            </a:pPr>
            <a:fld id="{4DCAF1E0-F30D-41D7-A61E-7CEFCA5CF292}" type="slidenum">
              <a:rPr lang="ru-RU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ГОРИЗОНТАЛЬНЫЙ МОНИТОРИНГ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  <p:pic>
        <p:nvPicPr>
          <p:cNvPr id="1127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483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1"/>
            <a:ext cx="9163050" cy="6206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Горизонтальный мониторинг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44434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12474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наличие системы внутреннего контроля исполнения налоговых обязательств;</a:t>
            </a: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низкий или средний уровень риска налогоплательщика согласно оценке применяемой в соответствии с </a:t>
            </a:r>
            <a:r>
              <a:rPr lang="ru-RU" sz="17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главой 17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Налогового кодекса налоговыми органами системы управления рисками по состоянию на дату подачи заявления о заключении соглашения о горизонтальном мониторинге;</a:t>
            </a: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подавшие заявление о заключении соглашения о горизонтальном мониторинге;</a:t>
            </a: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 которыми в течение пяти лет, предшествующих году подачи заявления о заключении соглашения о горизонтальном мониторинге, не расторгалось ранее заключенное соглашение о горизонтальном мониторинге, за исключением случаев его расторжения по причине реорганизации путем слияния, присоединения, разделения, выделения налогоплательщика;</a:t>
            </a: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2) налогоплательщики, реализующие инвестиционные приоритетные проекты или являющиеся участниками Международного финансового центра «Астана», прошедшими государственную регистрацию и осуществляющими деятельность в Республике Казахстан только на территории Международного финансового центра «Астана», одновременно соответствующие следующим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условиям:                                        - подавшие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о заключении соглашения о горизонтальном мониторинге;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с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которыми в течение пяти лет, предшествующих году подачи заявления о заключении соглашения о горизонтальном мониторинге, не расторгалось ранее заключенное соглашение о горизонтальном мониторинге, за исключением случаев его расторжения по причине реорганизации путем слияния, присоединения, разделения, выделения налогоплательщика.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954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9"/>
          <p:cNvGrpSpPr>
            <a:grpSpLocks/>
          </p:cNvGrpSpPr>
          <p:nvPr/>
        </p:nvGrpSpPr>
        <p:grpSpPr bwMode="auto">
          <a:xfrm>
            <a:off x="34925" y="612775"/>
            <a:ext cx="9180513" cy="6272213"/>
            <a:chOff x="0" y="584682"/>
            <a:chExt cx="9180512" cy="6273318"/>
          </a:xfrm>
        </p:grpSpPr>
        <p:pic>
          <p:nvPicPr>
            <p:cNvPr id="11279" name="Picture 2" descr="C:\Users\user\Downloads\007-world-map-o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" t="-2" r="1338" b="-343"/>
            <a:stretch>
              <a:fillRect/>
            </a:stretch>
          </p:blipFill>
          <p:spPr bwMode="auto">
            <a:xfrm>
              <a:off x="0" y="584682"/>
              <a:ext cx="9144000" cy="627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34925" y="837139"/>
              <a:ext cx="9145587" cy="5976403"/>
            </a:xfrm>
            <a:prstGeom prst="rect">
              <a:avLst/>
            </a:prstGeom>
            <a:solidFill>
              <a:schemeClr val="lt1">
                <a:alpha val="87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81750"/>
            <a:ext cx="2133600" cy="365125"/>
          </a:xfrm>
        </p:spPr>
        <p:txBody>
          <a:bodyPr/>
          <a:lstStyle/>
          <a:p>
            <a:pPr>
              <a:defRPr/>
            </a:pPr>
            <a:fld id="{4DCAF1E0-F30D-41D7-A61E-7CEFCA5CF292}" type="slidenum">
              <a:rPr lang="ru-RU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ГОРИЗОНТАЛЬНЫЙ МОНИТОРИНГ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457200" y="1198349"/>
            <a:ext cx="3456384" cy="3600400"/>
          </a:xfrm>
          <a:prstGeom prst="snip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i="1" dirty="0" smtClean="0">
                <a:solidFill>
                  <a:srgbClr val="FFFFFF"/>
                </a:solidFill>
                <a:latin typeface="Calibri" pitchFamily="34" charset="0"/>
              </a:rPr>
              <a:t>       Международный опыт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ru-RU" altLang="ru-RU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Впервые горизонтальный мониторинг введен в 2005 году в Нидерландах в целях повышения прозрачности крупных транснациональных корпораций для Налоговой службы Нидерландов в обмен на то, чтобы их налоговые декларации подвергались менее тщательной проверке со стороны ведомства</a:t>
            </a: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 rot="5400000">
            <a:off x="4756584" y="737506"/>
            <a:ext cx="3456384" cy="4689648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Налогоплательщику предоставляются ряд преимуществ в виде:</a:t>
            </a:r>
          </a:p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разъяснения по совершенным либо планируемым сделкам,</a:t>
            </a:r>
          </a:p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отсутствия налоговых проверок, </a:t>
            </a:r>
          </a:p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проведения тестов правильности исполнения налоговых обязательств, </a:t>
            </a:r>
          </a:p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упрощения таможенного оформления, </a:t>
            </a:r>
          </a:p>
          <a:p>
            <a:pPr algn="just">
              <a:defRPr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 применения ответственности к налогоплательщикам, допустившим нарушения в рамках горизонтального мониторинга.</a:t>
            </a:r>
          </a:p>
          <a:p>
            <a:pPr marL="4763" indent="446088" algn="just" defTabSz="182563">
              <a:buFont typeface="Arial" pitchFamily="34" charset="0"/>
              <a:buNone/>
              <a:defRPr/>
            </a:pP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 rot="5400000">
            <a:off x="3910490" y="1606235"/>
            <a:ext cx="1512168" cy="8326052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marL="4763" indent="446088" algn="just" defTabSz="182563">
              <a:lnSpc>
                <a:spcPct val="120000"/>
              </a:lnSpc>
              <a:defRPr/>
            </a:pPr>
            <a:r>
              <a:rPr lang="ru-RU" dirty="0">
                <a:cs typeface="Arial" pitchFamily="34" charset="0"/>
              </a:rPr>
              <a:t>На сегодня около 30 стран мира перешли или переходят от традиционного режима налогового контроля к подходу, основанному на принципах доверия, прозрачности и взаимовыгодного сотрудничества</a:t>
            </a:r>
          </a:p>
        </p:txBody>
      </p:sp>
      <p:pic>
        <p:nvPicPr>
          <p:cNvPr id="11274" name="Picture 3" descr="C:\Users\user\Downloads\wnl46hf_-00_netherlands-flag-4-x-6-in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113" y="1033463"/>
            <a:ext cx="1536701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 descr="C:\Users\user\Downloads\ic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6238" y="1422400"/>
            <a:ext cx="457200" cy="45878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483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Горизонтальный мониторинг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7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44434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29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0" y="2143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chemeClr val="bg1"/>
                </a:solidFill>
                <a:latin typeface="Arial" charset="0"/>
              </a:rPr>
              <a:t>Единый совокупный платеж</a:t>
            </a:r>
          </a:p>
        </p:txBody>
      </p:sp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3318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1412875"/>
            <a:ext cx="85852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chemeClr val="accent1"/>
              </a:buClr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физические лица, осуществляющие предпринимательскую деятельность без регистрации в качестве ИП</a:t>
            </a:r>
          </a:p>
          <a:p>
            <a:pPr algn="just">
              <a:buClr>
                <a:schemeClr val="accent1"/>
              </a:buClr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применения:</a:t>
            </a:r>
          </a:p>
          <a:p>
            <a:pPr marL="285750" indent="-285750" algn="just">
              <a:buClr>
                <a:schemeClr val="accent1"/>
              </a:buClr>
              <a:buFontTx/>
              <a:buChar char="-"/>
              <a:defRPr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уплатили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ЕСП;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accent1"/>
              </a:buClr>
              <a:buFontTx/>
              <a:buChar char="-"/>
              <a:defRPr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используют труд наемных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работников;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accent1"/>
              </a:buClr>
              <a:buFontTx/>
              <a:buChar char="-"/>
              <a:defRPr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оказывают услуги физическим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 или реализуют излишки с/х продукции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Ставки:</a:t>
            </a:r>
          </a:p>
          <a:p>
            <a:pPr algn="just">
              <a:buClr>
                <a:schemeClr val="accent1"/>
              </a:buClr>
              <a:defRPr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 МРП для городов республиканского  и областного значения, столицы</a:t>
            </a:r>
          </a:p>
          <a:p>
            <a:pPr algn="just">
              <a:buClr>
                <a:schemeClr val="accent1"/>
              </a:buClr>
              <a:defRPr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0,5 МРП для остальных населенных пунктов </a:t>
            </a:r>
          </a:p>
          <a:p>
            <a:pPr algn="just">
              <a:buClr>
                <a:schemeClr val="accent1"/>
              </a:buClr>
              <a:defRPr/>
            </a:pP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ОДНИМ ПЛАТЕЖНЫМ ПОРУЧЕНИЕМ на отдельный банковский счет Государственной корпорации «Правительство для граждан»</a:t>
            </a:r>
          </a:p>
        </p:txBody>
      </p:sp>
    </p:spTree>
    <p:extLst>
      <p:ext uri="{BB962C8B-B14F-4D97-AF65-F5344CB8AC3E}">
        <p14:creationId xmlns:p14="http://schemas.microsoft.com/office/powerpoint/2010/main" val="2187043987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285875" y="9525"/>
            <a:ext cx="78374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Clr>
                <a:schemeClr val="accent1"/>
              </a:buClr>
              <a:buFont typeface="Arial" charset="0"/>
              <a:buNone/>
            </a:pPr>
            <a:r>
              <a:rPr lang="ru-RU" altLang="ru-RU" sz="2800" b="1">
                <a:solidFill>
                  <a:schemeClr val="bg1"/>
                </a:solidFill>
                <a:latin typeface="Arial" charset="0"/>
              </a:rPr>
              <a:t>           Налоговая амнистия </a:t>
            </a:r>
          </a:p>
          <a:p>
            <a:pPr algn="just">
              <a:buClr>
                <a:schemeClr val="accent1"/>
              </a:buClr>
              <a:buFont typeface="Arial" charset="0"/>
              <a:buNone/>
            </a:pPr>
            <a:r>
              <a:rPr lang="ru-RU" altLang="ru-RU" sz="2800" b="1">
                <a:solidFill>
                  <a:schemeClr val="bg1"/>
                </a:solidFill>
                <a:latin typeface="Arial" charset="0"/>
              </a:rPr>
              <a:t> для субъектов малого и среднего бизнеса</a:t>
            </a:r>
          </a:p>
        </p:txBody>
      </p:sp>
      <p:pic>
        <p:nvPicPr>
          <p:cNvPr id="16388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9525"/>
            <a:ext cx="2571751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6390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16392" name="Прямоугольник 1"/>
          <p:cNvSpPr>
            <a:spLocks noChangeArrowheads="1"/>
          </p:cNvSpPr>
          <p:nvPr/>
        </p:nvSpPr>
        <p:spPr bwMode="auto">
          <a:xfrm>
            <a:off x="155575" y="1196975"/>
            <a:ext cx="8967788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charset="0"/>
              </a:rPr>
              <a:t>Не признается налоговой задолженностью и подлежит списанию</a:t>
            </a:r>
            <a:r>
              <a:rPr lang="ru-RU" altLang="ru-RU" sz="1800" i="1" dirty="0">
                <a:solidFill>
                  <a:srgbClr val="002060"/>
                </a:solidFill>
                <a:latin typeface="Arial" charset="0"/>
              </a:rPr>
              <a:t>: 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- сумма пени, числящаяся в лицевом счете налогоплательщика по состоянию на 1 октября 2018 года;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-  сумма штрафа, наложенная за правонарушения в области налогообложения в соответствии с Кодексом об административных правонарушениях, числящаяся по состоянию на  1 октября 2018 г. в лицевом счете налогоплательщика.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endParaRPr lang="ru-RU" altLang="ru-RU" sz="700" i="1" dirty="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charset="0"/>
              </a:rPr>
              <a:t>Списание не </a:t>
            </a: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</a:rPr>
              <a:t>распространяется </a:t>
            </a:r>
            <a:r>
              <a:rPr lang="ru-RU" altLang="ru-RU" sz="1800" b="1" dirty="0">
                <a:solidFill>
                  <a:srgbClr val="002060"/>
                </a:solidFill>
                <a:latin typeface="Arial" charset="0"/>
              </a:rPr>
              <a:t>на налогоплательщиков</a:t>
            </a:r>
            <a:r>
              <a:rPr lang="ru-RU" altLang="ru-RU" sz="1800" i="1" dirty="0">
                <a:solidFill>
                  <a:srgbClr val="002060"/>
                </a:solidFill>
                <a:latin typeface="Arial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1) подлежащих мониторингу крупных налогоплательщиков;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2) осуществлявших по состоянию на 1 октября 2018 г. один или несколько из следующих видов деятельности: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- недропользование, за исключением </a:t>
            </a:r>
            <a:r>
              <a:rPr lang="ru-RU" altLang="ru-RU" sz="1800" dirty="0" err="1">
                <a:solidFill>
                  <a:srgbClr val="002060"/>
                </a:solidFill>
                <a:latin typeface="Arial" charset="0"/>
              </a:rPr>
              <a:t>недропользователей</a:t>
            </a: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, являющихся таковыми исключительно из-за обладания правом на  добычу подземных вод, лечебных грязей;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-     производство подакцизной продукции;</a:t>
            </a:r>
          </a:p>
          <a:p>
            <a:pPr algn="just" eaLnBrk="1" hangingPunct="1"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" charset="0"/>
              </a:rPr>
              <a:t>3) физических лиц, за исключением налоговой задолженности, образовавшейся в связи осуществлением предпринимательской деятельности, деятельности частного нотариуса, частного судебного исполнителя, адвоката, профессионального медиатора.</a:t>
            </a:r>
          </a:p>
        </p:txBody>
      </p:sp>
    </p:spTree>
    <p:extLst>
      <p:ext uri="{BB962C8B-B14F-4D97-AF65-F5344CB8AC3E}">
        <p14:creationId xmlns:p14="http://schemas.microsoft.com/office/powerpoint/2010/main" val="173059945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285875" y="9525"/>
            <a:ext cx="78374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Clr>
                <a:schemeClr val="accent1"/>
              </a:buClr>
              <a:buFont typeface="Arial" charset="0"/>
              <a:buNone/>
            </a:pPr>
            <a:r>
              <a:rPr lang="ru-RU" altLang="ru-RU" sz="2800" b="1">
                <a:solidFill>
                  <a:schemeClr val="bg1"/>
                </a:solidFill>
                <a:latin typeface="Arial" charset="0"/>
              </a:rPr>
              <a:t>           Налоговая амнистия </a:t>
            </a:r>
          </a:p>
          <a:p>
            <a:pPr algn="just">
              <a:buClr>
                <a:schemeClr val="accent1"/>
              </a:buClr>
              <a:buFont typeface="Arial" charset="0"/>
              <a:buNone/>
            </a:pPr>
            <a:r>
              <a:rPr lang="ru-RU" altLang="ru-RU" sz="2800" b="1">
                <a:solidFill>
                  <a:schemeClr val="bg1"/>
                </a:solidFill>
                <a:latin typeface="Arial" charset="0"/>
              </a:rPr>
              <a:t> для субъектов малого и среднего бизнеса</a:t>
            </a:r>
          </a:p>
        </p:txBody>
      </p:sp>
      <p:pic>
        <p:nvPicPr>
          <p:cNvPr id="16388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9525"/>
            <a:ext cx="2571751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6390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050925"/>
            <a:ext cx="79928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/>
            <a:r>
              <a:rPr lang="ru-RU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выявлении по итогам инвентаризации налогоплательщиков, уплативших в период с 1 октября 2018 года в полном объеме сумму недоимки, числящейся в лицевом счете по состоянию на 1 октября 2018 года, у которых на указанную дату в лицевом счете числилась задолженность по пени, органом государственных доходов </a:t>
            </a:r>
            <a:r>
              <a:rPr lang="ru-RU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трех рабочих дней </a:t>
            </a:r>
            <a:r>
              <a:rPr lang="ru-RU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дня выявления таких налогоплательщиков выносится решение о списании суммы пени</a:t>
            </a:r>
          </a:p>
        </p:txBody>
      </p:sp>
    </p:spTree>
    <p:extLst>
      <p:ext uri="{BB962C8B-B14F-4D97-AF65-F5344CB8AC3E}">
        <p14:creationId xmlns:p14="http://schemas.microsoft.com/office/powerpoint/2010/main" val="1132641298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0" y="2143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chemeClr val="bg1"/>
                </a:solidFill>
                <a:latin typeface="Arial" charset="0"/>
              </a:rPr>
              <a:t>Единый совокупный платеж</a:t>
            </a: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4342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1125538"/>
            <a:ext cx="8440738" cy="5170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признаются в качестве плательщиков единого совокупного платежа:</a:t>
            </a:r>
            <a:endParaRPr lang="ru-RU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лица, осуществляющие виды деятельности, указанные в подпункте 3) пункта 1 настоящей статьи, на территории объектов коммерческой недвижимости, а также торговых объектов, в том числе находящихся на праве собственности, аренды, пользования, доверительного управления;</a:t>
            </a:r>
            <a:endParaRPr lang="ru-RU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лица, предоставляющие в имущественный наем (аренду) имущество, за исключением жилища;</a:t>
            </a:r>
            <a:endParaRPr lang="ru-RU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лица, занимающиеся частной практикой;</a:t>
            </a:r>
            <a:endParaRPr lang="ru-RU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иностранцы и лица без гражданства, за исключением </a:t>
            </a:r>
            <a:r>
              <a:rPr lang="ru-RU" sz="22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оралманов</a:t>
            </a:r>
            <a:r>
              <a:rPr lang="ru-RU" sz="2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200" i="1" dirty="0"/>
              <a:t> </a:t>
            </a:r>
            <a:r>
              <a:rPr lang="ru-RU" sz="2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лица, имеющие государственную регистрацию в качестве индивидуального предпринимателя.</a:t>
            </a:r>
            <a:endParaRPr lang="ru-RU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15387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0" y="2143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chemeClr val="bg1"/>
                </a:solidFill>
                <a:latin typeface="Arial" charset="0"/>
              </a:rPr>
              <a:t>Единый совокупный платеж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366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15368" name="Прямоугольник 1"/>
          <p:cNvSpPr>
            <a:spLocks noChangeArrowheads="1"/>
          </p:cNvSpPr>
          <p:nvPr/>
        </p:nvSpPr>
        <p:spPr bwMode="auto">
          <a:xfrm>
            <a:off x="539750" y="1124744"/>
            <a:ext cx="835273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дохода</a:t>
            </a:r>
            <a:r>
              <a:rPr lang="ru-RU" alt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плательщика единого совокупного платежа, получаемого в результате осуществления видов деятельности, указанных в подпункте 3) пункта 1 настоящей статьи, за календарный год </a:t>
            </a:r>
            <a:r>
              <a:rPr lang="ru-RU" alt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должен </a:t>
            </a:r>
            <a:r>
              <a:rPr lang="ru-RU" alt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превышать               1175-кратный </a:t>
            </a:r>
            <a:r>
              <a:rPr lang="ru-RU" alt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месячного расчетного показателя</a:t>
            </a:r>
            <a:r>
              <a:rPr lang="ru-RU" alt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установленного законом о республиканском бюджете и действующего на  1 января соответствующего финансового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2736908496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07974" y="214313"/>
            <a:ext cx="87285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Единый </a:t>
            </a:r>
            <a:r>
              <a:rPr lang="ru-RU" alt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совокупный платеж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1760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366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19675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Постановлением</a:t>
            </a:r>
            <a:r>
              <a:rPr 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Правительства РК от </a:t>
            </a:r>
            <a:r>
              <a:rPr lang="ru-RU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</a:t>
            </a: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января 2019 года № 4 </a:t>
            </a:r>
            <a:r>
              <a:rPr 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утверждены </a:t>
            </a:r>
            <a:r>
              <a:rPr lang="ru-RU" sz="28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Правила</a:t>
            </a: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уплаты, распределения и перечисления единого совокупного платежа в виде индивидуального подоходного налога и социальных платежей, а также их возврата</a:t>
            </a:r>
            <a:r>
              <a:rPr lang="ru-RU" sz="2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2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ЕСП:</a:t>
            </a:r>
            <a:endParaRPr lang="ru-RU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ru-RU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ИПН</a:t>
            </a:r>
            <a:r>
              <a:rPr lang="ru-RU" sz="2800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(252,5/126,3 тенге)</a:t>
            </a: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- 20% СО </a:t>
            </a:r>
            <a:r>
              <a:rPr lang="ru-RU" sz="2800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(505/252,5 тенге);</a:t>
            </a: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- 30% ОПВ(757,5/378,8 тенге);</a:t>
            </a:r>
            <a:b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- 40% ОСМС (1 010/505 </a:t>
            </a:r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тенге).</a:t>
            </a:r>
            <a:endParaRPr lang="ru-RU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48926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07974" y="214313"/>
            <a:ext cx="87285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Единый </a:t>
            </a:r>
            <a:r>
              <a:rPr lang="ru-RU" alt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совокупный платеж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1760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8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366" name="AutoShape 10" descr="data:image/png;base64,iVBORw0KGgoAAAANSUhEUgAAAJ8AAAE+CAMAAACk8jItAAAA0lBMVEX////UAAAzMzMwMDDeAAAwMzMmJibZAAAtLS0iIiLbAAApKSnfAADjAADWAAArKysdNjYsNDQnNTUbGxsYNzf09PTe3t5ZWVnr6+tPT08iNjbR0dEZGRlWLi42NjYoNDQ9PT2Li4vk5OTMCwvDw8OYmJiYHx+jo6N1dXWpGhqOjo5ra2tFRUWGJCR/f3+xsbG/ERFsKiqhHR1KMDB6JyeBJSWQISFRLy+yFxesrKw/MjJjY2NzKSm7u7u6ExN5eXllKytEMTFfLS2cHR3IDw8JOTmJ57POAAAOw0lEQVR4nNVda1/iTg9tS8ulQKHcBLyg4GXxtireVl3dZfX7f6VnTqq7FjIK/oHkydu+Ob/pJDk5ycw4Tsr2ttb21puOVvu54WWKhey9VowHBQ+WzxY6O7sKIfbzGS8xs4xbp+vSeKasVXkDCIj17YO+NKIJa3kJwDiBmC0c7UpDSlsCMD6PGwnEfKHzQ9VObGUMwGBUOjuvdoNkEfOHmhD2sQfju6icu9js1mgRs9nDtjSsf7YOL45HoZsrPV8F1QRhXhHC9aIB2Nssu24Uuhd3jYD+8taBNK6/tp41AGu/Sq6xqHw7qiYIt9X48i4SSfeSAALhTYKwft+SRvZqPwGwepIAdKOSWUOKNpU9aWSv9qNu4DQuXgG6OX9IvpwpdJRkvT2sYOM2dN8Qlk66CNn5+qE0tMROaQ+e5d4Auv5gTD8529GxC4+KJpEEg7/4zDYcxj0sYf6HNDZYs1NBIin/A+jmovMG7cJv0uBgzeO8idPj9wDd8rCGXVjc1sC8iA52T/z3AMNkF+YrP6XRGdtFlKkOw/cAo9L1C/1jDaHwgMLgc/QeoOs/UqQpPEmjM7aTRZTJpQHm3BsE6+yaAl54DyfeTG1B84/9B/hxsSNPupog/N2rUhqgW7oGwLwCN24VDMBG2kewCYfgNHlPPpd8p0w8iCYBnqE+yWTk+QJ8JLib/MNu+FwjgPIruIY88lCeBJgbBACYF9+DbfD96sXkFnQj1wNATxxgwvefJ7fgK8D8tniYAVsNfk9tQTeiX5zviAfqtQqi4NQWNAB7BmBlTRpfG0V74zY3BTA3oFQnTgh/1sGm3akt6IaPyCTybObURMHe+fQWdMMhAZTmg8SmG8PpP+z6+w3wQek4vQ6q1Zj+wYb0X9aQSKSdeM8AjMfTPmzYzI0hrJV7YXxOJ8+mEXgxUnFW2kdaYPvxFJMxFj2Tj0hzGTRIer8YH3bDiyqognSiW7P5sFs6rynYguTDVZ/B54bQZgrSygd8mKGC2IKDF/xh6Sh4DCr4yP1hf99swbw0U1hHHh5xMcb1N2MFifi0aJjWPgcwIipTF2bT7S0wLW79kiAj/odRb8bnnIu4ZfrD0j5MQfCMIwruAExmSzhKtzaog8j+Yfhw8VQWX+Iif3gfBpPZEM7DpBl5rItEZ13zhzuy+JwfhSnd981KDz15F2l2rDHGzZGLCHNpCArxLzbGhH+Mi2Slm0z3+Wld+u0P3wWmGBHOIogx8ZiNMbnbhoIY861i4zEJT6gLE60+RMsb1oWjM6ThI1l8pKo2btkdWP4VyC9gO5Pxgt+sCxOVFl/AvSyvaNECmh2Ylc5yebOAd+wCEo+pSGtuWMAqW2y6PrJcVngHNgt2F342LlyRjoG0gPwOLJ2DZwkT1bbhWVO9w9cFRAws7sjicw6zVqZf3jRZuCJMYzCwGmzyMRCydFZ6pmzHMP2XAYfPLd8ZHngsjK9vrzWjodmBBemRtyP0bfgFzKGzJC64GR7Y4yuR8KRmFlBazzJEOrCUcpBjxEMMKpHqBR+jwRKkQwxKuWDEx+jbqoK+0oE9Rpc8BXIWJTlLqXldk2cxzqkJMS/s+rnui5KuTe2a3YGUhI+l+3IQO+4+8BDpHIJhZAsNjAIFNBVyW3zOLqB/2ZMXi4jF1NgkHD1q+MEtyIH77A8O7wL5ShiKOTcdgx98ZQq5uvQPhp7aeGZ/8FlDQY6D1tG74kOgp0DqcL7lzQ5kc5x/0lMwOkEsixeznjX8YCdrrUNAYirio8gIgQG7fqHxYPkcjLYwrxVRIVyXnuxAX92S4yJMSkv3G5xD84NjDp7rn8fyHS9nHR485HZgbtiVV6OpTrL84AG0SummNXlwl08hN4G8kECjO41H7gcjhXh1aXzOtvnB/OQOcQTxCIM6LmZJVrmrIcJQDmYLdfST5CNMs26TsnIXXVOiSM/eOUd5mxKDdo14FUKDOzVuutL1PQVKG4m9XZYj+A+xvFBEQkL8YNuAnvjwJ3GEO3ay7VlDGUwRhh+ayJkyuCgtZNHoHV+ng2PJp2ASy9kB83AfSqU0yU9a6pyD0FiWPMlft2rRENrkOaCDex2uOQ8GBxRv+Ccb8IbbgP6VKUK2pOFRsyFmIyApveIH5agM5pshLxoiNEYmauxwdLmqoNVASmXMHsBAq0FeZ3P2il5wx2UQ9JLE2+lJCmYOahqDg0hPLZoUXLRxwIGKIs5Zy3i1K/YIVaxgnoOqzIAd2fGNg4i3kl4jNLf/wsueBoq1bms15P6YInNbnGKBo7I6W9LqEndgFEk9zkFonEM+wzlPxkFGHIVBDaLAgX+Ao3IZrjRWQQHhIOzIGFqF8iqR085aWklUpGel4RmObxyE4/jkwBvyDgyOz87DDLoqHHinaJkrD1HDfZeG53y3Zbjy70CBykY1CEsBIfMqyMDQeVkKGKJVvS0Nj1qFvANjIrUozhDgwLxMiT6I+DhbQlHHrE7+ooLiG4rK13AlMCz5AIN5sZjLwJg1UVCjYyCwygYYHSVIO2NhCP6lCpW3eWyRoXPQEOQZFgIMWwMjAGbkL3tynvJ8q59GTeQ1DvRp+HNJSjQO1OgeG6BrGmaxKAB2WQ3BU6HiU5uBC9DhKNAQoPt0QQKDzx/HXkWeoba3M5YAjT6wvMgLBtj9w+ADQ1XQp4YGw7aR0CbMyF92lzBURuPAqJj8ODkdTmf7rInGJp/gMCvGaVhJm1We4SOBBBw+aIDybWCahKmy07yxComDBiXYNqYXaJA4SCRnE/DvQEUCLlgSsH+jYc6EJp3YJgNpvAoScN0y61mCRCSvQTc3LBVcSUcF59gkLP9Ew6y24+TR5ucktuuehi61s/URgZEfM8Gsce+EwUc9hqI0umRSkTuPFN12FRznSsY4LhkCSGM6G/L40APhCCpde1GXJ4AYNebuEnYx6KmAAIJA23tI8gTwyULwXVcHvtP/A3zsvSaRjh6hFV9OxxACepgsvjBWobABHz/nGavosVrxlXQogFZ81KKRHzKx7j8t+Gz+i1uJFCiop9b1U4LPun6/9eNTUKBb+UF5pODyUTrPH/Bj0CMNJ7ns/JTwya+fjd9rwYcLObj6SAs+W31p8AUa8NlGdAifAv+FvsEfs9CBL4sLwLkRGCXxz6avKckfVn1SCT+w6rtK8PXrtvt+CJ84P23Z+gtK+DP1Pzh4SvBZ+1tuScUML/qD/HVJOupzGtBh8enQN9Cftlz9rUIfsvX3XSX6mm0+Qot+ivkSrv2R4JPXn20DlEr08ea25QzXa39BekKxj9dBHln3fezKX0vutIrW6wDR3xLvH+1a06+OM0hIbz3+OkoV/VVcI8Ff2EpHQOz96eZq/vyO7YwtXYPwdwCw2W73+6313Z/fD/YOT5+O7tc6xyuh1t+QPnh69YD5g8PTb0cGy/H2VqaSLRjLFouVvLFMZmMV3GYtb0sfmH/xMsVKxUCBeZO27Nqk2Wy2+zTeyb9rcRNMQYIFQRzTl+JCcwvAtCZ20HammLFdtef6D91XNLVat1utNhqNajf2ft9s/noYL/Qu4b17yw5K/lmVrS6Njavx3Wh8fnlyvT+8fTx7HgzcKAxDP8QNJ4tLLTt12w5KrMveg4UdWIaV/DCXi6LIjd5eFKa39xanfHQmgeGf9Xrmp5m/Vq32WHHoIwvp1amFxT8weC+mDWS2UC24G23+Or+8ut6/oL/mzg3vD4jr4gpPekNv/G8H+cbMNjJ/Db/N8m8/ML/nLfZ0PxTcu5B5j/pL5p90F3z0jC4d5x/v+YJFjUU/FgKOHPOnBOe30iVuqFxsasNlaw1bFJnPIlRNix6761c8W5ad1+g1p4WPbR/hTmq2yJ3T6Ha7xR8L2bXeaDunLes1sa2M5SaLOZfv7GU5j4nR81b8G4lzLd8oWM6xZajgPbbLNo/lbpf2lBg8JPivy+ePFsmrUkY3CbDvyc9uCa9aEqvH2zj8A3Cz4wOvWtaRpA/expkVHh4MXiCvShveNbAIkTNaqbtgXpW2J7yN8x82oE9vYC2v37BesD02PqMtgRik7Nj+xuQsy0e8aplyPm5DstaSnxnxqvxSj1s06WGIL3qIf95bupqfvI3zpQWM8PTGso/bkoewoxqfWnm8ilda8dIzL0Z+tnzL4lVpQyFneQf4k+UDMVj+hXEo5CxvYH5oxKtW8Uw1vYE5//IRr1rFWeCW9d77D5dvmbwqbWvGQ7y5BSFvqcTgvf20Tgt9AG+/u7JBiebW/FKHX13Z8n2lkFs2r0pbHzmOvZTVYnQOfYXnHFHI9ebA51/Wlsyr0jan1JHwqlXec2FoqmWghDN6PHulUxJUyM3qIdEziMFKrzFpb3izF3LlzVXwqrTBQ/jnraaXD7c4rfoiVJI6ZivkSiAGKz8jSs8Az4IvNxR5uf2gMKPUgSskMpWVj5jQM8DsrYnM8klMyOL5KPbOjYndt+hG1qyGS68+95BV8qoJo5brZzkkBDHYloCXXErzidSxWl6VNpI62ENHf23VvCptn0sdy9erPrLkoewPPCQaoJEld33JfdKztho1sgSnTz+ROgR4Vdo+kTpw/alXkBw+/VDqoMvNZC+Y75sQ07uyhBiavRK+ewNiIPu+0BsxED56uWt9Qs/1wasy0qO76Flvcj94hXrVR0ZSB0dTy6sUXOxmkzr8azFelTa8NN6bXr/IZA75wWLHJnUQr1rwgNAXrcN05BJepeDeMCeROl4mpA7Sq+SP9ZC1cTv6xDvAuFdZw7VwZN8wmJWOLUsaEPqaTUkd9H6yhmt3X21S6iBetSF9qOef/UgXcjl5XpW2ppd6Cp14lYJLbf8ZaOrf8zPRsKHiyPk7S0kdJRoQ0rR89EidFychUAmvStu7Qs5HZlNw5XPacH8xHRAlXlWQv1BqwuAhOMIQuVp4VdpI6jjxNfGqtJHUkVt9I2tWo/H82zIGr5XwqrThjZJgHL0o4lVpQyEXk+CihVelDeP5XqCKV6UNUoenilelDYXcagaEvmge+g1F6bPcdkMhp4tXpa2dzeQ9XbwqbbvHnf8aW/4HSzhdHo+Yca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-20638" y="2662238"/>
            <a:ext cx="914400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360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340768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Государственная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корпорация осуществляет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возврат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ошибочно уплаченных сумм ЕСП плательщику в следующих случаях, если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реквизитах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платежного документа допущены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ошибки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в одном платежном документе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ЕСП перечислена два и более раз за один и тот же период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 одно и то же физическое лицо;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списочной части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платежного поручения МТ-102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допущены ошибки;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сумма ЕСП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установленному размеру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соответствующего периода;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отсутствует место постоянной регистрации плательщика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ГБД ФЛ;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отсутствует соответствующий территориальный орган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государственных доходов по зарегистрированному месту постоянной регистрации плательщика в ГБД ФЛ.</a:t>
            </a:r>
          </a:p>
        </p:txBody>
      </p:sp>
    </p:spTree>
    <p:extLst>
      <p:ext uri="{BB962C8B-B14F-4D97-AF65-F5344CB8AC3E}">
        <p14:creationId xmlns:p14="http://schemas.microsoft.com/office/powerpoint/2010/main" val="3347754085"/>
      </p:ext>
    </p:extLst>
  </p:cSld>
  <p:clrMapOvr>
    <a:masterClrMapping/>
  </p:clrMapOvr>
  <p:transition spd="slow" advTm="6396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078"/>
            <a:ext cx="8064500" cy="9268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8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налоговой нагрузки низкооплачиваемых работников с 2019 года</a:t>
            </a:r>
            <a:r>
              <a:rPr lang="ru-RU" altLang="ru-RU" sz="8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8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800" b="1" u="sng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3" name="Объект 2"/>
          <p:cNvSpPr>
            <a:spLocks noGrp="1" noChangeArrowheads="1"/>
          </p:cNvSpPr>
          <p:nvPr>
            <p:ph idx="1"/>
          </p:nvPr>
        </p:nvSpPr>
        <p:spPr bwMode="auto">
          <a:xfrm>
            <a:off x="177800" y="1309813"/>
            <a:ext cx="8802688" cy="516730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</a:t>
            </a:r>
            <a:r>
              <a:rPr lang="ru-RU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дополнен подпунктом 49 в соответствии с </a:t>
            </a:r>
            <a:r>
              <a:rPr lang="ru-RU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Законом</a:t>
            </a:r>
            <a:r>
              <a:rPr lang="ru-RU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РК от 02.07.18 г. № 165-VI (введено в действие с 1 января 2019 г.)</a:t>
            </a:r>
          </a:p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49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облагаемый доход работника - в размере 90 процентов от суммы такого дохода, определенного без учета корректировки, предусмотренной настоящим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подпунктом.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  <a:defRPr/>
            </a:pP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Положение </a:t>
            </a:r>
            <a:r>
              <a:rPr lang="ru-RU" b="1" i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настоящего подпункта применяется к доходу работника, не превышающему 25-кратный размер </a:t>
            </a:r>
            <a:r>
              <a:rPr lang="ru-RU" b="1" i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МРП </a:t>
            </a:r>
          </a:p>
          <a:p>
            <a:pPr marL="0" indent="0" algn="just">
              <a:buFontTx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(63 125 тенге)</a:t>
            </a:r>
            <a:r>
              <a:rPr lang="ru-RU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установленного законом о республиканском бюджете и действующего на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1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января соответствующего финансового года;</a:t>
            </a:r>
          </a:p>
          <a:p>
            <a:pPr marL="0" indent="0">
              <a:buFontTx/>
              <a:buNone/>
              <a:defRPr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434316" y="5352"/>
          <a:ext cx="705841" cy="77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налоговой нагрузки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низкооплачиваемых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работников.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61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66072"/>
            <a:ext cx="8064500" cy="2526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385468"/>
              </p:ext>
            </p:extLst>
          </p:nvPr>
        </p:nvGraphicFramePr>
        <p:xfrm>
          <a:off x="177801" y="181978"/>
          <a:ext cx="8642671" cy="7183253"/>
        </p:xfrm>
        <a:graphic>
          <a:graphicData uri="http://schemas.openxmlformats.org/drawingml/2006/table">
            <a:tbl>
              <a:tblPr/>
              <a:tblGrid>
                <a:gridCol w="1771650"/>
                <a:gridCol w="1630363"/>
                <a:gridCol w="5240658"/>
              </a:tblGrid>
              <a:tr h="2454934">
                <a:tc gridSpan="3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</a:t>
                      </a:r>
                      <a:r>
                        <a:rPr lang="ru-RU" sz="2600" b="1" kern="120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Формула расчета ИПН:</a:t>
                      </a:r>
                      <a:endParaRPr lang="ru-RU" sz="2600" b="0" kern="1200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ИПН = (зарплата — ОПВ — 1МЗП) * 0.01 -                  в 10 раз меньше</a:t>
                      </a: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2600" kern="1200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Порядок расчета ИПН при зарплате                     менее 25 МРП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ОПВ 10%</a:t>
                      </a: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6 000 тенге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60 000 * 10%= 6 000 тенге</a:t>
                      </a: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36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Вычет 1 МЗП</a:t>
                      </a: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42 500 тенге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60 000 - ОПВ (6 000)-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МЗП 42500=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11 500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тенге.</a:t>
                      </a: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536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ИПН 10 %</a:t>
                      </a: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115  тенге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11 500  - (11500*90%)*10 % = </a:t>
                      </a: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115</a:t>
                      </a: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тенге </a:t>
                      </a: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или</a:t>
                      </a: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11500*0,01=115</a:t>
                      </a: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119397">
                <a:tc gridSpan="3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280" marR="52280" marT="34844" marB="3484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8434316" y="5352"/>
          <a:ext cx="705841" cy="77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5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1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078"/>
            <a:ext cx="8064500" cy="9268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8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налоговой нагрузки низкооплачиваемых работников с 2019 года</a:t>
            </a:r>
            <a:r>
              <a:rPr lang="ru-RU" altLang="ru-RU" sz="8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8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800" b="1" u="sng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3" name="Объект 2"/>
          <p:cNvSpPr>
            <a:spLocks noGrp="1" noChangeArrowheads="1"/>
          </p:cNvSpPr>
          <p:nvPr>
            <p:ph idx="1"/>
          </p:nvPr>
        </p:nvSpPr>
        <p:spPr bwMode="auto">
          <a:xfrm>
            <a:off x="177800" y="1124745"/>
            <a:ext cx="8858696" cy="535237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определения налогооблагаемого дохода для расчета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налога 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2019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году:</a:t>
            </a:r>
            <a:endParaRPr lang="ru-RU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434316" y="5352"/>
          <a:ext cx="705841" cy="77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6305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СОЦИАЛЬНЫЙ НАЛОГ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852935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Налогооблагаемый </a:t>
            </a: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 (СН) = Доход работника – ОПВ – 90% (пп49) п1 ст341 НК РК</a:t>
            </a:r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Пример: 60</a:t>
            </a:r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000-6 000-42 500 =11 500;</a:t>
            </a:r>
          </a:p>
          <a:p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корректировки: 11 500*90%=10 350 тенге</a:t>
            </a:r>
          </a:p>
          <a:p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Налогооблагаемая база для СН = 60 000-6 000-10 350=43 650 тенге.</a:t>
            </a:r>
          </a:p>
          <a:p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ИТОГО СН=43 650 *9,5%-СО</a:t>
            </a:r>
          </a:p>
          <a:p>
            <a:pPr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16017</TotalTime>
  <Words>1642</Words>
  <Application>Microsoft Office PowerPoint</Application>
  <PresentationFormat>Экран (4:3)</PresentationFormat>
  <Paragraphs>140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Снижение налоговой нагрузки низкооплачиваемых работников с 2019 года </vt:lpstr>
      <vt:lpstr>Презентация PowerPoint</vt:lpstr>
      <vt:lpstr>Снижение налоговой нагрузки низкооплачиваемых работников с 2019 года </vt:lpstr>
      <vt:lpstr>Изменения в исчислении ОПВ                                  с 1 января 2019 года.</vt:lpstr>
      <vt:lpstr>      Размер пенсионных взносов в ЕПНФ </vt:lpstr>
      <vt:lpstr>Декларация 200.00 (1 стр.)</vt:lpstr>
      <vt:lpstr>Декларация 200.00 (2 стр.)</vt:lpstr>
      <vt:lpstr>Статья 24. Уплата ОПВ, ОППВ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Кадырбаев Диас</dc:creator>
  <cp:lastModifiedBy>Сауле Баймагамбетова</cp:lastModifiedBy>
  <cp:revision>657</cp:revision>
  <cp:lastPrinted>2019-02-12T09:33:20Z</cp:lastPrinted>
  <dcterms:created xsi:type="dcterms:W3CDTF">2017-06-16T02:40:37Z</dcterms:created>
  <dcterms:modified xsi:type="dcterms:W3CDTF">2019-02-13T12:05:54Z</dcterms:modified>
</cp:coreProperties>
</file>