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1"/>
  </p:notesMasterIdLst>
  <p:sldIdLst>
    <p:sldId id="407" r:id="rId2"/>
    <p:sldId id="401" r:id="rId3"/>
    <p:sldId id="398" r:id="rId4"/>
    <p:sldId id="378" r:id="rId5"/>
    <p:sldId id="379" r:id="rId6"/>
    <p:sldId id="410" r:id="rId7"/>
    <p:sldId id="381" r:id="rId8"/>
    <p:sldId id="382" r:id="rId9"/>
    <p:sldId id="393" r:id="rId10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457" autoAdjust="0"/>
  </p:normalViewPr>
  <p:slideViewPr>
    <p:cSldViewPr>
      <p:cViewPr>
        <p:scale>
          <a:sx n="93" d="100"/>
          <a:sy n="93" d="100"/>
        </p:scale>
        <p:origin x="-1166" y="-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6BFF3-E814-4E15-AC44-7C6143D322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92C8C3-72DC-4E11-8070-E565F99A20F2}">
      <dgm:prSet custT="1"/>
      <dgm:spPr/>
      <dgm:t>
        <a:bodyPr/>
        <a:lstStyle/>
        <a:p>
          <a:pPr rtl="0"/>
          <a:r>
            <a:rPr lang="ru-RU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С 1 января 2019 года налоговые органы </a:t>
          </a:r>
          <a:r>
            <a:rPr lang="ru-RU" sz="1900" dirty="0" smtClean="0">
              <a:latin typeface="Tahoma" pitchFamily="34" charset="0"/>
              <a:ea typeface="Tahoma" pitchFamily="34" charset="0"/>
              <a:cs typeface="Tahoma" pitchFamily="34" charset="0"/>
            </a:rPr>
            <a:t>на основании анализа данных налоговой отчетности,  а также других документов и сведений о деятельности налогоплательщика </a:t>
          </a:r>
          <a:r>
            <a:rPr lang="ru-RU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осуществляют:</a:t>
          </a:r>
          <a:endParaRPr lang="en-US" sz="1900" b="1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rtl="0"/>
          <a:endParaRPr lang="ru-RU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953E71D-3943-49CB-A7D9-01CF50F80510}" type="parTrans" cxnId="{A92CE2E0-0A98-4EF1-A1AC-1469FD3D57BC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7F4939A-61DC-4203-8763-3E5183E513C9}" type="sibTrans" cxnId="{A92CE2E0-0A98-4EF1-A1AC-1469FD3D57BC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43AFC29-448F-4728-9806-0E076B5D189C}">
      <dgm:prSet custT="1"/>
      <dgm:spPr/>
      <dgm:t>
        <a:bodyPr/>
        <a:lstStyle/>
        <a:p>
          <a:pPr rtl="0"/>
          <a:r>
            <a:rPr lang="ru-RU" sz="18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800" u="none" dirty="0" smtClean="0">
              <a:latin typeface="Tahoma" pitchFamily="34" charset="0"/>
              <a:ea typeface="Tahoma" pitchFamily="34" charset="0"/>
              <a:cs typeface="Tahoma" pitchFamily="34" charset="0"/>
            </a:rPr>
            <a:t>категорирование налогоплательщиков </a:t>
          </a:r>
          <a:r>
            <a:rPr lang="ru-RU" sz="1800" dirty="0" smtClean="0">
              <a:latin typeface="Tahoma" pitchFamily="34" charset="0"/>
              <a:ea typeface="Tahoma" pitchFamily="34" charset="0"/>
              <a:cs typeface="Tahoma" pitchFamily="34" charset="0"/>
            </a:rPr>
            <a:t>путем отнесения их деятельности к категориям низкой, средней или высокой степени риска</a:t>
          </a:r>
          <a:endParaRPr lang="ru-RU" sz="18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BEDC3DF-A0D2-44F2-863D-88831726FDCA}" type="parTrans" cxnId="{3AC4F26F-B20E-42F1-BB83-07B30B260636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5AB327B-450A-4F72-B0D4-93B20987A8AB}" type="sibTrans" cxnId="{3AC4F26F-B20E-42F1-BB83-07B30B260636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B3367B6-D37B-4BD7-9788-BBEFC404AD5C}">
      <dgm:prSet custT="1"/>
      <dgm:spPr/>
      <dgm:t>
        <a:bodyPr/>
        <a:lstStyle/>
        <a:p>
          <a:pPr rtl="0"/>
          <a:r>
            <a:rPr lang="en-US" sz="18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800" dirty="0" smtClean="0">
              <a:latin typeface="Tahoma" pitchFamily="34" charset="0"/>
              <a:ea typeface="Tahoma" pitchFamily="34" charset="0"/>
              <a:cs typeface="Tahoma" pitchFamily="34" charset="0"/>
            </a:rPr>
            <a:t>дифференцированное применение мер </a:t>
          </a:r>
          <a:r>
            <a:rPr lang="ru-RU" sz="1800" u="sng" dirty="0" smtClean="0">
              <a:latin typeface="Tahoma" pitchFamily="34" charset="0"/>
              <a:ea typeface="Tahoma" pitchFamily="34" charset="0"/>
              <a:cs typeface="Tahoma" pitchFamily="34" charset="0"/>
            </a:rPr>
            <a:t>налогового администрирования</a:t>
          </a:r>
          <a:r>
            <a:rPr lang="ru-RU" sz="1800" dirty="0" smtClean="0">
              <a:latin typeface="Tahoma" pitchFamily="34" charset="0"/>
              <a:ea typeface="Tahoma" pitchFamily="34" charset="0"/>
              <a:cs typeface="Tahoma" pitchFamily="34" charset="0"/>
            </a:rPr>
            <a:t> в случаях, установленных  Налоговым кодексом </a:t>
          </a:r>
          <a:endParaRPr lang="ru-RU" sz="18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55F0ED8-02F9-4204-AD6D-A899F27FCE5D}" type="parTrans" cxnId="{FB936AD1-5411-41AA-8F3D-94ECC3B5A5C9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8F8416D-6930-496F-AFC0-51C34A1E0EE3}" type="sibTrans" cxnId="{FB936AD1-5411-41AA-8F3D-94ECC3B5A5C9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D96886C-7DF8-40C9-89C8-ADE81C383862}" type="pres">
      <dgm:prSet presAssocID="{68F6BFF3-E814-4E15-AC44-7C6143D322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7375506-7546-4708-B430-9772716B8EAE}" type="pres">
      <dgm:prSet presAssocID="{4792C8C3-72DC-4E11-8070-E565F99A20F2}" presName="thickLine" presStyleLbl="alignNode1" presStyleIdx="0" presStyleCnt="3"/>
      <dgm:spPr/>
    </dgm:pt>
    <dgm:pt modelId="{82AC2400-1BE0-4531-8EBA-15922B687458}" type="pres">
      <dgm:prSet presAssocID="{4792C8C3-72DC-4E11-8070-E565F99A20F2}" presName="horz1" presStyleCnt="0"/>
      <dgm:spPr/>
    </dgm:pt>
    <dgm:pt modelId="{98A29C26-BD53-4FC5-978A-AA40D6ABD3C6}" type="pres">
      <dgm:prSet presAssocID="{4792C8C3-72DC-4E11-8070-E565F99A20F2}" presName="tx1" presStyleLbl="revTx" presStyleIdx="0" presStyleCnt="3"/>
      <dgm:spPr/>
      <dgm:t>
        <a:bodyPr/>
        <a:lstStyle/>
        <a:p>
          <a:endParaRPr lang="ru-RU"/>
        </a:p>
      </dgm:t>
    </dgm:pt>
    <dgm:pt modelId="{D4D79D50-05D9-443B-B4DD-5CFB234AF23A}" type="pres">
      <dgm:prSet presAssocID="{4792C8C3-72DC-4E11-8070-E565F99A20F2}" presName="vert1" presStyleCnt="0"/>
      <dgm:spPr/>
    </dgm:pt>
    <dgm:pt modelId="{27355C61-E209-44C0-AF19-FEF86B8D3EAC}" type="pres">
      <dgm:prSet presAssocID="{343AFC29-448F-4728-9806-0E076B5D189C}" presName="thickLine" presStyleLbl="alignNode1" presStyleIdx="1" presStyleCnt="3" custLinFactNeighborX="-498" custLinFactNeighborY="13965"/>
      <dgm:spPr/>
    </dgm:pt>
    <dgm:pt modelId="{B9899D3F-F8A4-4951-9574-0710D67A850D}" type="pres">
      <dgm:prSet presAssocID="{343AFC29-448F-4728-9806-0E076B5D189C}" presName="horz1" presStyleCnt="0"/>
      <dgm:spPr/>
    </dgm:pt>
    <dgm:pt modelId="{7C6EDF1E-581A-4BBA-A233-355674DCF6FB}" type="pres">
      <dgm:prSet presAssocID="{343AFC29-448F-4728-9806-0E076B5D189C}" presName="tx1" presStyleLbl="revTx" presStyleIdx="1" presStyleCnt="3" custLinFactNeighborY="13965"/>
      <dgm:spPr/>
      <dgm:t>
        <a:bodyPr/>
        <a:lstStyle/>
        <a:p>
          <a:endParaRPr lang="ru-RU"/>
        </a:p>
      </dgm:t>
    </dgm:pt>
    <dgm:pt modelId="{627D4B17-DFFA-4566-9813-91DF0B971D1E}" type="pres">
      <dgm:prSet presAssocID="{343AFC29-448F-4728-9806-0E076B5D189C}" presName="vert1" presStyleCnt="0"/>
      <dgm:spPr/>
    </dgm:pt>
    <dgm:pt modelId="{F8BDBC0E-249C-4D64-B83C-FD3E61F74B2F}" type="pres">
      <dgm:prSet presAssocID="{8B3367B6-D37B-4BD7-9788-BBEFC404AD5C}" presName="thickLine" presStyleLbl="alignNode1" presStyleIdx="2" presStyleCnt="3" custLinFactNeighborX="815" custLinFactNeighborY="-25976"/>
      <dgm:spPr/>
      <dgm:t>
        <a:bodyPr/>
        <a:lstStyle/>
        <a:p>
          <a:endParaRPr lang="ru-RU"/>
        </a:p>
      </dgm:t>
    </dgm:pt>
    <dgm:pt modelId="{D92AA7C1-EC6D-413F-8848-ED854AAA2228}" type="pres">
      <dgm:prSet presAssocID="{8B3367B6-D37B-4BD7-9788-BBEFC404AD5C}" presName="horz1" presStyleCnt="0"/>
      <dgm:spPr/>
    </dgm:pt>
    <dgm:pt modelId="{1394CF32-0551-4AB4-9113-582DE381799D}" type="pres">
      <dgm:prSet presAssocID="{8B3367B6-D37B-4BD7-9788-BBEFC404AD5C}" presName="tx1" presStyleLbl="revTx" presStyleIdx="2" presStyleCnt="3" custLinFactNeighborX="-498" custLinFactNeighborY="-19971"/>
      <dgm:spPr/>
      <dgm:t>
        <a:bodyPr/>
        <a:lstStyle/>
        <a:p>
          <a:endParaRPr lang="ru-RU"/>
        </a:p>
      </dgm:t>
    </dgm:pt>
    <dgm:pt modelId="{B6A0F4A7-E44B-45E5-908C-0678A4BCF7C9}" type="pres">
      <dgm:prSet presAssocID="{8B3367B6-D37B-4BD7-9788-BBEFC404AD5C}" presName="vert1" presStyleCnt="0"/>
      <dgm:spPr/>
    </dgm:pt>
  </dgm:ptLst>
  <dgm:cxnLst>
    <dgm:cxn modelId="{DBFC5D6D-C943-484A-BF94-B81FA2251C24}" type="presOf" srcId="{68F6BFF3-E814-4E15-AC44-7C6143D322F6}" destId="{CD96886C-7DF8-40C9-89C8-ADE81C383862}" srcOrd="0" destOrd="0" presId="urn:microsoft.com/office/officeart/2008/layout/LinedList"/>
    <dgm:cxn modelId="{3AC4F26F-B20E-42F1-BB83-07B30B260636}" srcId="{68F6BFF3-E814-4E15-AC44-7C6143D322F6}" destId="{343AFC29-448F-4728-9806-0E076B5D189C}" srcOrd="1" destOrd="0" parTransId="{1BEDC3DF-A0D2-44F2-863D-88831726FDCA}" sibTransId="{05AB327B-450A-4F72-B0D4-93B20987A8AB}"/>
    <dgm:cxn modelId="{BCA94701-6B14-4B56-8A8D-1731ADBBE10F}" type="presOf" srcId="{4792C8C3-72DC-4E11-8070-E565F99A20F2}" destId="{98A29C26-BD53-4FC5-978A-AA40D6ABD3C6}" srcOrd="0" destOrd="0" presId="urn:microsoft.com/office/officeart/2008/layout/LinedList"/>
    <dgm:cxn modelId="{0259AC89-4D64-41B5-ADD0-62A0A385736B}" type="presOf" srcId="{343AFC29-448F-4728-9806-0E076B5D189C}" destId="{7C6EDF1E-581A-4BBA-A233-355674DCF6FB}" srcOrd="0" destOrd="0" presId="urn:microsoft.com/office/officeart/2008/layout/LinedList"/>
    <dgm:cxn modelId="{A92CE2E0-0A98-4EF1-A1AC-1469FD3D57BC}" srcId="{68F6BFF3-E814-4E15-AC44-7C6143D322F6}" destId="{4792C8C3-72DC-4E11-8070-E565F99A20F2}" srcOrd="0" destOrd="0" parTransId="{1953E71D-3943-49CB-A7D9-01CF50F80510}" sibTransId="{57F4939A-61DC-4203-8763-3E5183E513C9}"/>
    <dgm:cxn modelId="{BAE69BFF-0238-41A0-A35B-03ACB43EB18A}" type="presOf" srcId="{8B3367B6-D37B-4BD7-9788-BBEFC404AD5C}" destId="{1394CF32-0551-4AB4-9113-582DE381799D}" srcOrd="0" destOrd="0" presId="urn:microsoft.com/office/officeart/2008/layout/LinedList"/>
    <dgm:cxn modelId="{FB936AD1-5411-41AA-8F3D-94ECC3B5A5C9}" srcId="{68F6BFF3-E814-4E15-AC44-7C6143D322F6}" destId="{8B3367B6-D37B-4BD7-9788-BBEFC404AD5C}" srcOrd="2" destOrd="0" parTransId="{D55F0ED8-02F9-4204-AD6D-A899F27FCE5D}" sibTransId="{78F8416D-6930-496F-AFC0-51C34A1E0EE3}"/>
    <dgm:cxn modelId="{9EAEEEA3-A3CB-4C7E-9C43-F44E1B90810F}" type="presParOf" srcId="{CD96886C-7DF8-40C9-89C8-ADE81C383862}" destId="{47375506-7546-4708-B430-9772716B8EAE}" srcOrd="0" destOrd="0" presId="urn:microsoft.com/office/officeart/2008/layout/LinedList"/>
    <dgm:cxn modelId="{BE1673BB-89DF-48A1-96A6-B87D832C7447}" type="presParOf" srcId="{CD96886C-7DF8-40C9-89C8-ADE81C383862}" destId="{82AC2400-1BE0-4531-8EBA-15922B687458}" srcOrd="1" destOrd="0" presId="urn:microsoft.com/office/officeart/2008/layout/LinedList"/>
    <dgm:cxn modelId="{F5772791-4D2D-4B86-8764-DCDEA8E48F8A}" type="presParOf" srcId="{82AC2400-1BE0-4531-8EBA-15922B687458}" destId="{98A29C26-BD53-4FC5-978A-AA40D6ABD3C6}" srcOrd="0" destOrd="0" presId="urn:microsoft.com/office/officeart/2008/layout/LinedList"/>
    <dgm:cxn modelId="{EA0B375C-9BEC-4F76-858C-5D2906FF32A2}" type="presParOf" srcId="{82AC2400-1BE0-4531-8EBA-15922B687458}" destId="{D4D79D50-05D9-443B-B4DD-5CFB234AF23A}" srcOrd="1" destOrd="0" presId="urn:microsoft.com/office/officeart/2008/layout/LinedList"/>
    <dgm:cxn modelId="{A075DDDE-AF59-4800-9F98-CDC71D9DA6E4}" type="presParOf" srcId="{CD96886C-7DF8-40C9-89C8-ADE81C383862}" destId="{27355C61-E209-44C0-AF19-FEF86B8D3EAC}" srcOrd="2" destOrd="0" presId="urn:microsoft.com/office/officeart/2008/layout/LinedList"/>
    <dgm:cxn modelId="{B89E2DC0-CEAA-43A1-AAD9-11A9B887DE70}" type="presParOf" srcId="{CD96886C-7DF8-40C9-89C8-ADE81C383862}" destId="{B9899D3F-F8A4-4951-9574-0710D67A850D}" srcOrd="3" destOrd="0" presId="urn:microsoft.com/office/officeart/2008/layout/LinedList"/>
    <dgm:cxn modelId="{8AB38266-7F0B-4459-92DF-D936DBA7A19A}" type="presParOf" srcId="{B9899D3F-F8A4-4951-9574-0710D67A850D}" destId="{7C6EDF1E-581A-4BBA-A233-355674DCF6FB}" srcOrd="0" destOrd="0" presId="urn:microsoft.com/office/officeart/2008/layout/LinedList"/>
    <dgm:cxn modelId="{C9C213F0-C03E-4A65-BB8B-8DCB6A7CCE37}" type="presParOf" srcId="{B9899D3F-F8A4-4951-9574-0710D67A850D}" destId="{627D4B17-DFFA-4566-9813-91DF0B971D1E}" srcOrd="1" destOrd="0" presId="urn:microsoft.com/office/officeart/2008/layout/LinedList"/>
    <dgm:cxn modelId="{DDEB6070-98E3-4F78-A3B9-C02AE33BC814}" type="presParOf" srcId="{CD96886C-7DF8-40C9-89C8-ADE81C383862}" destId="{F8BDBC0E-249C-4D64-B83C-FD3E61F74B2F}" srcOrd="4" destOrd="0" presId="urn:microsoft.com/office/officeart/2008/layout/LinedList"/>
    <dgm:cxn modelId="{86A4C89C-17E8-4810-976A-BDD1E7298E10}" type="presParOf" srcId="{CD96886C-7DF8-40C9-89C8-ADE81C383862}" destId="{D92AA7C1-EC6D-413F-8848-ED854AAA2228}" srcOrd="5" destOrd="0" presId="urn:microsoft.com/office/officeart/2008/layout/LinedList"/>
    <dgm:cxn modelId="{68F11065-DFAE-4FB6-AA2E-9A29D0F80EB9}" type="presParOf" srcId="{D92AA7C1-EC6D-413F-8848-ED854AAA2228}" destId="{1394CF32-0551-4AB4-9113-582DE381799D}" srcOrd="0" destOrd="0" presId="urn:microsoft.com/office/officeart/2008/layout/LinedList"/>
    <dgm:cxn modelId="{05361885-57DF-4994-8D05-1DC2FB3A9173}" type="presParOf" srcId="{D92AA7C1-EC6D-413F-8848-ED854AAA2228}" destId="{B6A0F4A7-E44B-45E5-908C-0678A4BCF7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7A0093-14E9-40BD-9C96-30A4B995356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3A6378-8FAE-4B67-A329-334E42D70660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endParaRPr lang="ru-RU" sz="2000" dirty="0" smtClean="0"/>
        </a:p>
        <a:p>
          <a:pPr rtl="0"/>
          <a:r>
            <a:rPr lang="ru-RU" sz="2000" dirty="0" smtClean="0"/>
            <a:t>Разработаны и зарегистрированы НПА, регламентирующие</a:t>
          </a:r>
          <a:r>
            <a:rPr lang="kk-KZ" sz="2000" dirty="0" smtClean="0"/>
            <a:t>:</a:t>
          </a:r>
          <a:endParaRPr lang="ru-RU" sz="2000" dirty="0"/>
        </a:p>
      </dgm:t>
    </dgm:pt>
    <dgm:pt modelId="{50BA1E6B-FA77-4D24-87C5-382C50422414}" type="parTrans" cxnId="{CB2C50C2-A748-4274-9257-1569BFDACC2E}">
      <dgm:prSet/>
      <dgm:spPr/>
      <dgm:t>
        <a:bodyPr/>
        <a:lstStyle/>
        <a:p>
          <a:endParaRPr lang="ru-RU" sz="2400"/>
        </a:p>
      </dgm:t>
    </dgm:pt>
    <dgm:pt modelId="{66B26302-D162-4A41-BF96-88A22990D3C2}" type="sibTrans" cxnId="{CB2C50C2-A748-4274-9257-1569BFDACC2E}">
      <dgm:prSet/>
      <dgm:spPr/>
      <dgm:t>
        <a:bodyPr/>
        <a:lstStyle/>
        <a:p>
          <a:endParaRPr lang="ru-RU" sz="2400"/>
        </a:p>
      </dgm:t>
    </dgm:pt>
    <dgm:pt modelId="{6FFDF6CC-A84E-4B51-A4DA-70A37437B550}">
      <dgm:prSet custT="1"/>
      <dgm:spPr/>
      <dgm:t>
        <a:bodyPr/>
        <a:lstStyle/>
        <a:p>
          <a:pPr rtl="0"/>
          <a:r>
            <a:rPr lang="ru-RU" sz="2000" dirty="0" smtClean="0"/>
            <a:t>порядок и сроки информирования налогоплательщиков </a:t>
          </a:r>
          <a:r>
            <a:rPr lang="ru-RU" sz="2000" u="sng" dirty="0" smtClean="0"/>
            <a:t>о критериях</a:t>
          </a:r>
          <a:r>
            <a:rPr lang="ru-RU" sz="2000" dirty="0" smtClean="0"/>
            <a:t>, по которым их деятельность отнесена к соответствующей степени риска</a:t>
          </a:r>
          <a:endParaRPr lang="ru-RU" sz="2000" dirty="0"/>
        </a:p>
      </dgm:t>
    </dgm:pt>
    <dgm:pt modelId="{C1AAF4D3-5B6C-47E1-8870-CB9F07DC6C9F}" type="parTrans" cxnId="{6BC7F786-3090-475C-AA89-CBECED927695}">
      <dgm:prSet/>
      <dgm:spPr/>
      <dgm:t>
        <a:bodyPr/>
        <a:lstStyle/>
        <a:p>
          <a:endParaRPr lang="ru-RU" sz="2400"/>
        </a:p>
      </dgm:t>
    </dgm:pt>
    <dgm:pt modelId="{33F35070-A405-4259-BC78-2CFA8A7E1F4F}" type="sibTrans" cxnId="{6BC7F786-3090-475C-AA89-CBECED927695}">
      <dgm:prSet/>
      <dgm:spPr/>
      <dgm:t>
        <a:bodyPr/>
        <a:lstStyle/>
        <a:p>
          <a:endParaRPr lang="ru-RU" sz="2400"/>
        </a:p>
      </dgm:t>
    </dgm:pt>
    <dgm:pt modelId="{9FFEA2D2-5B5C-4BE8-B804-688B2A5F53FD}">
      <dgm:prSet custT="1"/>
      <dgm:spPr/>
      <dgm:t>
        <a:bodyPr/>
        <a:lstStyle/>
        <a:p>
          <a:pPr rtl="0"/>
          <a:r>
            <a:rPr lang="ru-RU" sz="2000" dirty="0" smtClean="0"/>
            <a:t>порядок и сроки информирования налогоплательщиков </a:t>
          </a:r>
          <a:r>
            <a:rPr lang="ru-RU" sz="2000" u="sng" dirty="0" smtClean="0"/>
            <a:t>о показателях </a:t>
          </a:r>
          <a:r>
            <a:rPr lang="ru-RU" sz="2000" dirty="0" smtClean="0"/>
            <a:t>по критериям (детали расчета)</a:t>
          </a:r>
          <a:endParaRPr lang="ru-RU" sz="2000" dirty="0"/>
        </a:p>
      </dgm:t>
    </dgm:pt>
    <dgm:pt modelId="{0C88C329-4968-4D3E-A2E9-9386F905329A}" type="parTrans" cxnId="{5AE25B77-E53C-4851-8E07-1E3F33CCC4A1}">
      <dgm:prSet/>
      <dgm:spPr/>
      <dgm:t>
        <a:bodyPr/>
        <a:lstStyle/>
        <a:p>
          <a:endParaRPr lang="ru-RU" sz="2400"/>
        </a:p>
      </dgm:t>
    </dgm:pt>
    <dgm:pt modelId="{11FEE12F-B4A0-461E-B72B-55DC54919FE0}" type="sibTrans" cxnId="{5AE25B77-E53C-4851-8E07-1E3F33CCC4A1}">
      <dgm:prSet/>
      <dgm:spPr/>
      <dgm:t>
        <a:bodyPr/>
        <a:lstStyle/>
        <a:p>
          <a:endParaRPr lang="ru-RU" sz="2400"/>
        </a:p>
      </dgm:t>
    </dgm:pt>
    <dgm:pt modelId="{A90331C3-0FEF-405C-9BCB-F7A12158CCDB}">
      <dgm:prSet custT="1"/>
      <dgm:spPr/>
      <dgm:t>
        <a:bodyPr/>
        <a:lstStyle/>
        <a:p>
          <a:pPr rtl="0"/>
          <a:r>
            <a:rPr lang="ru-RU" sz="2000" dirty="0" smtClean="0"/>
            <a:t>порядок и сроки информирования налогоплательщиков </a:t>
          </a:r>
          <a:r>
            <a:rPr lang="ru-RU" sz="2000" u="sng" dirty="0" smtClean="0"/>
            <a:t>о результатах категорирования</a:t>
          </a:r>
          <a:endParaRPr lang="ru-RU" sz="2000" dirty="0"/>
        </a:p>
      </dgm:t>
    </dgm:pt>
    <dgm:pt modelId="{93029727-6CBE-4757-8BCB-ED1BB056BEC3}" type="parTrans" cxnId="{8907BC6D-FC55-441F-BAFB-E5B422C46D53}">
      <dgm:prSet/>
      <dgm:spPr/>
      <dgm:t>
        <a:bodyPr/>
        <a:lstStyle/>
        <a:p>
          <a:endParaRPr lang="ru-RU" sz="2400"/>
        </a:p>
      </dgm:t>
    </dgm:pt>
    <dgm:pt modelId="{21D8CDDD-0E58-4B78-94DC-2E54073EE1CD}" type="sibTrans" cxnId="{8907BC6D-FC55-441F-BAFB-E5B422C46D53}">
      <dgm:prSet/>
      <dgm:spPr/>
      <dgm:t>
        <a:bodyPr/>
        <a:lstStyle/>
        <a:p>
          <a:endParaRPr lang="ru-RU" sz="2400"/>
        </a:p>
      </dgm:t>
    </dgm:pt>
    <dgm:pt modelId="{CD3C5EE0-0853-4BB9-8A96-D58623F7AD07}">
      <dgm:prSet custT="1"/>
      <dgm:spPr/>
      <dgm:t>
        <a:bodyPr/>
        <a:lstStyle/>
        <a:p>
          <a:pPr rtl="0"/>
          <a:r>
            <a:rPr lang="ru-RU" sz="2000" dirty="0" smtClean="0"/>
            <a:t>периодичность актуализации информации о степени риска налогоплательщиков – 1 раз в полугодие</a:t>
          </a:r>
          <a:endParaRPr lang="ru-RU" sz="2000" dirty="0"/>
        </a:p>
      </dgm:t>
    </dgm:pt>
    <dgm:pt modelId="{E5EEA1E6-5569-47BA-AD89-BAA1E8B6B164}" type="parTrans" cxnId="{ECF1EFC6-C939-4B51-9D5A-005ED63B4309}">
      <dgm:prSet/>
      <dgm:spPr/>
      <dgm:t>
        <a:bodyPr/>
        <a:lstStyle/>
        <a:p>
          <a:endParaRPr lang="ru-RU" sz="2400"/>
        </a:p>
      </dgm:t>
    </dgm:pt>
    <dgm:pt modelId="{E34652D3-29F4-4EE8-99BA-BC7933902931}" type="sibTrans" cxnId="{ECF1EFC6-C939-4B51-9D5A-005ED63B4309}">
      <dgm:prSet/>
      <dgm:spPr/>
      <dgm:t>
        <a:bodyPr/>
        <a:lstStyle/>
        <a:p>
          <a:endParaRPr lang="ru-RU" sz="2400"/>
        </a:p>
      </dgm:t>
    </dgm:pt>
    <dgm:pt modelId="{FF63ECAA-307E-4CEA-B161-FDF52B921EBB}" type="pres">
      <dgm:prSet presAssocID="{6E7A0093-14E9-40BD-9C96-30A4B995356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64012F2-6AD0-441A-B4DC-9F54DF6407EB}" type="pres">
      <dgm:prSet presAssocID="{7B3A6378-8FAE-4B67-A329-334E42D70660}" presName="thickLine" presStyleLbl="alignNode1" presStyleIdx="0" presStyleCnt="1"/>
      <dgm:spPr/>
    </dgm:pt>
    <dgm:pt modelId="{FE90CF72-5EAE-4EA0-8484-8D5306C49396}" type="pres">
      <dgm:prSet presAssocID="{7B3A6378-8FAE-4B67-A329-334E42D70660}" presName="horz1" presStyleCnt="0"/>
      <dgm:spPr/>
    </dgm:pt>
    <dgm:pt modelId="{365002F2-6FDF-43AD-BA8B-260399DC71ED}" type="pres">
      <dgm:prSet presAssocID="{7B3A6378-8FAE-4B67-A329-334E42D70660}" presName="tx1" presStyleLbl="revTx" presStyleIdx="0" presStyleCnt="5" custScaleX="243241" custScaleY="100098"/>
      <dgm:spPr/>
      <dgm:t>
        <a:bodyPr/>
        <a:lstStyle/>
        <a:p>
          <a:endParaRPr lang="ru-RU"/>
        </a:p>
      </dgm:t>
    </dgm:pt>
    <dgm:pt modelId="{53F2C9F4-A463-4EEB-8876-8DD5C09362F7}" type="pres">
      <dgm:prSet presAssocID="{7B3A6378-8FAE-4B67-A329-334E42D70660}" presName="vert1" presStyleCnt="0"/>
      <dgm:spPr/>
    </dgm:pt>
    <dgm:pt modelId="{B332A37D-DDB9-459E-8F08-7694F3558F35}" type="pres">
      <dgm:prSet presAssocID="{6FFDF6CC-A84E-4B51-A4DA-70A37437B550}" presName="vertSpace2a" presStyleCnt="0"/>
      <dgm:spPr/>
    </dgm:pt>
    <dgm:pt modelId="{E7C80C2C-39BA-40B7-9600-D2FE9173C583}" type="pres">
      <dgm:prSet presAssocID="{6FFDF6CC-A84E-4B51-A4DA-70A37437B550}" presName="horz2" presStyleCnt="0"/>
      <dgm:spPr/>
    </dgm:pt>
    <dgm:pt modelId="{148DDCBB-1965-479D-AFD4-CC53E0E10CA7}" type="pres">
      <dgm:prSet presAssocID="{6FFDF6CC-A84E-4B51-A4DA-70A37437B550}" presName="horzSpace2" presStyleCnt="0"/>
      <dgm:spPr/>
    </dgm:pt>
    <dgm:pt modelId="{F541DC34-1529-4393-9FD2-54966A0EBBDF}" type="pres">
      <dgm:prSet presAssocID="{6FFDF6CC-A84E-4B51-A4DA-70A37437B550}" presName="tx2" presStyleLbl="revTx" presStyleIdx="1" presStyleCnt="5"/>
      <dgm:spPr/>
      <dgm:t>
        <a:bodyPr/>
        <a:lstStyle/>
        <a:p>
          <a:endParaRPr lang="ru-RU"/>
        </a:p>
      </dgm:t>
    </dgm:pt>
    <dgm:pt modelId="{FCECB69C-C657-4403-B222-878A16C84EAA}" type="pres">
      <dgm:prSet presAssocID="{6FFDF6CC-A84E-4B51-A4DA-70A37437B550}" presName="vert2" presStyleCnt="0"/>
      <dgm:spPr/>
    </dgm:pt>
    <dgm:pt modelId="{6B56F09E-E8FD-49C4-8B39-9CC1008CB40B}" type="pres">
      <dgm:prSet presAssocID="{6FFDF6CC-A84E-4B51-A4DA-70A37437B550}" presName="thinLine2b" presStyleLbl="callout" presStyleIdx="0" presStyleCnt="4"/>
      <dgm:spPr/>
    </dgm:pt>
    <dgm:pt modelId="{ED926CB2-C47E-4EA6-8E90-076891C91762}" type="pres">
      <dgm:prSet presAssocID="{6FFDF6CC-A84E-4B51-A4DA-70A37437B550}" presName="vertSpace2b" presStyleCnt="0"/>
      <dgm:spPr/>
    </dgm:pt>
    <dgm:pt modelId="{AF5701E7-5368-458B-A90D-FCB50CF0A6C3}" type="pres">
      <dgm:prSet presAssocID="{9FFEA2D2-5B5C-4BE8-B804-688B2A5F53FD}" presName="horz2" presStyleCnt="0"/>
      <dgm:spPr/>
    </dgm:pt>
    <dgm:pt modelId="{C24A74D9-81F5-4747-9368-EE9F7292640E}" type="pres">
      <dgm:prSet presAssocID="{9FFEA2D2-5B5C-4BE8-B804-688B2A5F53FD}" presName="horzSpace2" presStyleCnt="0"/>
      <dgm:spPr/>
    </dgm:pt>
    <dgm:pt modelId="{8AE1EA99-1CD5-46CA-A3A2-FF8D1B284E7E}" type="pres">
      <dgm:prSet presAssocID="{9FFEA2D2-5B5C-4BE8-B804-688B2A5F53FD}" presName="tx2" presStyleLbl="revTx" presStyleIdx="2" presStyleCnt="5"/>
      <dgm:spPr/>
      <dgm:t>
        <a:bodyPr/>
        <a:lstStyle/>
        <a:p>
          <a:endParaRPr lang="ru-RU"/>
        </a:p>
      </dgm:t>
    </dgm:pt>
    <dgm:pt modelId="{8DAC34C0-BDEA-4AB0-B9C4-298BB2B60A94}" type="pres">
      <dgm:prSet presAssocID="{9FFEA2D2-5B5C-4BE8-B804-688B2A5F53FD}" presName="vert2" presStyleCnt="0"/>
      <dgm:spPr/>
    </dgm:pt>
    <dgm:pt modelId="{FDEC30C3-AA92-40BA-B826-9BD6C15B0025}" type="pres">
      <dgm:prSet presAssocID="{9FFEA2D2-5B5C-4BE8-B804-688B2A5F53FD}" presName="thinLine2b" presStyleLbl="callout" presStyleIdx="1" presStyleCnt="4"/>
      <dgm:spPr/>
    </dgm:pt>
    <dgm:pt modelId="{BF7C1769-C1D7-4EC7-934F-693BCD57A19D}" type="pres">
      <dgm:prSet presAssocID="{9FFEA2D2-5B5C-4BE8-B804-688B2A5F53FD}" presName="vertSpace2b" presStyleCnt="0"/>
      <dgm:spPr/>
    </dgm:pt>
    <dgm:pt modelId="{6C5F7E1E-3CDE-471B-B587-FF258A9774D3}" type="pres">
      <dgm:prSet presAssocID="{A90331C3-0FEF-405C-9BCB-F7A12158CCDB}" presName="horz2" presStyleCnt="0"/>
      <dgm:spPr/>
    </dgm:pt>
    <dgm:pt modelId="{CF85B683-D8B1-41AC-826D-124CD7B794FC}" type="pres">
      <dgm:prSet presAssocID="{A90331C3-0FEF-405C-9BCB-F7A12158CCDB}" presName="horzSpace2" presStyleCnt="0"/>
      <dgm:spPr/>
    </dgm:pt>
    <dgm:pt modelId="{20D986A9-E4F2-4693-95AD-F3F480A419ED}" type="pres">
      <dgm:prSet presAssocID="{A90331C3-0FEF-405C-9BCB-F7A12158CCDB}" presName="tx2" presStyleLbl="revTx" presStyleIdx="3" presStyleCnt="5"/>
      <dgm:spPr/>
      <dgm:t>
        <a:bodyPr/>
        <a:lstStyle/>
        <a:p>
          <a:endParaRPr lang="ru-RU"/>
        </a:p>
      </dgm:t>
    </dgm:pt>
    <dgm:pt modelId="{EFE46DC9-F72B-4B75-9408-1ED79A9AFD4E}" type="pres">
      <dgm:prSet presAssocID="{A90331C3-0FEF-405C-9BCB-F7A12158CCDB}" presName="vert2" presStyleCnt="0"/>
      <dgm:spPr/>
    </dgm:pt>
    <dgm:pt modelId="{BECA154E-23F3-4A5B-BE08-3629DE644FD9}" type="pres">
      <dgm:prSet presAssocID="{A90331C3-0FEF-405C-9BCB-F7A12158CCDB}" presName="thinLine2b" presStyleLbl="callout" presStyleIdx="2" presStyleCnt="4"/>
      <dgm:spPr/>
    </dgm:pt>
    <dgm:pt modelId="{B9409B8C-606A-44D0-805E-15BBD585D621}" type="pres">
      <dgm:prSet presAssocID="{A90331C3-0FEF-405C-9BCB-F7A12158CCDB}" presName="vertSpace2b" presStyleCnt="0"/>
      <dgm:spPr/>
    </dgm:pt>
    <dgm:pt modelId="{29F0A9FC-0101-4CCD-B111-D8EDB6B2165A}" type="pres">
      <dgm:prSet presAssocID="{CD3C5EE0-0853-4BB9-8A96-D58623F7AD07}" presName="horz2" presStyleCnt="0"/>
      <dgm:spPr/>
    </dgm:pt>
    <dgm:pt modelId="{DB4AEAF7-1DB3-4946-B45B-5659427E4DEB}" type="pres">
      <dgm:prSet presAssocID="{CD3C5EE0-0853-4BB9-8A96-D58623F7AD07}" presName="horzSpace2" presStyleCnt="0"/>
      <dgm:spPr/>
    </dgm:pt>
    <dgm:pt modelId="{D1BFA457-2B08-4667-A37D-E149DFB33AB0}" type="pres">
      <dgm:prSet presAssocID="{CD3C5EE0-0853-4BB9-8A96-D58623F7AD07}" presName="tx2" presStyleLbl="revTx" presStyleIdx="4" presStyleCnt="5"/>
      <dgm:spPr/>
      <dgm:t>
        <a:bodyPr/>
        <a:lstStyle/>
        <a:p>
          <a:endParaRPr lang="ru-RU"/>
        </a:p>
      </dgm:t>
    </dgm:pt>
    <dgm:pt modelId="{3BEED987-69D9-4214-85E9-5FC66CD2707E}" type="pres">
      <dgm:prSet presAssocID="{CD3C5EE0-0853-4BB9-8A96-D58623F7AD07}" presName="vert2" presStyleCnt="0"/>
      <dgm:spPr/>
    </dgm:pt>
    <dgm:pt modelId="{F324A1CC-3D06-4D02-826E-36658116CF48}" type="pres">
      <dgm:prSet presAssocID="{CD3C5EE0-0853-4BB9-8A96-D58623F7AD07}" presName="thinLine2b" presStyleLbl="callout" presStyleIdx="3" presStyleCnt="4"/>
      <dgm:spPr/>
    </dgm:pt>
    <dgm:pt modelId="{665927BF-B2B5-470F-BAEE-53165F5C6723}" type="pres">
      <dgm:prSet presAssocID="{CD3C5EE0-0853-4BB9-8A96-D58623F7AD07}" presName="vertSpace2b" presStyleCnt="0"/>
      <dgm:spPr/>
    </dgm:pt>
  </dgm:ptLst>
  <dgm:cxnLst>
    <dgm:cxn modelId="{ECF1EFC6-C939-4B51-9D5A-005ED63B4309}" srcId="{7B3A6378-8FAE-4B67-A329-334E42D70660}" destId="{CD3C5EE0-0853-4BB9-8A96-D58623F7AD07}" srcOrd="3" destOrd="0" parTransId="{E5EEA1E6-5569-47BA-AD89-BAA1E8B6B164}" sibTransId="{E34652D3-29F4-4EE8-99BA-BC7933902931}"/>
    <dgm:cxn modelId="{CB2C50C2-A748-4274-9257-1569BFDACC2E}" srcId="{6E7A0093-14E9-40BD-9C96-30A4B995356B}" destId="{7B3A6378-8FAE-4B67-A329-334E42D70660}" srcOrd="0" destOrd="0" parTransId="{50BA1E6B-FA77-4D24-87C5-382C50422414}" sibTransId="{66B26302-D162-4A41-BF96-88A22990D3C2}"/>
    <dgm:cxn modelId="{6BA9F29A-0F52-4BAB-B9BC-815E8040C40B}" type="presOf" srcId="{9FFEA2D2-5B5C-4BE8-B804-688B2A5F53FD}" destId="{8AE1EA99-1CD5-46CA-A3A2-FF8D1B284E7E}" srcOrd="0" destOrd="0" presId="urn:microsoft.com/office/officeart/2008/layout/LinedList"/>
    <dgm:cxn modelId="{44571B29-08E2-434E-8359-6392E19D8DB4}" type="presOf" srcId="{A90331C3-0FEF-405C-9BCB-F7A12158CCDB}" destId="{20D986A9-E4F2-4693-95AD-F3F480A419ED}" srcOrd="0" destOrd="0" presId="urn:microsoft.com/office/officeart/2008/layout/LinedList"/>
    <dgm:cxn modelId="{BF7FD54D-743F-4112-BFBB-82492B56B29D}" type="presOf" srcId="{7B3A6378-8FAE-4B67-A329-334E42D70660}" destId="{365002F2-6FDF-43AD-BA8B-260399DC71ED}" srcOrd="0" destOrd="0" presId="urn:microsoft.com/office/officeart/2008/layout/LinedList"/>
    <dgm:cxn modelId="{8F656B66-CE0C-4199-A92D-DA48468D6BA8}" type="presOf" srcId="{6FFDF6CC-A84E-4B51-A4DA-70A37437B550}" destId="{F541DC34-1529-4393-9FD2-54966A0EBBDF}" srcOrd="0" destOrd="0" presId="urn:microsoft.com/office/officeart/2008/layout/LinedList"/>
    <dgm:cxn modelId="{6BC7F786-3090-475C-AA89-CBECED927695}" srcId="{7B3A6378-8FAE-4B67-A329-334E42D70660}" destId="{6FFDF6CC-A84E-4B51-A4DA-70A37437B550}" srcOrd="0" destOrd="0" parTransId="{C1AAF4D3-5B6C-47E1-8870-CB9F07DC6C9F}" sibTransId="{33F35070-A405-4259-BC78-2CFA8A7E1F4F}"/>
    <dgm:cxn modelId="{E6B4EFC8-208F-48B8-A80C-2B5A0A489C55}" type="presOf" srcId="{6E7A0093-14E9-40BD-9C96-30A4B995356B}" destId="{FF63ECAA-307E-4CEA-B161-FDF52B921EBB}" srcOrd="0" destOrd="0" presId="urn:microsoft.com/office/officeart/2008/layout/LinedList"/>
    <dgm:cxn modelId="{5AE25B77-E53C-4851-8E07-1E3F33CCC4A1}" srcId="{7B3A6378-8FAE-4B67-A329-334E42D70660}" destId="{9FFEA2D2-5B5C-4BE8-B804-688B2A5F53FD}" srcOrd="1" destOrd="0" parTransId="{0C88C329-4968-4D3E-A2E9-9386F905329A}" sibTransId="{11FEE12F-B4A0-461E-B72B-55DC54919FE0}"/>
    <dgm:cxn modelId="{A5EEB883-B16A-41B7-8C2F-946519446061}" type="presOf" srcId="{CD3C5EE0-0853-4BB9-8A96-D58623F7AD07}" destId="{D1BFA457-2B08-4667-A37D-E149DFB33AB0}" srcOrd="0" destOrd="0" presId="urn:microsoft.com/office/officeart/2008/layout/LinedList"/>
    <dgm:cxn modelId="{8907BC6D-FC55-441F-BAFB-E5B422C46D53}" srcId="{7B3A6378-8FAE-4B67-A329-334E42D70660}" destId="{A90331C3-0FEF-405C-9BCB-F7A12158CCDB}" srcOrd="2" destOrd="0" parTransId="{93029727-6CBE-4757-8BCB-ED1BB056BEC3}" sibTransId="{21D8CDDD-0E58-4B78-94DC-2E54073EE1CD}"/>
    <dgm:cxn modelId="{0EF4D0E3-27D0-476E-833A-7A2D7A6E44F4}" type="presParOf" srcId="{FF63ECAA-307E-4CEA-B161-FDF52B921EBB}" destId="{D64012F2-6AD0-441A-B4DC-9F54DF6407EB}" srcOrd="0" destOrd="0" presId="urn:microsoft.com/office/officeart/2008/layout/LinedList"/>
    <dgm:cxn modelId="{909518D3-1819-4BC8-90D6-D3BC19F9F842}" type="presParOf" srcId="{FF63ECAA-307E-4CEA-B161-FDF52B921EBB}" destId="{FE90CF72-5EAE-4EA0-8484-8D5306C49396}" srcOrd="1" destOrd="0" presId="urn:microsoft.com/office/officeart/2008/layout/LinedList"/>
    <dgm:cxn modelId="{DA87D563-4F07-4491-ADC1-4D7A49C3F68F}" type="presParOf" srcId="{FE90CF72-5EAE-4EA0-8484-8D5306C49396}" destId="{365002F2-6FDF-43AD-BA8B-260399DC71ED}" srcOrd="0" destOrd="0" presId="urn:microsoft.com/office/officeart/2008/layout/LinedList"/>
    <dgm:cxn modelId="{EE97FB29-1228-431A-89AD-609D070A8C07}" type="presParOf" srcId="{FE90CF72-5EAE-4EA0-8484-8D5306C49396}" destId="{53F2C9F4-A463-4EEB-8876-8DD5C09362F7}" srcOrd="1" destOrd="0" presId="urn:microsoft.com/office/officeart/2008/layout/LinedList"/>
    <dgm:cxn modelId="{6ED53F23-2560-43F3-91B6-4FAB4DC6FE25}" type="presParOf" srcId="{53F2C9F4-A463-4EEB-8876-8DD5C09362F7}" destId="{B332A37D-DDB9-459E-8F08-7694F3558F35}" srcOrd="0" destOrd="0" presId="urn:microsoft.com/office/officeart/2008/layout/LinedList"/>
    <dgm:cxn modelId="{BB2276F6-E546-4405-B553-A3AAE3974FDA}" type="presParOf" srcId="{53F2C9F4-A463-4EEB-8876-8DD5C09362F7}" destId="{E7C80C2C-39BA-40B7-9600-D2FE9173C583}" srcOrd="1" destOrd="0" presId="urn:microsoft.com/office/officeart/2008/layout/LinedList"/>
    <dgm:cxn modelId="{F5F7C1D0-58AD-4256-A8A2-E2C22ACF809F}" type="presParOf" srcId="{E7C80C2C-39BA-40B7-9600-D2FE9173C583}" destId="{148DDCBB-1965-479D-AFD4-CC53E0E10CA7}" srcOrd="0" destOrd="0" presId="urn:microsoft.com/office/officeart/2008/layout/LinedList"/>
    <dgm:cxn modelId="{15B7DC66-026D-42AF-9876-3B36FB3902B5}" type="presParOf" srcId="{E7C80C2C-39BA-40B7-9600-D2FE9173C583}" destId="{F541DC34-1529-4393-9FD2-54966A0EBBDF}" srcOrd="1" destOrd="0" presId="urn:microsoft.com/office/officeart/2008/layout/LinedList"/>
    <dgm:cxn modelId="{AF4FC84C-3612-47DE-A3F0-9806CD2043AA}" type="presParOf" srcId="{E7C80C2C-39BA-40B7-9600-D2FE9173C583}" destId="{FCECB69C-C657-4403-B222-878A16C84EAA}" srcOrd="2" destOrd="0" presId="urn:microsoft.com/office/officeart/2008/layout/LinedList"/>
    <dgm:cxn modelId="{DD3FF833-059F-4370-A393-660986111B43}" type="presParOf" srcId="{53F2C9F4-A463-4EEB-8876-8DD5C09362F7}" destId="{6B56F09E-E8FD-49C4-8B39-9CC1008CB40B}" srcOrd="2" destOrd="0" presId="urn:microsoft.com/office/officeart/2008/layout/LinedList"/>
    <dgm:cxn modelId="{7E624C03-F06C-407D-A98D-5170B2DAD0B7}" type="presParOf" srcId="{53F2C9F4-A463-4EEB-8876-8DD5C09362F7}" destId="{ED926CB2-C47E-4EA6-8E90-076891C91762}" srcOrd="3" destOrd="0" presId="urn:microsoft.com/office/officeart/2008/layout/LinedList"/>
    <dgm:cxn modelId="{C6A5BFCE-1342-40AB-B670-2216E03B27F0}" type="presParOf" srcId="{53F2C9F4-A463-4EEB-8876-8DD5C09362F7}" destId="{AF5701E7-5368-458B-A90D-FCB50CF0A6C3}" srcOrd="4" destOrd="0" presId="urn:microsoft.com/office/officeart/2008/layout/LinedList"/>
    <dgm:cxn modelId="{DA3FEBB4-04DE-4FE8-9222-53E16EB7DEAA}" type="presParOf" srcId="{AF5701E7-5368-458B-A90D-FCB50CF0A6C3}" destId="{C24A74D9-81F5-4747-9368-EE9F7292640E}" srcOrd="0" destOrd="0" presId="urn:microsoft.com/office/officeart/2008/layout/LinedList"/>
    <dgm:cxn modelId="{6C7A3483-459E-470F-B1AF-ECA271A81C8B}" type="presParOf" srcId="{AF5701E7-5368-458B-A90D-FCB50CF0A6C3}" destId="{8AE1EA99-1CD5-46CA-A3A2-FF8D1B284E7E}" srcOrd="1" destOrd="0" presId="urn:microsoft.com/office/officeart/2008/layout/LinedList"/>
    <dgm:cxn modelId="{7416C51A-DE03-4733-A048-A4D384B63A32}" type="presParOf" srcId="{AF5701E7-5368-458B-A90D-FCB50CF0A6C3}" destId="{8DAC34C0-BDEA-4AB0-B9C4-298BB2B60A94}" srcOrd="2" destOrd="0" presId="urn:microsoft.com/office/officeart/2008/layout/LinedList"/>
    <dgm:cxn modelId="{0500E044-2E25-44B6-ABE0-40611E241B76}" type="presParOf" srcId="{53F2C9F4-A463-4EEB-8876-8DD5C09362F7}" destId="{FDEC30C3-AA92-40BA-B826-9BD6C15B0025}" srcOrd="5" destOrd="0" presId="urn:microsoft.com/office/officeart/2008/layout/LinedList"/>
    <dgm:cxn modelId="{9CDCFB28-DE55-458E-8DF6-26D4B45B4DEC}" type="presParOf" srcId="{53F2C9F4-A463-4EEB-8876-8DD5C09362F7}" destId="{BF7C1769-C1D7-4EC7-934F-693BCD57A19D}" srcOrd="6" destOrd="0" presId="urn:microsoft.com/office/officeart/2008/layout/LinedList"/>
    <dgm:cxn modelId="{9DA21433-F016-4C3E-9B9A-57767FC0800A}" type="presParOf" srcId="{53F2C9F4-A463-4EEB-8876-8DD5C09362F7}" destId="{6C5F7E1E-3CDE-471B-B587-FF258A9774D3}" srcOrd="7" destOrd="0" presId="urn:microsoft.com/office/officeart/2008/layout/LinedList"/>
    <dgm:cxn modelId="{30DB3C27-1740-4956-ADA7-B7AD02DFF570}" type="presParOf" srcId="{6C5F7E1E-3CDE-471B-B587-FF258A9774D3}" destId="{CF85B683-D8B1-41AC-826D-124CD7B794FC}" srcOrd="0" destOrd="0" presId="urn:microsoft.com/office/officeart/2008/layout/LinedList"/>
    <dgm:cxn modelId="{808B64C3-44ED-48AA-871A-AABF86334D56}" type="presParOf" srcId="{6C5F7E1E-3CDE-471B-B587-FF258A9774D3}" destId="{20D986A9-E4F2-4693-95AD-F3F480A419ED}" srcOrd="1" destOrd="0" presId="urn:microsoft.com/office/officeart/2008/layout/LinedList"/>
    <dgm:cxn modelId="{C2635541-CE25-4AEF-9EA8-889E7A4469E7}" type="presParOf" srcId="{6C5F7E1E-3CDE-471B-B587-FF258A9774D3}" destId="{EFE46DC9-F72B-4B75-9408-1ED79A9AFD4E}" srcOrd="2" destOrd="0" presId="urn:microsoft.com/office/officeart/2008/layout/LinedList"/>
    <dgm:cxn modelId="{42365505-5EB6-4020-BD74-FE38A45EDB58}" type="presParOf" srcId="{53F2C9F4-A463-4EEB-8876-8DD5C09362F7}" destId="{BECA154E-23F3-4A5B-BE08-3629DE644FD9}" srcOrd="8" destOrd="0" presId="urn:microsoft.com/office/officeart/2008/layout/LinedList"/>
    <dgm:cxn modelId="{F841A5D8-CF87-4C2F-BC5E-CAE17E54656F}" type="presParOf" srcId="{53F2C9F4-A463-4EEB-8876-8DD5C09362F7}" destId="{B9409B8C-606A-44D0-805E-15BBD585D621}" srcOrd="9" destOrd="0" presId="urn:microsoft.com/office/officeart/2008/layout/LinedList"/>
    <dgm:cxn modelId="{95C78501-1D8C-4449-81FD-15F44EBEF4A2}" type="presParOf" srcId="{53F2C9F4-A463-4EEB-8876-8DD5C09362F7}" destId="{29F0A9FC-0101-4CCD-B111-D8EDB6B2165A}" srcOrd="10" destOrd="0" presId="urn:microsoft.com/office/officeart/2008/layout/LinedList"/>
    <dgm:cxn modelId="{7A5D17A0-2170-4323-A8FD-50147031BF72}" type="presParOf" srcId="{29F0A9FC-0101-4CCD-B111-D8EDB6B2165A}" destId="{DB4AEAF7-1DB3-4946-B45B-5659427E4DEB}" srcOrd="0" destOrd="0" presId="urn:microsoft.com/office/officeart/2008/layout/LinedList"/>
    <dgm:cxn modelId="{AEE68BF8-E22F-47B7-BB0E-8DA46DAE12F8}" type="presParOf" srcId="{29F0A9FC-0101-4CCD-B111-D8EDB6B2165A}" destId="{D1BFA457-2B08-4667-A37D-E149DFB33AB0}" srcOrd="1" destOrd="0" presId="urn:microsoft.com/office/officeart/2008/layout/LinedList"/>
    <dgm:cxn modelId="{817B230B-A64D-43AC-9A84-7E9A9A2FB0ED}" type="presParOf" srcId="{29F0A9FC-0101-4CCD-B111-D8EDB6B2165A}" destId="{3BEED987-69D9-4214-85E9-5FC66CD2707E}" srcOrd="2" destOrd="0" presId="urn:microsoft.com/office/officeart/2008/layout/LinedList"/>
    <dgm:cxn modelId="{BE693BCF-C6D8-4C83-B53A-D39AC8C62599}" type="presParOf" srcId="{53F2C9F4-A463-4EEB-8876-8DD5C09362F7}" destId="{F324A1CC-3D06-4D02-826E-36658116CF48}" srcOrd="11" destOrd="0" presId="urn:microsoft.com/office/officeart/2008/layout/LinedList"/>
    <dgm:cxn modelId="{96A4782D-E338-4F9D-B5A0-624335D70051}" type="presParOf" srcId="{53F2C9F4-A463-4EEB-8876-8DD5C09362F7}" destId="{665927BF-B2B5-470F-BAEE-53165F5C672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75506-7546-4708-B430-9772716B8EAE}">
      <dsp:nvSpPr>
        <dsp:cNvPr id="0" name=""/>
        <dsp:cNvSpPr/>
      </dsp:nvSpPr>
      <dsp:spPr>
        <a:xfrm>
          <a:off x="0" y="1758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9C26-BD53-4FC5-978A-AA40D6ABD3C6}">
      <dsp:nvSpPr>
        <dsp:cNvPr id="0" name=""/>
        <dsp:cNvSpPr/>
      </dsp:nvSpPr>
      <dsp:spPr>
        <a:xfrm>
          <a:off x="0" y="1758"/>
          <a:ext cx="8064896" cy="119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С 1 января 2019 года налоговые органы </a:t>
          </a:r>
          <a:r>
            <a:rPr lang="ru-RU" sz="19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на основании анализа данных налоговой отчетности,  а также других документов и сведений о деятельности налогоплательщика </a:t>
          </a:r>
          <a:r>
            <a:rPr lang="ru-RU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осуществляют:</a:t>
          </a:r>
          <a:endParaRPr lang="en-US" sz="1900" b="1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758"/>
        <a:ext cx="8064896" cy="1198961"/>
      </dsp:txXfrm>
    </dsp:sp>
    <dsp:sp modelId="{27355C61-E209-44C0-AF19-FEF86B8D3EAC}">
      <dsp:nvSpPr>
        <dsp:cNvPr id="0" name=""/>
        <dsp:cNvSpPr/>
      </dsp:nvSpPr>
      <dsp:spPr>
        <a:xfrm>
          <a:off x="0" y="1368154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EDF1E-581A-4BBA-A233-355674DCF6FB}">
      <dsp:nvSpPr>
        <dsp:cNvPr id="0" name=""/>
        <dsp:cNvSpPr/>
      </dsp:nvSpPr>
      <dsp:spPr>
        <a:xfrm>
          <a:off x="0" y="1368154"/>
          <a:ext cx="8064896" cy="119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800" u="none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категорирование налогоплательщиков </a:t>
          </a: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путем отнесения их деятельности к категориям низкой, средней или высокой степени риска</a:t>
          </a:r>
          <a:endParaRPr lang="ru-RU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368154"/>
        <a:ext cx="8064896" cy="1198961"/>
      </dsp:txXfrm>
    </dsp:sp>
    <dsp:sp modelId="{F8BDBC0E-249C-4D64-B83C-FD3E61F74B2F}">
      <dsp:nvSpPr>
        <dsp:cNvPr id="0" name=""/>
        <dsp:cNvSpPr/>
      </dsp:nvSpPr>
      <dsp:spPr>
        <a:xfrm>
          <a:off x="0" y="2088238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4CF32-0551-4AB4-9113-582DE381799D}">
      <dsp:nvSpPr>
        <dsp:cNvPr id="0" name=""/>
        <dsp:cNvSpPr/>
      </dsp:nvSpPr>
      <dsp:spPr>
        <a:xfrm>
          <a:off x="0" y="2160236"/>
          <a:ext cx="8064896" cy="1198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дифференцированное применение мер </a:t>
          </a:r>
          <a:r>
            <a:rPr lang="ru-RU" sz="1800" u="sng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налогового администрирования</a:t>
          </a:r>
          <a:r>
            <a:rPr lang="ru-RU" sz="18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в случаях, установленных  Налоговым кодексом </a:t>
          </a:r>
          <a:endParaRPr lang="ru-RU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2160236"/>
        <a:ext cx="8064896" cy="11989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4012F2-6AD0-441A-B4DC-9F54DF6407EB}">
      <dsp:nvSpPr>
        <dsp:cNvPr id="0" name=""/>
        <dsp:cNvSpPr/>
      </dsp:nvSpPr>
      <dsp:spPr>
        <a:xfrm>
          <a:off x="0" y="2457"/>
          <a:ext cx="823637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002F2-6FDF-43AD-BA8B-260399DC71ED}">
      <dsp:nvSpPr>
        <dsp:cNvPr id="0" name=""/>
        <dsp:cNvSpPr/>
      </dsp:nvSpPr>
      <dsp:spPr>
        <a:xfrm>
          <a:off x="0" y="2457"/>
          <a:ext cx="3110784" cy="5035645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Разработаны и зарегистрированы НПА, регламентирующие</a:t>
          </a:r>
          <a:r>
            <a:rPr lang="kk-KZ" sz="2000" kern="1200" dirty="0" smtClean="0"/>
            <a:t>:</a:t>
          </a:r>
          <a:endParaRPr lang="ru-RU" sz="2000" kern="1200" dirty="0"/>
        </a:p>
      </dsp:txBody>
      <dsp:txXfrm>
        <a:off x="0" y="2457"/>
        <a:ext cx="3110784" cy="5035645"/>
      </dsp:txXfrm>
    </dsp:sp>
    <dsp:sp modelId="{F541DC34-1529-4393-9FD2-54966A0EBBDF}">
      <dsp:nvSpPr>
        <dsp:cNvPr id="0" name=""/>
        <dsp:cNvSpPr/>
      </dsp:nvSpPr>
      <dsp:spPr>
        <a:xfrm>
          <a:off x="3206701" y="61595"/>
          <a:ext cx="5019643" cy="1182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порядок и сроки информирования налогоплательщиков </a:t>
          </a:r>
          <a:r>
            <a:rPr lang="ru-RU" sz="2000" u="sng" kern="1200" dirty="0" smtClean="0"/>
            <a:t>о критериях</a:t>
          </a:r>
          <a:r>
            <a:rPr lang="ru-RU" sz="2000" kern="1200" dirty="0" smtClean="0"/>
            <a:t>, по которым их деятельность отнесена к соответствующей степени риска</a:t>
          </a:r>
          <a:endParaRPr lang="ru-RU" sz="2000" kern="1200" dirty="0"/>
        </a:p>
      </dsp:txBody>
      <dsp:txXfrm>
        <a:off x="3206701" y="61595"/>
        <a:ext cx="5019643" cy="1182758"/>
      </dsp:txXfrm>
    </dsp:sp>
    <dsp:sp modelId="{6B56F09E-E8FD-49C4-8B39-9CC1008CB40B}">
      <dsp:nvSpPr>
        <dsp:cNvPr id="0" name=""/>
        <dsp:cNvSpPr/>
      </dsp:nvSpPr>
      <dsp:spPr>
        <a:xfrm>
          <a:off x="3110784" y="1244353"/>
          <a:ext cx="51155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E1EA99-1CD5-46CA-A3A2-FF8D1B284E7E}">
      <dsp:nvSpPr>
        <dsp:cNvPr id="0" name=""/>
        <dsp:cNvSpPr/>
      </dsp:nvSpPr>
      <dsp:spPr>
        <a:xfrm>
          <a:off x="3206701" y="1303491"/>
          <a:ext cx="5019643" cy="1182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порядок и сроки информирования налогоплательщиков </a:t>
          </a:r>
          <a:r>
            <a:rPr lang="ru-RU" sz="2000" u="sng" kern="1200" dirty="0" smtClean="0"/>
            <a:t>о показателях </a:t>
          </a:r>
          <a:r>
            <a:rPr lang="ru-RU" sz="2000" kern="1200" dirty="0" smtClean="0"/>
            <a:t>по критериям (детали расчета)</a:t>
          </a:r>
          <a:endParaRPr lang="ru-RU" sz="2000" kern="1200" dirty="0"/>
        </a:p>
      </dsp:txBody>
      <dsp:txXfrm>
        <a:off x="3206701" y="1303491"/>
        <a:ext cx="5019643" cy="1182758"/>
      </dsp:txXfrm>
    </dsp:sp>
    <dsp:sp modelId="{FDEC30C3-AA92-40BA-B826-9BD6C15B0025}">
      <dsp:nvSpPr>
        <dsp:cNvPr id="0" name=""/>
        <dsp:cNvSpPr/>
      </dsp:nvSpPr>
      <dsp:spPr>
        <a:xfrm>
          <a:off x="3110784" y="2486250"/>
          <a:ext cx="51155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986A9-E4F2-4693-95AD-F3F480A419ED}">
      <dsp:nvSpPr>
        <dsp:cNvPr id="0" name=""/>
        <dsp:cNvSpPr/>
      </dsp:nvSpPr>
      <dsp:spPr>
        <a:xfrm>
          <a:off x="3206701" y="2545388"/>
          <a:ext cx="5019643" cy="1182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порядок и сроки информирования налогоплательщиков </a:t>
          </a:r>
          <a:r>
            <a:rPr lang="ru-RU" sz="2000" u="sng" kern="1200" dirty="0" smtClean="0"/>
            <a:t>о результатах категорирования</a:t>
          </a:r>
          <a:endParaRPr lang="ru-RU" sz="2000" kern="1200" dirty="0"/>
        </a:p>
      </dsp:txBody>
      <dsp:txXfrm>
        <a:off x="3206701" y="2545388"/>
        <a:ext cx="5019643" cy="1182758"/>
      </dsp:txXfrm>
    </dsp:sp>
    <dsp:sp modelId="{BECA154E-23F3-4A5B-BE08-3629DE644FD9}">
      <dsp:nvSpPr>
        <dsp:cNvPr id="0" name=""/>
        <dsp:cNvSpPr/>
      </dsp:nvSpPr>
      <dsp:spPr>
        <a:xfrm>
          <a:off x="3110784" y="3728146"/>
          <a:ext cx="51155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BFA457-2B08-4667-A37D-E149DFB33AB0}">
      <dsp:nvSpPr>
        <dsp:cNvPr id="0" name=""/>
        <dsp:cNvSpPr/>
      </dsp:nvSpPr>
      <dsp:spPr>
        <a:xfrm>
          <a:off x="3206701" y="3787284"/>
          <a:ext cx="5019643" cy="11827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периодичность актуализации информации о степени риска налогоплательщиков – 1 раз в полугодие</a:t>
          </a:r>
          <a:endParaRPr lang="ru-RU" sz="2000" kern="1200" dirty="0"/>
        </a:p>
      </dsp:txBody>
      <dsp:txXfrm>
        <a:off x="3206701" y="3787284"/>
        <a:ext cx="5019643" cy="1182758"/>
      </dsp:txXfrm>
    </dsp:sp>
    <dsp:sp modelId="{F324A1CC-3D06-4D02-826E-36658116CF48}">
      <dsp:nvSpPr>
        <dsp:cNvPr id="0" name=""/>
        <dsp:cNvSpPr/>
      </dsp:nvSpPr>
      <dsp:spPr>
        <a:xfrm>
          <a:off x="3110784" y="4970042"/>
          <a:ext cx="51155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774F3-66C8-4B07-BD31-C22FE4F2AE07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215C9-4999-4FE8-8BD4-1883C7CFE9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8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215C9-4999-4FE8-8BD4-1883C7CFE92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64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61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61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11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28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6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6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41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58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24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4156-5C10-4E1F-9CA2-BDE410B50EF6}" type="datetimeFigureOut">
              <a:rPr lang="ru-RU" smtClean="0"/>
              <a:t>06.02.2019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51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19D3F375-ADB7-4A9B-8AF7-D338F36E3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497"/>
            <a:ext cx="5591226" cy="4211004"/>
          </a:xfrm>
          <a:prstGeom prst="rect">
            <a:avLst/>
          </a:prstGeom>
        </p:spPr>
      </p:pic>
      <p:sp>
        <p:nvSpPr>
          <p:cNvPr id="11" name="Пятиугольник 4">
            <a:extLst>
              <a:ext uri="{FF2B5EF4-FFF2-40B4-BE49-F238E27FC236}">
                <a16:creationId xmlns="" xmlns:a16="http://schemas.microsoft.com/office/drawing/2014/main" id="{B0B33C20-F5B8-4194-A403-4D7A15D546A1}"/>
              </a:ext>
            </a:extLst>
          </p:cNvPr>
          <p:cNvSpPr/>
          <p:nvPr/>
        </p:nvSpPr>
        <p:spPr>
          <a:xfrm rot="10800000">
            <a:off x="4881657" y="1323498"/>
            <a:ext cx="4265649" cy="4211003"/>
          </a:xfrm>
          <a:prstGeom prst="homePlate">
            <a:avLst>
              <a:gd name="adj" fmla="val 1142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/>
          </a:p>
        </p:txBody>
      </p:sp>
      <p:pic>
        <p:nvPicPr>
          <p:cNvPr id="12" name="Picture 6" descr="Картинки по запросу герб рк">
            <a:extLst>
              <a:ext uri="{FF2B5EF4-FFF2-40B4-BE49-F238E27FC236}">
                <a16:creationId xmlns="" xmlns:a16="http://schemas.microsoft.com/office/drawing/2014/main" id="{034282B6-3A82-41A7-9565-64E2F9ED0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8046"/>
            <a:ext cx="970181" cy="9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1E081FA-1F4C-4849-BE76-1BA484F756F1}"/>
              </a:ext>
            </a:extLst>
          </p:cNvPr>
          <p:cNvSpPr txBox="1"/>
          <p:nvPr/>
        </p:nvSpPr>
        <p:spPr>
          <a:xfrm>
            <a:off x="3543713" y="291572"/>
            <a:ext cx="5413085" cy="626277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МИНИСТЕРСТВО ФИНАНСОВ </a:t>
            </a: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РЕСПУБЛИКИ КАЗАХСТАН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E7EBC59A-0B8E-4936-AC49-7C55E97BA1ED}"/>
              </a:ext>
            </a:extLst>
          </p:cNvPr>
          <p:cNvSpPr txBox="1"/>
          <p:nvPr/>
        </p:nvSpPr>
        <p:spPr>
          <a:xfrm>
            <a:off x="4780562" y="2924944"/>
            <a:ext cx="4363438" cy="810943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Категорирование налогоплательщиков</a:t>
            </a:r>
            <a:endParaRPr lang="ru-RU" sz="28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B78D7C-1337-4D62-8228-DCF8898A03CE}"/>
              </a:ext>
            </a:extLst>
          </p:cNvPr>
          <p:cNvSpPr txBox="1"/>
          <p:nvPr/>
        </p:nvSpPr>
        <p:spPr>
          <a:xfrm>
            <a:off x="1909583" y="6228814"/>
            <a:ext cx="5413085" cy="349278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Астана, </a:t>
            </a:r>
            <a:r>
              <a:rPr lang="ru-RU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12947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3835324"/>
              </p:ext>
            </p:extLst>
          </p:nvPr>
        </p:nvGraphicFramePr>
        <p:xfrm>
          <a:off x="683568" y="1052736"/>
          <a:ext cx="806489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8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9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fld id="{DDC6865E-2C05-4AB0-98CD-FF962F2398B6}" type="slidenum">
              <a:rPr lang="kk-KZ" sz="1600" b="1" smtClean="0">
                <a:solidFill>
                  <a:schemeClr val="bg1"/>
                </a:solidFill>
              </a:rPr>
              <a:t>2</a:t>
            </a:fld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3381" y="76562"/>
            <a:ext cx="76010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Внесены изменения в налоговое законодательство</a:t>
            </a:r>
          </a:p>
        </p:txBody>
      </p:sp>
    </p:spTree>
    <p:extLst>
      <p:ext uri="{BB962C8B-B14F-4D97-AF65-F5344CB8AC3E}">
        <p14:creationId xmlns:p14="http://schemas.microsoft.com/office/powerpoint/2010/main" val="8329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095284"/>
              </p:ext>
            </p:extLst>
          </p:nvPr>
        </p:nvGraphicFramePr>
        <p:xfrm>
          <a:off x="107504" y="764704"/>
          <a:ext cx="9001000" cy="574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4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10268">
                  <a:extLst>
                    <a:ext uri="{9D8B030D-6E8A-4147-A177-3AD203B41FA5}">
                      <a16:colId xmlns:a16="http://schemas.microsoft.com/office/drawing/2014/main" xmlns="" val="1190022919"/>
                    </a:ext>
                  </a:extLst>
                </a:gridCol>
                <a:gridCol w="878147">
                  <a:extLst>
                    <a:ext uri="{9D8B030D-6E8A-4147-A177-3AD203B41FA5}">
                      <a16:colId xmlns:a16="http://schemas.microsoft.com/office/drawing/2014/main" xmlns="" val="667802786"/>
                    </a:ext>
                  </a:extLst>
                </a:gridCol>
                <a:gridCol w="878147">
                  <a:extLst>
                    <a:ext uri="{9D8B030D-6E8A-4147-A177-3AD203B41FA5}">
                      <a16:colId xmlns:a16="http://schemas.microsoft.com/office/drawing/2014/main" xmlns="" val="3937213391"/>
                    </a:ext>
                  </a:extLst>
                </a:gridCol>
                <a:gridCol w="804967">
                  <a:extLst>
                    <a:ext uri="{9D8B030D-6E8A-4147-A177-3AD203B41FA5}">
                      <a16:colId xmlns:a16="http://schemas.microsoft.com/office/drawing/2014/main" xmlns="" val="4267785447"/>
                    </a:ext>
                  </a:extLst>
                </a:gridCol>
              </a:tblGrid>
              <a:tr h="498483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Сферы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налогового администрирования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Действие в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зависимости от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степени риска НП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11321925"/>
                  </a:ext>
                </a:extLst>
              </a:tr>
              <a:tr h="4145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высокая</a:t>
                      </a:r>
                      <a:endParaRPr lang="ru-RU" sz="145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средняя</a:t>
                      </a:r>
                      <a:endParaRPr lang="ru-RU" sz="145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низкая</a:t>
                      </a:r>
                      <a:endParaRPr lang="ru-RU" sz="1450" b="1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82817910"/>
                  </a:ext>
                </a:extLst>
              </a:tr>
              <a:tr h="41450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Прекращение деятельности и государственные услуги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прекращение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деятельности отдельных категорий ИП </a:t>
                      </a:r>
                      <a:r>
                        <a:rPr lang="ru-RU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в упрощенном порядке</a:t>
                      </a:r>
                      <a:endParaRPr lang="ru-RU" sz="1400" b="0" i="0" u="sng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69722587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подача </a:t>
                      </a:r>
                      <a:r>
                        <a:rPr lang="ru-RU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в электронном виде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заявления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рег.учете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по НДС</a:t>
                      </a:r>
                    </a:p>
                  </a:txBody>
                  <a:tcPr marL="8296" marR="8296" marT="829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70610073"/>
                  </a:ext>
                </a:extLst>
              </a:tr>
              <a:tr h="414506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Представление налоговой отчётности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продление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представления налоговой отчетности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sz="2000" b="1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621226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срок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представления налоговой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отчетности по всем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налогам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продлевается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период не более 30 дней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8244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приостановление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(продление, возобновление) представления налоговой отчетности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kk-K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71868047"/>
                  </a:ext>
                </a:extLst>
              </a:tr>
              <a:tr h="414506">
                <a:tc row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Способы обеспечения исполнения налогового обязательства (взыскание)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направление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уведомления о погашении налоговой задолженности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9939291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приостановление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расходных операций по банковским счетам, по кассе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818876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ограничение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в распоряжении имуществом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4504675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взыскание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с банковских счетов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0322272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взыскание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со счетов дебиторов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371107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в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зыскание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+mn-cs"/>
                        </a:rPr>
                        <a:t>за счет реализации ограниченного в распоряжении имущества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×</a:t>
                      </a:r>
                      <a:r>
                        <a:rPr lang="en-US" dirty="0" smtClean="0">
                          <a:latin typeface="Arial Narrow" panose="020B0606020202030204" pitchFamily="34" charset="0"/>
                        </a:rPr>
                        <a:t>  </a:t>
                      </a:r>
                      <a:endParaRPr lang="ru-RU" dirty="0">
                        <a:latin typeface="Arial Narrow" panose="020B060602020203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4008567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3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3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017" y="116632"/>
            <a:ext cx="8208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Налоговое администрирование с учетом категорирования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95201554"/>
              </p:ext>
            </p:extLst>
          </p:nvPr>
        </p:nvGraphicFramePr>
        <p:xfrm>
          <a:off x="397445" y="836712"/>
          <a:ext cx="8236373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3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9365" y="76562"/>
            <a:ext cx="76010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Открытость для общественности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76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606" y="1580249"/>
            <a:ext cx="848047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</a:rPr>
              <a:t>Разработано </a:t>
            </a:r>
            <a:r>
              <a:rPr lang="ru-RU" sz="2400" b="1" dirty="0">
                <a:solidFill>
                  <a:schemeClr val="tx2"/>
                </a:solidFill>
              </a:rPr>
              <a:t>13</a:t>
            </a:r>
            <a:r>
              <a:rPr lang="ru-RU" b="1" dirty="0">
                <a:solidFill>
                  <a:schemeClr val="tx2"/>
                </a:solidFill>
              </a:rPr>
              <a:t> открытых критериев</a:t>
            </a:r>
          </a:p>
          <a:p>
            <a:pPr algn="just"/>
            <a:endParaRPr lang="en-US" sz="1200" i="1" dirty="0"/>
          </a:p>
          <a:p>
            <a:pPr algn="just"/>
            <a:r>
              <a:rPr lang="kk-KZ" sz="1200" b="1" dirty="0" smtClean="0">
                <a:solidFill>
                  <a:schemeClr val="tx2"/>
                </a:solidFill>
              </a:rPr>
              <a:t>  </a:t>
            </a:r>
            <a:r>
              <a:rPr lang="kk-KZ" sz="2000" b="1" dirty="0" smtClean="0">
                <a:solidFill>
                  <a:schemeClr val="tx2"/>
                </a:solidFill>
              </a:rPr>
              <a:t> 6</a:t>
            </a:r>
            <a:r>
              <a:rPr lang="kk-KZ" sz="1600" b="1" dirty="0" smtClean="0">
                <a:solidFill>
                  <a:schemeClr val="tx2"/>
                </a:solidFill>
              </a:rPr>
              <a:t> имеющих отриц</a:t>
            </a:r>
            <a:r>
              <a:rPr lang="ru-RU" sz="1600" b="1" dirty="0" err="1" smtClean="0">
                <a:solidFill>
                  <a:schemeClr val="tx2"/>
                </a:solidFill>
              </a:rPr>
              <a:t>ательное</a:t>
            </a:r>
            <a:r>
              <a:rPr lang="ru-RU" sz="1600" b="1" dirty="0" smtClean="0">
                <a:solidFill>
                  <a:schemeClr val="tx2"/>
                </a:solidFill>
              </a:rPr>
              <a:t> влияние</a:t>
            </a:r>
          </a:p>
          <a:p>
            <a:pPr algn="just"/>
            <a:r>
              <a:rPr lang="ru-RU" sz="1500" dirty="0" smtClean="0"/>
              <a:t>1</a:t>
            </a:r>
            <a:r>
              <a:rPr lang="en-US" sz="1500" dirty="0" smtClean="0"/>
              <a:t>) </a:t>
            </a:r>
            <a:r>
              <a:rPr lang="ru-RU" sz="1500" dirty="0" smtClean="0"/>
              <a:t>отношение </a:t>
            </a:r>
            <a:r>
              <a:rPr lang="ru-RU" sz="1500" dirty="0"/>
              <a:t>расходов и доходов</a:t>
            </a:r>
          </a:p>
          <a:p>
            <a:pPr algn="just"/>
            <a:r>
              <a:rPr lang="en-US" sz="1500" dirty="0" smtClean="0"/>
              <a:t>2) </a:t>
            </a:r>
            <a:r>
              <a:rPr lang="ru-RU" sz="1500" dirty="0" smtClean="0"/>
              <a:t>сделки </a:t>
            </a:r>
            <a:r>
              <a:rPr lang="ru-RU" sz="1500" dirty="0"/>
              <a:t>с НП, имеющими взаиморасчеты с лицами, снятыми с </a:t>
            </a:r>
            <a:r>
              <a:rPr lang="ru-RU" sz="1500" dirty="0" err="1"/>
              <a:t>рег.учета</a:t>
            </a:r>
            <a:r>
              <a:rPr lang="ru-RU" sz="1500" dirty="0"/>
              <a:t> по </a:t>
            </a:r>
            <a:r>
              <a:rPr lang="ru-RU" sz="1500" dirty="0" smtClean="0"/>
              <a:t>НДС, </a:t>
            </a:r>
          </a:p>
          <a:p>
            <a:pPr algn="just"/>
            <a:r>
              <a:rPr lang="ru-RU" sz="1500" dirty="0" smtClean="0"/>
              <a:t>в </a:t>
            </a:r>
            <a:r>
              <a:rPr lang="ru-RU" sz="1500" dirty="0" err="1"/>
              <a:t>т.ч</a:t>
            </a:r>
            <a:r>
              <a:rPr lang="ru-RU" sz="1500" dirty="0"/>
              <a:t>. ликвидированными, бездействующими, банкротами</a:t>
            </a:r>
          </a:p>
          <a:p>
            <a:pPr algn="just"/>
            <a:r>
              <a:rPr lang="en-US" sz="1500" dirty="0" smtClean="0"/>
              <a:t>3) </a:t>
            </a:r>
            <a:r>
              <a:rPr lang="ru-RU" sz="1500" dirty="0" smtClean="0"/>
              <a:t>отражение </a:t>
            </a:r>
            <a:r>
              <a:rPr lang="ru-RU" sz="1500" dirty="0"/>
              <a:t>убытков на протяжении нескольких налоговых периодов</a:t>
            </a:r>
          </a:p>
          <a:p>
            <a:pPr algn="just"/>
            <a:r>
              <a:rPr lang="en-US" sz="1500" dirty="0" smtClean="0"/>
              <a:t>4) </a:t>
            </a:r>
            <a:r>
              <a:rPr lang="ru-RU" sz="1500" dirty="0" smtClean="0"/>
              <a:t>многократное </a:t>
            </a:r>
            <a:r>
              <a:rPr lang="ru-RU" sz="1500" dirty="0"/>
              <a:t>внесение изменений и дополнений в налоговую отчетность</a:t>
            </a:r>
          </a:p>
          <a:p>
            <a:pPr algn="just"/>
            <a:r>
              <a:rPr lang="en-US" sz="1500" dirty="0" smtClean="0"/>
              <a:t>5) </a:t>
            </a:r>
            <a:r>
              <a:rPr lang="ru-RU" sz="1500" dirty="0" smtClean="0"/>
              <a:t>нарушения</a:t>
            </a:r>
            <a:r>
              <a:rPr lang="ru-RU" sz="1500" dirty="0"/>
              <a:t>, выявленные по камеральному контролю</a:t>
            </a:r>
          </a:p>
          <a:p>
            <a:pPr algn="just"/>
            <a:r>
              <a:rPr lang="en-US" sz="1500" dirty="0" smtClean="0"/>
              <a:t>6) </a:t>
            </a:r>
            <a:r>
              <a:rPr lang="ru-RU" sz="1500" dirty="0" smtClean="0"/>
              <a:t>неоднократное </a:t>
            </a:r>
            <a:r>
              <a:rPr lang="ru-RU" sz="1500" dirty="0"/>
              <a:t>приближение к предельным показателей, предоставляющим право применять </a:t>
            </a:r>
            <a:r>
              <a:rPr lang="ru-RU" sz="1500" dirty="0" smtClean="0"/>
              <a:t>СНР</a:t>
            </a:r>
          </a:p>
          <a:p>
            <a:pPr algn="just"/>
            <a:endParaRPr lang="ru-RU" sz="1400" dirty="0" smtClean="0"/>
          </a:p>
          <a:p>
            <a:pPr algn="just"/>
            <a:r>
              <a:rPr lang="kk-KZ" sz="2000" b="1" dirty="0" smtClean="0">
                <a:solidFill>
                  <a:schemeClr val="tx2"/>
                </a:solidFill>
              </a:rPr>
              <a:t>    2</a:t>
            </a:r>
            <a:r>
              <a:rPr lang="kk-KZ" sz="1600" b="1" dirty="0" smtClean="0">
                <a:solidFill>
                  <a:schemeClr val="tx2"/>
                </a:solidFill>
              </a:rPr>
              <a:t> </a:t>
            </a:r>
            <a:r>
              <a:rPr lang="kk-KZ" sz="1600" b="1" dirty="0">
                <a:solidFill>
                  <a:schemeClr val="tx2"/>
                </a:solidFill>
              </a:rPr>
              <a:t>имеющих </a:t>
            </a:r>
            <a:r>
              <a:rPr lang="ru-RU" sz="1600" b="1" dirty="0">
                <a:solidFill>
                  <a:schemeClr val="tx2"/>
                </a:solidFill>
              </a:rPr>
              <a:t>как положительное так и отрицательное влияние </a:t>
            </a:r>
          </a:p>
          <a:p>
            <a:pPr algn="just"/>
            <a:r>
              <a:rPr lang="ru-RU" sz="1500" dirty="0"/>
              <a:t> </a:t>
            </a:r>
            <a:r>
              <a:rPr lang="ru-RU" sz="1500" dirty="0" smtClean="0"/>
              <a:t>1) </a:t>
            </a:r>
            <a:r>
              <a:rPr lang="ru-RU" sz="1500" dirty="0"/>
              <a:t>налоговая нагрузка (КНН) по новой методике</a:t>
            </a:r>
          </a:p>
          <a:p>
            <a:pPr algn="just"/>
            <a:r>
              <a:rPr lang="ru-RU" sz="1500" dirty="0"/>
              <a:t> </a:t>
            </a:r>
            <a:r>
              <a:rPr lang="ru-RU" sz="1500" dirty="0" smtClean="0"/>
              <a:t>2</a:t>
            </a:r>
            <a:r>
              <a:rPr lang="ru-RU" sz="1500" dirty="0"/>
              <a:t>)</a:t>
            </a:r>
            <a:r>
              <a:rPr lang="ru-RU" sz="1500" dirty="0" smtClean="0"/>
              <a:t> </a:t>
            </a:r>
            <a:r>
              <a:rPr lang="ru-RU" sz="1500" dirty="0"/>
              <a:t>среднемесячная </a:t>
            </a:r>
            <a:r>
              <a:rPr lang="ru-RU" sz="1500" dirty="0" err="1"/>
              <a:t>зар.плата</a:t>
            </a:r>
            <a:r>
              <a:rPr lang="ru-RU" sz="1500" dirty="0"/>
              <a:t> на одного </a:t>
            </a:r>
            <a:r>
              <a:rPr lang="ru-RU" sz="1500" dirty="0" smtClean="0"/>
              <a:t>работника</a:t>
            </a:r>
          </a:p>
          <a:p>
            <a:pPr algn="just"/>
            <a:endParaRPr lang="ru-RU" sz="1400" dirty="0" smtClean="0"/>
          </a:p>
          <a:p>
            <a:pPr algn="just"/>
            <a:r>
              <a:rPr lang="kk-KZ" sz="2000" b="1" dirty="0" smtClean="0">
                <a:solidFill>
                  <a:schemeClr val="tx2"/>
                </a:solidFill>
              </a:rPr>
              <a:t>    5</a:t>
            </a:r>
            <a:r>
              <a:rPr lang="kk-KZ" sz="1600" b="1" dirty="0" smtClean="0">
                <a:solidFill>
                  <a:schemeClr val="tx2"/>
                </a:solidFill>
              </a:rPr>
              <a:t> </a:t>
            </a:r>
            <a:r>
              <a:rPr lang="kk-KZ" sz="1600" b="1" dirty="0">
                <a:solidFill>
                  <a:schemeClr val="tx2"/>
                </a:solidFill>
              </a:rPr>
              <a:t>имеющих положительное влияние</a:t>
            </a:r>
            <a:endParaRPr lang="ru-RU" sz="1600" b="1" dirty="0">
              <a:solidFill>
                <a:schemeClr val="tx2"/>
              </a:solidFill>
            </a:endParaRPr>
          </a:p>
          <a:p>
            <a:pPr algn="just"/>
            <a:r>
              <a:rPr lang="ru-RU" sz="1500" dirty="0" smtClean="0"/>
              <a:t>1) онлайн ККМ</a:t>
            </a:r>
          </a:p>
          <a:p>
            <a:pPr algn="just"/>
            <a:r>
              <a:rPr lang="ru-RU" sz="1500" dirty="0" smtClean="0"/>
              <a:t>2) ЭСФ</a:t>
            </a:r>
          </a:p>
          <a:p>
            <a:pPr algn="just"/>
            <a:r>
              <a:rPr lang="ru-RU" sz="1500" dirty="0" smtClean="0"/>
              <a:t>3) </a:t>
            </a:r>
            <a:r>
              <a:rPr lang="ru-RU" sz="1500" dirty="0"/>
              <a:t>горизонтальный </a:t>
            </a:r>
            <a:r>
              <a:rPr lang="ru-RU" sz="1500" dirty="0" smtClean="0"/>
              <a:t>мониторинг</a:t>
            </a:r>
          </a:p>
          <a:p>
            <a:pPr algn="just"/>
            <a:r>
              <a:rPr lang="ru-RU" sz="1500" dirty="0" smtClean="0"/>
              <a:t>4) файл </a:t>
            </a:r>
            <a:r>
              <a:rPr lang="ru-RU" sz="1500" dirty="0"/>
              <a:t>проверки </a:t>
            </a:r>
            <a:endParaRPr lang="ru-RU" sz="1500" dirty="0" smtClean="0"/>
          </a:p>
          <a:p>
            <a:pPr algn="just"/>
            <a:r>
              <a:rPr lang="ru-RU" sz="1500" dirty="0" smtClean="0"/>
              <a:t>5) НДС счет</a:t>
            </a:r>
            <a:endParaRPr lang="ru-RU" sz="1500" dirty="0"/>
          </a:p>
          <a:p>
            <a:pPr algn="just"/>
            <a:endParaRPr lang="ru-RU" sz="1400" i="1" u="sng" dirty="0" smtClean="0"/>
          </a:p>
          <a:p>
            <a:pPr algn="just"/>
            <a:endParaRPr lang="ru-RU" sz="1400" u="sng" dirty="0" smtClean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3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5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9652" y="44624"/>
            <a:ext cx="76010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 критериях …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ая соединительная линия 7"/>
          <p:cNvSpPr/>
          <p:nvPr/>
        </p:nvSpPr>
        <p:spPr>
          <a:xfrm>
            <a:off x="395536" y="2132856"/>
            <a:ext cx="8064896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395536" y="4221088"/>
            <a:ext cx="8064896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395536" y="5229200"/>
            <a:ext cx="8064896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Прямоугольник 3"/>
          <p:cNvSpPr/>
          <p:nvPr/>
        </p:nvSpPr>
        <p:spPr>
          <a:xfrm>
            <a:off x="251521" y="661451"/>
            <a:ext cx="856264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Согласно </a:t>
            </a:r>
            <a:r>
              <a:rPr lang="ru-RU" dirty="0"/>
              <a:t>рекомендациям Всемирного банка критерии должны </a:t>
            </a:r>
            <a:endParaRPr lang="ru-RU" dirty="0" smtClean="0"/>
          </a:p>
          <a:p>
            <a:pPr algn="ctr"/>
            <a:r>
              <a:rPr lang="ru-RU" dirty="0" smtClean="0"/>
              <a:t>быть </a:t>
            </a:r>
            <a:r>
              <a:rPr lang="ru-RU" dirty="0"/>
              <a:t>закрыты для бизнеса, но для поощрения добровольного исполнения налогового законодательства </a:t>
            </a:r>
            <a:r>
              <a:rPr lang="ru-RU" u="sng" dirty="0"/>
              <a:t>часть</a:t>
            </a:r>
            <a:r>
              <a:rPr lang="ru-RU" dirty="0"/>
              <a:t> критериев может быть открыта</a:t>
            </a:r>
          </a:p>
        </p:txBody>
      </p:sp>
    </p:spTree>
    <p:extLst>
      <p:ext uri="{BB962C8B-B14F-4D97-AF65-F5344CB8AC3E}">
        <p14:creationId xmlns:p14="http://schemas.microsoft.com/office/powerpoint/2010/main" val="40564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рямоугольник 124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6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27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6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55403" y="-48827"/>
            <a:ext cx="8428923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Информация, которая </a:t>
            </a:r>
            <a:r>
              <a:rPr lang="ru-RU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направлена </a:t>
            </a:r>
            <a:r>
              <a:rPr lang="ru-RU" sz="20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КНП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950510"/>
              </p:ext>
            </p:extLst>
          </p:nvPr>
        </p:nvGraphicFramePr>
        <p:xfrm>
          <a:off x="806450" y="1628800"/>
          <a:ext cx="7531100" cy="12192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047012"/>
                <a:gridCol w="2767433"/>
                <a:gridCol w="2716655"/>
              </a:tblGrid>
              <a:tr h="885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БИН (ИИН)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Степень риска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Дата актуальности данных, использованных для расчета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>
                          <a:effectLst/>
                        </a:rPr>
                        <a:t>52458159357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средняя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1 января 2019 года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1" name="TextBox 120"/>
          <p:cNvSpPr txBox="1"/>
          <p:nvPr/>
        </p:nvSpPr>
        <p:spPr>
          <a:xfrm>
            <a:off x="827584" y="949370"/>
            <a:ext cx="277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 степени риска»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99866"/>
              </p:ext>
            </p:extLst>
          </p:nvPr>
        </p:nvGraphicFramePr>
        <p:xfrm>
          <a:off x="244810" y="1001321"/>
          <a:ext cx="8640960" cy="561291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869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443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812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4839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937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8625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14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effectLst/>
                        </a:rPr>
                        <a:t>Критерии 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Показатель по Вашим данным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</a:rPr>
                        <a:t>Базовый показатель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</a:rPr>
                        <a:t>Примечание по базовому показателю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200" b="1" u="none" strike="noStrike" dirty="0">
                          <a:effectLst/>
                        </a:rPr>
                        <a:t>баллов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Налоговая нагрузка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6,2%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7,5%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Среднеотраслевой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+5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Среднемесячная заработная плата на одного работника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25 302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50</a:t>
                      </a:r>
                      <a:r>
                        <a:rPr lang="ru-RU" sz="1200" i="1" u="none" strike="noStrike" baseline="0" dirty="0" smtClean="0">
                          <a:effectLst/>
                        </a:rPr>
                        <a:t> 200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Средняя з/п </a:t>
                      </a:r>
                      <a:r>
                        <a:rPr lang="ru-RU" sz="1200" i="1" u="none" strike="noStrike" dirty="0">
                          <a:effectLst/>
                        </a:rPr>
                        <a:t>по </a:t>
                      </a:r>
                      <a:r>
                        <a:rPr lang="ru-RU" sz="1200" i="1" u="none" strike="noStrike" dirty="0" smtClean="0">
                          <a:effectLst/>
                        </a:rPr>
                        <a:t>отрасли в регионе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+1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5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Отражаемые в налоговой отчетности суммы расходов и доходов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0,98-1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8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Сделки с налогоплательщиками, имеющими взаиморасчеты </a:t>
                      </a:r>
                      <a:r>
                        <a:rPr lang="ru-RU" sz="1200" u="none" strike="noStrike" dirty="0" smtClean="0">
                          <a:effectLst/>
                        </a:rPr>
                        <a:t>с неблагонадёжными поставщиками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+4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45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Отражение в налоговой отчетности убытков на протяжении нескольких налоговых периодов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+3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6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Многократное внесение изменений и дополнений в налоговую отчетность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9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Нарушения, выявленные по камеральному контролю</a:t>
                      </a: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76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Неоднократное приближение к предельным показателей, предоставляющим право применять СНР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Выписка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счетов-фактур в электронном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</a:t>
                      </a: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62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Применение </a:t>
                      </a:r>
                      <a:r>
                        <a:rPr lang="ru-RU" sz="1200" u="none" strike="noStrike" dirty="0" smtClean="0">
                          <a:effectLst/>
                        </a:rPr>
                        <a:t>онлайн ККМ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Применение</a:t>
                      </a:r>
                      <a:r>
                        <a:rPr lang="ru-RU" sz="1200" baseline="0" dirty="0" smtClean="0"/>
                        <a:t> ф</a:t>
                      </a:r>
                      <a:r>
                        <a:rPr lang="ru-RU" sz="1200" dirty="0" smtClean="0"/>
                        <a:t>айла проверки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Применение НДС счета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</a:tr>
              <a:tr h="33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Горизонтальный мониторинг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0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4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9513" y="76562"/>
            <a:ext cx="80648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Информация, которая будет направлена в КНП (пример)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36893"/>
            <a:ext cx="2706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«Об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открытых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критерия»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29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4695729"/>
              </p:ext>
            </p:extLst>
          </p:nvPr>
        </p:nvGraphicFramePr>
        <p:xfrm>
          <a:off x="755576" y="1628800"/>
          <a:ext cx="7412997" cy="381292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2171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391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35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№ </a:t>
                      </a:r>
                      <a:r>
                        <a:rPr lang="ru-RU" sz="1600" b="1" u="none" strike="noStrike" dirty="0" err="1">
                          <a:effectLst/>
                        </a:rPr>
                        <a:t>пп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Показатель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effectLst/>
                        </a:rPr>
                        <a:t>Значение, тенге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Исчисленная сумма КПН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160 000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Исчисленная сумма НДС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100 </a:t>
                      </a:r>
                      <a:r>
                        <a:rPr lang="ru-RU" sz="1600" u="none" strike="noStrike" dirty="0">
                          <a:effectLst/>
                        </a:rPr>
                        <a:t>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Исчисленная сумма по земельному налогу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500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Исчисленная сумма налога на имущество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7 000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Исчисленная сумма индивидуального подоходного налога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20 000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 dirty="0" smtClean="0">
                          <a:effectLst/>
                        </a:rPr>
                        <a:t>Исчисленная сумма социального налога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 smtClean="0">
                          <a:effectLst/>
                        </a:rPr>
                        <a:t>10 </a:t>
                      </a:r>
                      <a:r>
                        <a:rPr lang="ru-RU" sz="1600" u="none" strike="noStrike" dirty="0">
                          <a:effectLst/>
                        </a:rPr>
                        <a:t>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6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</a:rPr>
                        <a:t>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u="none" strike="noStrike" dirty="0" smtClean="0">
                          <a:effectLst/>
                        </a:rPr>
                        <a:t>СГД до корректировки / доход</a:t>
                      </a:r>
                    </a:p>
                    <a:p>
                      <a:pPr algn="l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u="none" strike="noStrike" dirty="0">
                          <a:effectLst/>
                        </a:rPr>
                        <a:t>2 000 000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4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5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8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7" y="56818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Расшифровка расчета, которая будет направлена в КНП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995711"/>
            <a:ext cx="2706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«Об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открытых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критерия»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0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flipV="1">
            <a:off x="2357423" y="5401600"/>
            <a:ext cx="6572295" cy="27664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/>
          <p:cNvSpPr/>
          <p:nvPr/>
        </p:nvSpPr>
        <p:spPr>
          <a:xfrm rot="16200000">
            <a:off x="2994349" y="4650750"/>
            <a:ext cx="696074" cy="2033426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Левая фигурная скобка 28"/>
          <p:cNvSpPr/>
          <p:nvPr/>
        </p:nvSpPr>
        <p:spPr>
          <a:xfrm rot="16200000">
            <a:off x="5063514" y="4683206"/>
            <a:ext cx="556859" cy="1968514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7000278" y="4714956"/>
            <a:ext cx="556859" cy="1905013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452675" y="5945893"/>
            <a:ext cx="165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2-ое полугодие 2018 г.</a:t>
            </a:r>
            <a:endParaRPr lang="ru-RU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21187" y="5945894"/>
            <a:ext cx="165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</a:t>
            </a:r>
            <a:r>
              <a:rPr lang="ru-RU" sz="1600" b="1" dirty="0" smtClean="0"/>
              <a:t>-ое полугодие 2019 г.</a:t>
            </a:r>
            <a:endParaRPr lang="ru-RU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326201" y="5945893"/>
            <a:ext cx="165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2-ое полугодие 2019 г.</a:t>
            </a:r>
            <a:endParaRPr lang="ru-RU" sz="1600" b="1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236712" y="3231239"/>
            <a:ext cx="4177216" cy="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3" idx="2"/>
          </p:cNvCxnSpPr>
          <p:nvPr/>
        </p:nvCxnSpPr>
        <p:spPr>
          <a:xfrm flipH="1" flipV="1">
            <a:off x="4357687" y="1142984"/>
            <a:ext cx="1412" cy="4176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V="1">
            <a:off x="6108895" y="3265303"/>
            <a:ext cx="4246050" cy="1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V="1">
            <a:off x="4203882" y="3265303"/>
            <a:ext cx="4246050" cy="1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1737" y="5072074"/>
            <a:ext cx="1524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26</a:t>
            </a:r>
            <a:r>
              <a:rPr lang="ru-RU" sz="1200" b="1" dirty="0" smtClean="0"/>
              <a:t>.</a:t>
            </a:r>
            <a:r>
              <a:rPr lang="en-US" sz="1200" b="1" dirty="0" smtClean="0"/>
              <a:t>11</a:t>
            </a:r>
            <a:r>
              <a:rPr lang="ru-RU" sz="1200" b="1" dirty="0" smtClean="0"/>
              <a:t>.18 г.</a:t>
            </a:r>
            <a:endParaRPr lang="ru-RU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643703" y="5072074"/>
            <a:ext cx="1460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01.07.19 г.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1" y="507207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01.01.19 г.</a:t>
            </a:r>
            <a:endParaRPr lang="ru-RU" sz="1200" b="1" dirty="0"/>
          </a:p>
        </p:txBody>
      </p:sp>
      <p:sp>
        <p:nvSpPr>
          <p:cNvPr id="58" name="Овал 57"/>
          <p:cNvSpPr/>
          <p:nvPr/>
        </p:nvSpPr>
        <p:spPr>
          <a:xfrm>
            <a:off x="6453202" y="3789040"/>
            <a:ext cx="1714512" cy="765681"/>
          </a:xfrm>
          <a:prstGeom prst="ellipse">
            <a:avLst/>
          </a:prstGeom>
          <a:solidFill>
            <a:schemeClr val="tx2">
              <a:lumMod val="40000"/>
              <a:lumOff val="60000"/>
              <a:alpha val="19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Очередной  боевой расчет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4484688" y="3789040"/>
            <a:ext cx="1714512" cy="765681"/>
          </a:xfrm>
          <a:prstGeom prst="ellipse">
            <a:avLst/>
          </a:prstGeom>
          <a:solidFill>
            <a:schemeClr val="tx2">
              <a:lumMod val="40000"/>
              <a:lumOff val="60000"/>
              <a:alpha val="19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Первый боевой расчет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451181" y="3750693"/>
            <a:ext cx="1822787" cy="872660"/>
          </a:xfrm>
          <a:prstGeom prst="ellipse">
            <a:avLst/>
          </a:prstGeom>
          <a:solidFill>
            <a:schemeClr val="tx2">
              <a:lumMod val="40000"/>
              <a:lumOff val="60000"/>
              <a:alpha val="19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Срок пилотного  расчета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857225" y="3071810"/>
            <a:ext cx="7373989" cy="2018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57225" y="2000240"/>
            <a:ext cx="7373989" cy="4764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57225" y="1142984"/>
            <a:ext cx="7373989" cy="1547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929191" y="142141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КНП</a:t>
            </a:r>
            <a:endParaRPr lang="ru-RU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327614" y="1428736"/>
            <a:ext cx="2077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КНП + Портал</a:t>
            </a:r>
            <a:endParaRPr lang="ru-RU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928927" y="235743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КНП</a:t>
            </a:r>
            <a:endParaRPr lang="ru-RU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929191" y="235743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КНП</a:t>
            </a:r>
            <a:endParaRPr lang="ru-RU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897705" y="239591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 КНП</a:t>
            </a:r>
            <a:endParaRPr lang="ru-RU" b="1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-1285562" y="3285771"/>
            <a:ext cx="4286280" cy="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>
            <a:off x="857225" y="542926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47437" y="2024060"/>
            <a:ext cx="1524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«Об открытых критерия»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79137" y="1282913"/>
            <a:ext cx="14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 степени риска»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Стрелка вверх 91"/>
          <p:cNvSpPr/>
          <p:nvPr/>
        </p:nvSpPr>
        <p:spPr>
          <a:xfrm rot="10800000">
            <a:off x="3143241" y="4714884"/>
            <a:ext cx="357190" cy="285752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Стрелка вверх 93"/>
          <p:cNvSpPr/>
          <p:nvPr/>
        </p:nvSpPr>
        <p:spPr>
          <a:xfrm rot="10800000">
            <a:off x="5214943" y="4714884"/>
            <a:ext cx="357190" cy="285752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Стрелка вверх 94"/>
          <p:cNvSpPr/>
          <p:nvPr/>
        </p:nvSpPr>
        <p:spPr>
          <a:xfrm rot="10800000">
            <a:off x="7143769" y="4714884"/>
            <a:ext cx="357190" cy="285752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Умножение 96"/>
          <p:cNvSpPr/>
          <p:nvPr/>
        </p:nvSpPr>
        <p:spPr>
          <a:xfrm>
            <a:off x="3063867" y="1454558"/>
            <a:ext cx="428628" cy="343510"/>
          </a:xfrm>
          <a:prstGeom prst="mathMultiply">
            <a:avLst/>
          </a:prstGeom>
          <a:solidFill>
            <a:schemeClr val="tx1">
              <a:lumMod val="75000"/>
              <a:lumOff val="2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6" name="Стрелка: пятиугольник 5">
            <a:extLst>
              <a:ext uri="{FF2B5EF4-FFF2-40B4-BE49-F238E27FC236}">
                <a16:creationId xmlns:a16="http://schemas.microsoft.com/office/drawing/2014/main" xmlns="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52" name="Номер слайда 7">
            <a:extLst>
              <a:ext uri="{FF2B5EF4-FFF2-40B4-BE49-F238E27FC236}">
                <a16:creationId xmlns:a16="http://schemas.microsoft.com/office/drawing/2014/main" xmlns="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9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5389" y="87015"/>
            <a:ext cx="76010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График информирования налогоплательщиков</a:t>
            </a:r>
            <a:endParaRPr lang="ru-RU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12401</TotalTime>
  <Words>777</Words>
  <Application>Microsoft Office PowerPoint</Application>
  <PresentationFormat>Экран (4:3)</PresentationFormat>
  <Paragraphs>241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Кадырбаев Диас</dc:creator>
  <cp:lastModifiedBy>Сауле Баймагамбетова</cp:lastModifiedBy>
  <cp:revision>547</cp:revision>
  <cp:lastPrinted>2018-11-28T09:41:20Z</cp:lastPrinted>
  <dcterms:created xsi:type="dcterms:W3CDTF">2017-06-16T02:40:37Z</dcterms:created>
  <dcterms:modified xsi:type="dcterms:W3CDTF">2019-02-06T09:23:48Z</dcterms:modified>
</cp:coreProperties>
</file>