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6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7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  <p:sldMasterId id="2147483705" r:id="rId2"/>
    <p:sldMasterId id="2147483723" r:id="rId3"/>
    <p:sldMasterId id="2147483741" r:id="rId4"/>
    <p:sldMasterId id="2147483759" r:id="rId5"/>
    <p:sldMasterId id="2147483777" r:id="rId6"/>
    <p:sldMasterId id="2147483795" r:id="rId7"/>
    <p:sldMasterId id="2147483813" r:id="rId8"/>
  </p:sldMasterIdLst>
  <p:sldIdLst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67" r:id="rId22"/>
    <p:sldId id="263" r:id="rId23"/>
    <p:sldId id="299" r:id="rId24"/>
    <p:sldId id="298" r:id="rId25"/>
    <p:sldId id="300" r:id="rId26"/>
  </p:sldIdLst>
  <p:sldSz cx="9144000" cy="6858000" type="screen4x3"/>
  <p:notesSz cx="6834188" cy="99790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288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CC00"/>
    <a:srgbClr val="FFCC66"/>
    <a:srgbClr val="FFCCCC"/>
    <a:srgbClr val="FF9900"/>
    <a:srgbClr val="FF9966"/>
    <a:srgbClr val="FFFFFF"/>
    <a:srgbClr val="FF9B9B"/>
    <a:srgbClr val="EB885A"/>
    <a:srgbClr val="55B9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02" autoAdjust="0"/>
    <p:restoredTop sz="94660"/>
  </p:normalViewPr>
  <p:slideViewPr>
    <p:cSldViewPr snapToGrid="0">
      <p:cViewPr>
        <p:scale>
          <a:sx n="100" d="100"/>
          <a:sy n="100" d="100"/>
        </p:scale>
        <p:origin x="444" y="4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ata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DD6117-19AF-4632-932B-E7D591355678}" type="doc">
      <dgm:prSet loTypeId="urn:microsoft.com/office/officeart/2005/8/layout/radial4" loCatId="relationship" qsTypeId="urn:microsoft.com/office/officeart/2005/8/quickstyle/3d2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15732A91-17C3-4007-852E-2A0B37B1903E}" type="pres">
      <dgm:prSet presAssocID="{1ADD6117-19AF-4632-932B-E7D59135567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70F68367-09D3-4162-BB9D-7F201F35B6B5}" type="presOf" srcId="{1ADD6117-19AF-4632-932B-E7D591355678}" destId="{15732A91-17C3-4007-852E-2A0B37B1903E}" srcOrd="0" destOrd="0" presId="urn:microsoft.com/office/officeart/2005/8/layout/radial4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ADD6117-19AF-4632-932B-E7D591355678}" type="doc">
      <dgm:prSet loTypeId="urn:microsoft.com/office/officeart/2005/8/layout/radial4" loCatId="relationship" qsTypeId="urn:microsoft.com/office/officeart/2005/8/quickstyle/3d2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15732A91-17C3-4007-852E-2A0B37B1903E}" type="pres">
      <dgm:prSet presAssocID="{1ADD6117-19AF-4632-932B-E7D59135567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C7630400-7AB1-415D-B5B2-782EEC8042B6}" type="presOf" srcId="{1ADD6117-19AF-4632-932B-E7D591355678}" destId="{15732A91-17C3-4007-852E-2A0B37B1903E}" srcOrd="0" destOrd="0" presId="urn:microsoft.com/office/officeart/2005/8/layout/radial4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ADD6117-19AF-4632-932B-E7D591355678}" type="doc">
      <dgm:prSet loTypeId="urn:microsoft.com/office/officeart/2005/8/layout/radial4" loCatId="relationship" qsTypeId="urn:microsoft.com/office/officeart/2005/8/quickstyle/3d2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15732A91-17C3-4007-852E-2A0B37B1903E}" type="pres">
      <dgm:prSet presAssocID="{1ADD6117-19AF-4632-932B-E7D59135567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6E801FB5-C1CB-4EAB-B5E1-AAA034023723}" type="presOf" srcId="{1ADD6117-19AF-4632-932B-E7D591355678}" destId="{15732A91-17C3-4007-852E-2A0B37B1903E}" srcOrd="0" destOrd="0" presId="urn:microsoft.com/office/officeart/2005/8/layout/radial4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ADD6117-19AF-4632-932B-E7D591355678}" type="doc">
      <dgm:prSet loTypeId="urn:microsoft.com/office/officeart/2005/8/layout/radial4" loCatId="relationship" qsTypeId="urn:microsoft.com/office/officeart/2005/8/quickstyle/3d2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15732A91-17C3-4007-852E-2A0B37B1903E}" type="pres">
      <dgm:prSet presAssocID="{1ADD6117-19AF-4632-932B-E7D59135567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2C2B17EC-48BB-4E79-8130-01B0EC64FE6C}" type="presOf" srcId="{1ADD6117-19AF-4632-932B-E7D591355678}" destId="{15732A91-17C3-4007-852E-2A0B37B1903E}" srcOrd="0" destOrd="0" presId="urn:microsoft.com/office/officeart/2005/8/layout/radial4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ADD6117-19AF-4632-932B-E7D591355678}" type="doc">
      <dgm:prSet loTypeId="urn:microsoft.com/office/officeart/2005/8/layout/radial4" loCatId="relationship" qsTypeId="urn:microsoft.com/office/officeart/2005/8/quickstyle/3d2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15732A91-17C3-4007-852E-2A0B37B1903E}" type="pres">
      <dgm:prSet presAssocID="{1ADD6117-19AF-4632-932B-E7D59135567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CA1A9702-6CAD-456B-A3A6-D8A280B4D5CB}" type="presOf" srcId="{1ADD6117-19AF-4632-932B-E7D591355678}" destId="{15732A91-17C3-4007-852E-2A0B37B1903E}" srcOrd="0" destOrd="0" presId="urn:microsoft.com/office/officeart/2005/8/layout/radial4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ADD6117-19AF-4632-932B-E7D591355678}" type="doc">
      <dgm:prSet loTypeId="urn:microsoft.com/office/officeart/2005/8/layout/radial4" loCatId="relationship" qsTypeId="urn:microsoft.com/office/officeart/2005/8/quickstyle/3d2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15732A91-17C3-4007-852E-2A0B37B1903E}" type="pres">
      <dgm:prSet presAssocID="{1ADD6117-19AF-4632-932B-E7D59135567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22D584C5-2A45-474B-BF5C-AC7FA0CA53F0}" type="presOf" srcId="{1ADD6117-19AF-4632-932B-E7D591355678}" destId="{15732A91-17C3-4007-852E-2A0B37B1903E}" srcOrd="0" destOrd="0" presId="urn:microsoft.com/office/officeart/2005/8/layout/radial4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ADD6117-19AF-4632-932B-E7D591355678}" type="doc">
      <dgm:prSet loTypeId="urn:microsoft.com/office/officeart/2005/8/layout/radial4" loCatId="relationship" qsTypeId="urn:microsoft.com/office/officeart/2005/8/quickstyle/3d2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15732A91-17C3-4007-852E-2A0B37B1903E}" type="pres">
      <dgm:prSet presAssocID="{1ADD6117-19AF-4632-932B-E7D59135567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8C1DA5FB-1E16-4385-B838-EE8D84EAEBF3}" type="presOf" srcId="{1ADD6117-19AF-4632-932B-E7D591355678}" destId="{15732A91-17C3-4007-852E-2A0B37B1903E}" srcOrd="0" destOrd="0" presId="urn:microsoft.com/office/officeart/2005/8/layout/radial4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ADD6117-19AF-4632-932B-E7D591355678}" type="doc">
      <dgm:prSet loTypeId="urn:microsoft.com/office/officeart/2005/8/layout/radial4" loCatId="relationship" qsTypeId="urn:microsoft.com/office/officeart/2005/8/quickstyle/3d2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15732A91-17C3-4007-852E-2A0B37B1903E}" type="pres">
      <dgm:prSet presAssocID="{1ADD6117-19AF-4632-932B-E7D59135567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3329A9A-783E-45D6-9463-E91A899638BC}" type="presOf" srcId="{1ADD6117-19AF-4632-932B-E7D591355678}" destId="{15732A91-17C3-4007-852E-2A0B37B1903E}" srcOrd="0" destOrd="0" presId="urn:microsoft.com/office/officeart/2005/8/layout/radial4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ADD6117-19AF-4632-932B-E7D591355678}" type="doc">
      <dgm:prSet loTypeId="urn:microsoft.com/office/officeart/2005/8/layout/radial4" loCatId="relationship" qsTypeId="urn:microsoft.com/office/officeart/2005/8/quickstyle/3d2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15732A91-17C3-4007-852E-2A0B37B1903E}" type="pres">
      <dgm:prSet presAssocID="{1ADD6117-19AF-4632-932B-E7D59135567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6FC4D4A1-5D8A-4924-965C-1AE9283715E3}" type="presOf" srcId="{1ADD6117-19AF-4632-932B-E7D591355678}" destId="{15732A91-17C3-4007-852E-2A0B37B1903E}" srcOrd="0" destOrd="0" presId="urn:microsoft.com/office/officeart/2005/8/layout/radial4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ADD6117-19AF-4632-932B-E7D591355678}" type="doc">
      <dgm:prSet loTypeId="urn:microsoft.com/office/officeart/2005/8/layout/radial4" loCatId="relationship" qsTypeId="urn:microsoft.com/office/officeart/2005/8/quickstyle/3d2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15732A91-17C3-4007-852E-2A0B37B1903E}" type="pres">
      <dgm:prSet presAssocID="{1ADD6117-19AF-4632-932B-E7D59135567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DF97F66-69F9-47D6-8014-9909120B857C}" type="presOf" srcId="{1ADD6117-19AF-4632-932B-E7D591355678}" destId="{15732A91-17C3-4007-852E-2A0B37B1903E}" srcOrd="0" destOrd="0" presId="urn:microsoft.com/office/officeart/2005/8/layout/radial4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DD6117-19AF-4632-932B-E7D591355678}" type="doc">
      <dgm:prSet loTypeId="urn:microsoft.com/office/officeart/2005/8/layout/radial4" loCatId="relationship" qsTypeId="urn:microsoft.com/office/officeart/2005/8/quickstyle/3d2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15732A91-17C3-4007-852E-2A0B37B1903E}" type="pres">
      <dgm:prSet presAssocID="{1ADD6117-19AF-4632-932B-E7D59135567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CE1F8F1E-F312-4D35-83E1-D703A638F6C8}" type="presOf" srcId="{1ADD6117-19AF-4632-932B-E7D591355678}" destId="{15732A91-17C3-4007-852E-2A0B37B1903E}" srcOrd="0" destOrd="0" presId="urn:microsoft.com/office/officeart/2005/8/layout/radial4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DD6117-19AF-4632-932B-E7D591355678}" type="doc">
      <dgm:prSet loTypeId="urn:microsoft.com/office/officeart/2005/8/layout/radial4" loCatId="relationship" qsTypeId="urn:microsoft.com/office/officeart/2005/8/quickstyle/3d2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15732A91-17C3-4007-852E-2A0B37B1903E}" type="pres">
      <dgm:prSet presAssocID="{1ADD6117-19AF-4632-932B-E7D59135567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69D1A1A-D63D-48DB-8E34-C6BC651DF6E7}" type="presOf" srcId="{1ADD6117-19AF-4632-932B-E7D591355678}" destId="{15732A91-17C3-4007-852E-2A0B37B1903E}" srcOrd="0" destOrd="0" presId="urn:microsoft.com/office/officeart/2005/8/layout/radial4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DD6117-19AF-4632-932B-E7D591355678}" type="doc">
      <dgm:prSet loTypeId="urn:microsoft.com/office/officeart/2005/8/layout/radial4" loCatId="relationship" qsTypeId="urn:microsoft.com/office/officeart/2005/8/quickstyle/3d2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15732A91-17C3-4007-852E-2A0B37B1903E}" type="pres">
      <dgm:prSet presAssocID="{1ADD6117-19AF-4632-932B-E7D59135567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C33AD9C-AA40-4DB7-A186-C32FD05E8BCA}" type="presOf" srcId="{1ADD6117-19AF-4632-932B-E7D591355678}" destId="{15732A91-17C3-4007-852E-2A0B37B1903E}" srcOrd="0" destOrd="0" presId="urn:microsoft.com/office/officeart/2005/8/layout/radial4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ADD6117-19AF-4632-932B-E7D591355678}" type="doc">
      <dgm:prSet loTypeId="urn:microsoft.com/office/officeart/2005/8/layout/radial4" loCatId="relationship" qsTypeId="urn:microsoft.com/office/officeart/2005/8/quickstyle/3d2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15732A91-17C3-4007-852E-2A0B37B1903E}" type="pres">
      <dgm:prSet presAssocID="{1ADD6117-19AF-4632-932B-E7D59135567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6F74878-E3C1-40F3-8F86-DF4A5948CE43}" type="presOf" srcId="{1ADD6117-19AF-4632-932B-E7D591355678}" destId="{15732A91-17C3-4007-852E-2A0B37B1903E}" srcOrd="0" destOrd="0" presId="urn:microsoft.com/office/officeart/2005/8/layout/radial4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ADD6117-19AF-4632-932B-E7D591355678}" type="doc">
      <dgm:prSet loTypeId="urn:microsoft.com/office/officeart/2005/8/layout/radial4" loCatId="relationship" qsTypeId="urn:microsoft.com/office/officeart/2005/8/quickstyle/3d2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15732A91-17C3-4007-852E-2A0B37B1903E}" type="pres">
      <dgm:prSet presAssocID="{1ADD6117-19AF-4632-932B-E7D59135567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8284369D-F4E8-4A4F-97D7-891D8F35C293}" type="presOf" srcId="{1ADD6117-19AF-4632-932B-E7D591355678}" destId="{15732A91-17C3-4007-852E-2A0B37B1903E}" srcOrd="0" destOrd="0" presId="urn:microsoft.com/office/officeart/2005/8/layout/radial4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DD6117-19AF-4632-932B-E7D591355678}" type="doc">
      <dgm:prSet loTypeId="urn:microsoft.com/office/officeart/2005/8/layout/radial4" loCatId="relationship" qsTypeId="urn:microsoft.com/office/officeart/2005/8/quickstyle/3d2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15732A91-17C3-4007-852E-2A0B37B1903E}" type="pres">
      <dgm:prSet presAssocID="{1ADD6117-19AF-4632-932B-E7D59135567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B7ADEB34-9595-478C-83FE-C29C0815128F}" type="presOf" srcId="{1ADD6117-19AF-4632-932B-E7D591355678}" destId="{15732A91-17C3-4007-852E-2A0B37B1903E}" srcOrd="0" destOrd="0" presId="urn:microsoft.com/office/officeart/2005/8/layout/radial4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ADD6117-19AF-4632-932B-E7D591355678}" type="doc">
      <dgm:prSet loTypeId="urn:microsoft.com/office/officeart/2005/8/layout/radial4" loCatId="relationship" qsTypeId="urn:microsoft.com/office/officeart/2005/8/quickstyle/3d2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15732A91-17C3-4007-852E-2A0B37B1903E}" type="pres">
      <dgm:prSet presAssocID="{1ADD6117-19AF-4632-932B-E7D59135567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FB21FEF-FD46-4036-9AFC-2B1B55989713}" type="presOf" srcId="{1ADD6117-19AF-4632-932B-E7D591355678}" destId="{15732A91-17C3-4007-852E-2A0B37B1903E}" srcOrd="0" destOrd="0" presId="urn:microsoft.com/office/officeart/2005/8/layout/radial4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ADD6117-19AF-4632-932B-E7D591355678}" type="doc">
      <dgm:prSet loTypeId="urn:microsoft.com/office/officeart/2005/8/layout/radial4" loCatId="relationship" qsTypeId="urn:microsoft.com/office/officeart/2005/8/quickstyle/3d2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15732A91-17C3-4007-852E-2A0B37B1903E}" type="pres">
      <dgm:prSet presAssocID="{1ADD6117-19AF-4632-932B-E7D59135567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3E1ECC0A-8DCD-4700-BA58-CF9F01C0AB46}" type="presOf" srcId="{1ADD6117-19AF-4632-932B-E7D591355678}" destId="{15732A91-17C3-4007-852E-2A0B37B1903E}" srcOrd="0" destOrd="0" presId="urn:microsoft.com/office/officeart/2005/8/layout/radial4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57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23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72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02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89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76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09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80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15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94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81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87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75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23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46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61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837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8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080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99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17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44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649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53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6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17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00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7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60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78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45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9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46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95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43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562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01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883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75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57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11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039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99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97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91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28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40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76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26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76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72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30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61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93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58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25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63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451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14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53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286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44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13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26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8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33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22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41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75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89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55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96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39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50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51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43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733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13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197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76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98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94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9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21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8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07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33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14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47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86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30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23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31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44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50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431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65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658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67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56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69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77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75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46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44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78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43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76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31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87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77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59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19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50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516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10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961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96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29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19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44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5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58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17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03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94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65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55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46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83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96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38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608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31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970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32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17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21.xml"/><Relationship Id="rId16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slideLayout" Target="../slideLayouts/slideLayout1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5736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4174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877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0108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5113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9286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204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  <p:sldLayoutId id="2147483812" r:id="rId17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2/12/2018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2906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  <p:sldLayoutId id="2147483830" r:id="rId17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10.xml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11.xml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12.xml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9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13.xml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4.xml"/><Relationship Id="rId7" Type="http://schemas.openxmlformats.org/officeDocument/2006/relationships/image" Target="../media/image6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4.xml"/><Relationship Id="rId11" Type="http://schemas.openxmlformats.org/officeDocument/2006/relationships/image" Target="../media/image10.png"/><Relationship Id="rId5" Type="http://schemas.openxmlformats.org/officeDocument/2006/relationships/diagramColors" Target="../diagrams/colors14.xml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14.xml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5.png"/><Relationship Id="rId3" Type="http://schemas.openxmlformats.org/officeDocument/2006/relationships/diagramLayout" Target="../diagrams/layout15.xml"/><Relationship Id="rId7" Type="http://schemas.openxmlformats.org/officeDocument/2006/relationships/image" Target="../media/image6.png"/><Relationship Id="rId12" Type="http://schemas.openxmlformats.org/officeDocument/2006/relationships/image" Target="../media/image14.png"/><Relationship Id="rId2" Type="http://schemas.openxmlformats.org/officeDocument/2006/relationships/diagramData" Target="../diagrams/data15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5.xml"/><Relationship Id="rId11" Type="http://schemas.openxmlformats.org/officeDocument/2006/relationships/image" Target="../media/image13.png"/><Relationship Id="rId5" Type="http://schemas.openxmlformats.org/officeDocument/2006/relationships/diagramColors" Target="../diagrams/colors15.xml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diagramQuickStyle" Target="../diagrams/quickStyle15.xml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6.xml"/><Relationship Id="rId7" Type="http://schemas.openxmlformats.org/officeDocument/2006/relationships/image" Target="../media/image6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26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10" Type="http://schemas.openxmlformats.org/officeDocument/2006/relationships/image" Target="../media/image19.png"/><Relationship Id="rId4" Type="http://schemas.openxmlformats.org/officeDocument/2006/relationships/diagramLayout" Target="../diagrams/layout17.xml"/><Relationship Id="rId9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8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5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9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6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rgbClr val="0987DD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с двумя скругленными противолежащими углами 29"/>
          <p:cNvSpPr/>
          <p:nvPr/>
        </p:nvSpPr>
        <p:spPr>
          <a:xfrm>
            <a:off x="1265775" y="1685926"/>
            <a:ext cx="7311165" cy="3276599"/>
          </a:xfrm>
          <a:prstGeom prst="round2DiagRect">
            <a:avLst/>
          </a:prstGeom>
          <a:solidFill>
            <a:schemeClr val="lt1">
              <a:alpha val="2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cap="all" dirty="0" smtClean="0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3216" y="2375662"/>
            <a:ext cx="6170754" cy="22355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ИЗМЕНЕНИЯ И ДОПОЛНЕНИЯ </a:t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КОДЕКСЕ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РЕСПУБЛИКИ КАЗАХСТАН </a:t>
            </a:r>
            <a:b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 АДМИНИСТРАТИВНЫХ ПРАВОНАРУШЕНИЯХ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5204365" y="2840746"/>
            <a:ext cx="3960259" cy="39982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2539469" y="4528636"/>
            <a:ext cx="50845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0" name="Группа 19"/>
          <p:cNvGrpSpPr/>
          <p:nvPr/>
        </p:nvGrpSpPr>
        <p:grpSpPr>
          <a:xfrm>
            <a:off x="8243970" y="47306"/>
            <a:ext cx="665940" cy="665940"/>
            <a:chOff x="5812426" y="3771767"/>
            <a:chExt cx="1409700" cy="1409700"/>
          </a:xfrm>
        </p:grpSpPr>
        <p:sp>
          <p:nvSpPr>
            <p:cNvPr id="13" name="Полилиния 12"/>
            <p:cNvSpPr/>
            <p:nvPr/>
          </p:nvSpPr>
          <p:spPr>
            <a:xfrm>
              <a:off x="6076950" y="3784600"/>
              <a:ext cx="889000" cy="1155700"/>
            </a:xfrm>
            <a:custGeom>
              <a:avLst/>
              <a:gdLst>
                <a:gd name="connsiteX0" fmla="*/ 215900 w 889000"/>
                <a:gd name="connsiteY0" fmla="*/ 215900 h 1155700"/>
                <a:gd name="connsiteX1" fmla="*/ 425450 w 889000"/>
                <a:gd name="connsiteY1" fmla="*/ 0 h 1155700"/>
                <a:gd name="connsiteX2" fmla="*/ 711200 w 889000"/>
                <a:gd name="connsiteY2" fmla="*/ 254000 h 1155700"/>
                <a:gd name="connsiteX3" fmla="*/ 889000 w 889000"/>
                <a:gd name="connsiteY3" fmla="*/ 641350 h 1155700"/>
                <a:gd name="connsiteX4" fmla="*/ 863600 w 889000"/>
                <a:gd name="connsiteY4" fmla="*/ 927100 h 1155700"/>
                <a:gd name="connsiteX5" fmla="*/ 571500 w 889000"/>
                <a:gd name="connsiteY5" fmla="*/ 1111250 h 1155700"/>
                <a:gd name="connsiteX6" fmla="*/ 336550 w 889000"/>
                <a:gd name="connsiteY6" fmla="*/ 1155700 h 1155700"/>
                <a:gd name="connsiteX7" fmla="*/ 101600 w 889000"/>
                <a:gd name="connsiteY7" fmla="*/ 1022350 h 1155700"/>
                <a:gd name="connsiteX8" fmla="*/ 0 w 889000"/>
                <a:gd name="connsiteY8" fmla="*/ 838200 h 1155700"/>
                <a:gd name="connsiteX9" fmla="*/ 12700 w 889000"/>
                <a:gd name="connsiteY9" fmla="*/ 660400 h 1155700"/>
                <a:gd name="connsiteX10" fmla="*/ 95250 w 889000"/>
                <a:gd name="connsiteY10" fmla="*/ 406400 h 1155700"/>
                <a:gd name="connsiteX11" fmla="*/ 215900 w 889000"/>
                <a:gd name="connsiteY11" fmla="*/ 215900 h 115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89000" h="1155700">
                  <a:moveTo>
                    <a:pt x="215900" y="215900"/>
                  </a:moveTo>
                  <a:lnTo>
                    <a:pt x="425450" y="0"/>
                  </a:lnTo>
                  <a:lnTo>
                    <a:pt x="711200" y="254000"/>
                  </a:lnTo>
                  <a:lnTo>
                    <a:pt x="889000" y="641350"/>
                  </a:lnTo>
                  <a:lnTo>
                    <a:pt x="863600" y="927100"/>
                  </a:lnTo>
                  <a:lnTo>
                    <a:pt x="571500" y="1111250"/>
                  </a:lnTo>
                  <a:lnTo>
                    <a:pt x="336550" y="1155700"/>
                  </a:lnTo>
                  <a:lnTo>
                    <a:pt x="101600" y="1022350"/>
                  </a:lnTo>
                  <a:lnTo>
                    <a:pt x="0" y="838200"/>
                  </a:lnTo>
                  <a:lnTo>
                    <a:pt x="12700" y="660400"/>
                  </a:lnTo>
                  <a:lnTo>
                    <a:pt x="95250" y="406400"/>
                  </a:lnTo>
                  <a:lnTo>
                    <a:pt x="215900" y="21590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 b="1" cap="all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2426" y="3771767"/>
              <a:ext cx="1409700" cy="1409700"/>
            </a:xfrm>
            <a:prstGeom prst="rect">
              <a:avLst/>
            </a:prstGeom>
            <a:ln>
              <a:noFill/>
            </a:ln>
            <a:effectLst>
              <a:outerShdw blurRad="50800" dist="50800" dir="4440000" sx="105000" sy="105000" algn="ctr" rotWithShape="0">
                <a:srgbClr val="000000">
                  <a:alpha val="43137"/>
                </a:srgbClr>
              </a:outerShdw>
            </a:effectLst>
          </p:spPr>
        </p:pic>
      </p:grpSp>
      <p:cxnSp>
        <p:nvCxnSpPr>
          <p:cNvPr id="23" name="Прямая соединительная линия 22"/>
          <p:cNvCxnSpPr/>
          <p:nvPr/>
        </p:nvCxnSpPr>
        <p:spPr>
          <a:xfrm flipH="1" flipV="1">
            <a:off x="2539469" y="1686851"/>
            <a:ext cx="5130547" cy="73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0" y="-4151"/>
            <a:ext cx="9171453" cy="1080476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3731089006"/>
              </p:ext>
            </p:extLst>
          </p:nvPr>
        </p:nvGraphicFramePr>
        <p:xfrm>
          <a:off x="3867697" y="46987"/>
          <a:ext cx="1229023" cy="1029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8" name="Picture 1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173358"/>
              </a:clrFrom>
              <a:clrTo>
                <a:srgbClr val="17335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00" y="4015"/>
            <a:ext cx="2571750" cy="107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457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>
            <a:spLocks/>
          </p:cNvSpPr>
          <p:nvPr/>
        </p:nvSpPr>
        <p:spPr>
          <a:xfrm>
            <a:off x="1527175" y="770153"/>
            <a:ext cx="5956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Новые составы административных правонарушений</a:t>
            </a:r>
            <a:endParaRPr lang="ru-RU" sz="2800" b="1" dirty="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" t="16514" r="-158" b="80746"/>
          <a:stretch/>
        </p:blipFill>
        <p:spPr>
          <a:xfrm>
            <a:off x="-9525" y="0"/>
            <a:ext cx="9182006" cy="1886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94056" y="6357258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prstClr val="white"/>
                </a:solidFill>
              </a:rPr>
              <a:t>1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03" y="-4152"/>
            <a:ext cx="9171453" cy="642327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73526361"/>
              </p:ext>
            </p:extLst>
          </p:nvPr>
        </p:nvGraphicFramePr>
        <p:xfrm>
          <a:off x="3950480" y="-4151"/>
          <a:ext cx="897746" cy="556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" name="Изображение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4"/>
            <a:ext cx="523875" cy="621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173358"/>
              </a:clrFrom>
              <a:clrTo>
                <a:srgbClr val="17335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00" y="4014"/>
            <a:ext cx="2571750" cy="63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60399" y="1793690"/>
            <a:ext cx="7823199" cy="523220"/>
          </a:xfrm>
          <a:prstGeom prst="rect">
            <a:avLst/>
          </a:prstGeom>
          <a:gradFill>
            <a:gsLst>
              <a:gs pos="0">
                <a:srgbClr val="36BEED"/>
              </a:gs>
              <a:gs pos="100000">
                <a:srgbClr val="227EB0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ЧАСТЬ 5 СТАТЬИ 275 КоАП РК</a:t>
            </a:r>
            <a:endParaRPr lang="ru-RU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2766" y="2505074"/>
            <a:ext cx="7934325" cy="3987209"/>
          </a:xfrm>
          <a:prstGeom prst="rect">
            <a:avLst/>
          </a:prstGeom>
          <a:pattFill prst="pct75">
            <a:fgClr>
              <a:schemeClr val="lt1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600" dirty="0" smtClean="0">
              <a:solidFill>
                <a:prstClr val="black"/>
              </a:solidFill>
            </a:endParaRPr>
          </a:p>
          <a:p>
            <a:pPr algn="just"/>
            <a:r>
              <a:rPr lang="ru-RU" sz="2800" dirty="0">
                <a:solidFill>
                  <a:prstClr val="black"/>
                </a:solidFill>
              </a:rPr>
              <a:t>5.  </a:t>
            </a:r>
            <a:r>
              <a:rPr lang="ru-RU" sz="2800" b="1" dirty="0">
                <a:solidFill>
                  <a:prstClr val="black"/>
                </a:solidFill>
              </a:rPr>
              <a:t>Совершение оборота </a:t>
            </a:r>
            <a:r>
              <a:rPr lang="ru-RU" sz="2800" dirty="0">
                <a:solidFill>
                  <a:prstClr val="black"/>
                </a:solidFill>
              </a:rPr>
              <a:t>за период </a:t>
            </a:r>
            <a:r>
              <a:rPr lang="ru-RU" sz="2800" dirty="0" err="1">
                <a:solidFill>
                  <a:prstClr val="black"/>
                </a:solidFill>
              </a:rPr>
              <a:t>непостановки</a:t>
            </a:r>
            <a:r>
              <a:rPr lang="ru-RU" sz="2800" dirty="0">
                <a:solidFill>
                  <a:prstClr val="black"/>
                </a:solidFill>
              </a:rPr>
              <a:t> на учет в качестве плательщика </a:t>
            </a:r>
            <a:r>
              <a:rPr lang="ru-RU" sz="2800" dirty="0" smtClean="0">
                <a:solidFill>
                  <a:prstClr val="black"/>
                </a:solidFill>
              </a:rPr>
              <a:t>НДС </a:t>
            </a:r>
            <a:endParaRPr lang="ru-RU" sz="2800" dirty="0">
              <a:solidFill>
                <a:prstClr val="black"/>
              </a:solidFill>
            </a:endParaRPr>
          </a:p>
          <a:p>
            <a:pPr algn="just"/>
            <a:r>
              <a:rPr lang="ru-RU" sz="2800" dirty="0">
                <a:solidFill>
                  <a:prstClr val="black"/>
                </a:solidFill>
              </a:rPr>
              <a:t>влечет штраф в размере </a:t>
            </a:r>
            <a:r>
              <a:rPr lang="ru-RU" sz="3200" b="1" dirty="0" smtClean="0">
                <a:solidFill>
                  <a:prstClr val="black"/>
                </a:solidFill>
              </a:rPr>
              <a:t>15 % </a:t>
            </a:r>
            <a:r>
              <a:rPr lang="ru-RU" sz="2800" dirty="0">
                <a:solidFill>
                  <a:prstClr val="black"/>
                </a:solidFill>
              </a:rPr>
              <a:t>от суммы оборота за период </a:t>
            </a:r>
            <a:r>
              <a:rPr lang="ru-RU" sz="2800" dirty="0" err="1">
                <a:solidFill>
                  <a:prstClr val="black"/>
                </a:solidFill>
              </a:rPr>
              <a:t>непостановки</a:t>
            </a:r>
            <a:r>
              <a:rPr lang="ru-RU" sz="2800" dirty="0">
                <a:solidFill>
                  <a:prstClr val="black"/>
                </a:solidFill>
              </a:rPr>
              <a:t> на учет.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3828933" y="2376396"/>
            <a:ext cx="1121681" cy="811146"/>
            <a:chOff x="289100" y="1656731"/>
            <a:chExt cx="1121681" cy="981905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89100" y="1656731"/>
              <a:ext cx="1121681" cy="981905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pic>
          <p:nvPicPr>
            <p:cNvPr id="21" name="Picture 2" descr="C:\Users\user\Downloads\list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7" y="1777041"/>
              <a:ext cx="690840" cy="6908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Скругленный прямоугольник 4"/>
          <p:cNvSpPr/>
          <p:nvPr/>
        </p:nvSpPr>
        <p:spPr>
          <a:xfrm>
            <a:off x="662553" y="2541388"/>
            <a:ext cx="2554041" cy="361926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2240" tIns="142240" rIns="142240" bIns="142240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cap="al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7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>
            <a:spLocks/>
          </p:cNvSpPr>
          <p:nvPr/>
        </p:nvSpPr>
        <p:spPr>
          <a:xfrm>
            <a:off x="1527175" y="770153"/>
            <a:ext cx="5956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Новые составы административных правонарушений</a:t>
            </a:r>
            <a:endParaRPr lang="ru-RU" sz="2800" b="1" dirty="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" t="16514" r="-158" b="80746"/>
          <a:stretch/>
        </p:blipFill>
        <p:spPr>
          <a:xfrm>
            <a:off x="-9525" y="0"/>
            <a:ext cx="9182006" cy="1886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94056" y="6357258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prstClr val="white"/>
                </a:solidFill>
              </a:rPr>
              <a:t>1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03" y="-4152"/>
            <a:ext cx="9171453" cy="642327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539489925"/>
              </p:ext>
            </p:extLst>
          </p:nvPr>
        </p:nvGraphicFramePr>
        <p:xfrm>
          <a:off x="3950480" y="-4151"/>
          <a:ext cx="897746" cy="556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" name="Изображение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4"/>
            <a:ext cx="523875" cy="621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173358"/>
              </a:clrFrom>
              <a:clrTo>
                <a:srgbClr val="17335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00" y="4014"/>
            <a:ext cx="2571750" cy="63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60399" y="1793690"/>
            <a:ext cx="7823199" cy="523220"/>
          </a:xfrm>
          <a:prstGeom prst="rect">
            <a:avLst/>
          </a:prstGeom>
          <a:gradFill>
            <a:gsLst>
              <a:gs pos="0">
                <a:srgbClr val="36BEED"/>
              </a:gs>
              <a:gs pos="100000">
                <a:srgbClr val="227EB0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Часть 5 СТАТЬИ 280-1 КоАП РК</a:t>
            </a:r>
            <a:endParaRPr lang="ru-RU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2766" y="2505074"/>
            <a:ext cx="7934325" cy="3987209"/>
          </a:xfrm>
          <a:prstGeom prst="rect">
            <a:avLst/>
          </a:prstGeom>
          <a:pattFill prst="pct75">
            <a:fgClr>
              <a:schemeClr val="lt1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600" dirty="0" smtClean="0">
              <a:solidFill>
                <a:prstClr val="black"/>
              </a:solidFill>
            </a:endParaRPr>
          </a:p>
          <a:p>
            <a:pPr algn="just"/>
            <a:endParaRPr lang="ru-RU" sz="2800" dirty="0" smtClean="0">
              <a:solidFill>
                <a:prstClr val="black"/>
              </a:solidFill>
            </a:endParaRPr>
          </a:p>
          <a:p>
            <a:pPr algn="just"/>
            <a:r>
              <a:rPr lang="ru-RU" sz="2300" dirty="0" smtClean="0">
                <a:solidFill>
                  <a:prstClr val="black"/>
                </a:solidFill>
              </a:rPr>
              <a:t>5. Отсутствие </a:t>
            </a:r>
            <a:r>
              <a:rPr lang="ru-RU" sz="2300" dirty="0">
                <a:solidFill>
                  <a:prstClr val="black"/>
                </a:solidFill>
              </a:rPr>
              <a:t>заверенных печатью органов государственных доходов товаросопроводительных документов, оформление которых </a:t>
            </a:r>
            <a:r>
              <a:rPr lang="ru-RU" sz="2300" dirty="0" smtClean="0">
                <a:solidFill>
                  <a:prstClr val="black"/>
                </a:solidFill>
              </a:rPr>
              <a:t>предусмотрено</a:t>
            </a:r>
          </a:p>
          <a:p>
            <a:pPr algn="just"/>
            <a:r>
              <a:rPr lang="ru-RU" sz="2300" dirty="0" smtClean="0">
                <a:solidFill>
                  <a:prstClr val="black"/>
                </a:solidFill>
              </a:rPr>
              <a:t> при </a:t>
            </a:r>
            <a:r>
              <a:rPr lang="ru-RU" sz="2300" dirty="0">
                <a:solidFill>
                  <a:prstClr val="black"/>
                </a:solidFill>
              </a:rPr>
              <a:t>вывозе за пределы территории </a:t>
            </a:r>
            <a:r>
              <a:rPr lang="ru-RU" sz="2300" dirty="0" smtClean="0">
                <a:solidFill>
                  <a:prstClr val="black"/>
                </a:solidFill>
              </a:rPr>
              <a:t>РК товаров</a:t>
            </a:r>
            <a:r>
              <a:rPr lang="ru-RU" sz="2300" dirty="0">
                <a:solidFill>
                  <a:prstClr val="black"/>
                </a:solidFill>
              </a:rPr>
              <a:t>, включенных в перечень в нарушение системы учета перемещения товаров, включенных в перечень, -</a:t>
            </a:r>
          </a:p>
          <a:p>
            <a:pPr algn="just"/>
            <a:r>
              <a:rPr lang="ru-RU" sz="2300" dirty="0">
                <a:solidFill>
                  <a:prstClr val="black"/>
                </a:solidFill>
              </a:rPr>
              <a:t>влечет штраф в размере </a:t>
            </a:r>
            <a:r>
              <a:rPr lang="ru-RU" sz="2800" b="1" dirty="0" smtClean="0">
                <a:solidFill>
                  <a:prstClr val="black"/>
                </a:solidFill>
              </a:rPr>
              <a:t>50 МРП </a:t>
            </a:r>
            <a:endParaRPr lang="ru-RU" sz="2800" b="1" dirty="0">
              <a:solidFill>
                <a:prstClr val="black"/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3828933" y="2376396"/>
            <a:ext cx="1121681" cy="811146"/>
            <a:chOff x="289100" y="1656731"/>
            <a:chExt cx="1121681" cy="981905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89100" y="1656731"/>
              <a:ext cx="1121681" cy="981905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pic>
          <p:nvPicPr>
            <p:cNvPr id="21" name="Picture 2" descr="C:\Users\user\Downloads\list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7" y="1777041"/>
              <a:ext cx="690840" cy="6908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Скругленный прямоугольник 4"/>
          <p:cNvSpPr/>
          <p:nvPr/>
        </p:nvSpPr>
        <p:spPr>
          <a:xfrm>
            <a:off x="662553" y="2541388"/>
            <a:ext cx="2554041" cy="361926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2240" tIns="142240" rIns="142240" bIns="142240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cap="al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88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>
            <a:spLocks/>
          </p:cNvSpPr>
          <p:nvPr/>
        </p:nvSpPr>
        <p:spPr>
          <a:xfrm>
            <a:off x="1527175" y="770153"/>
            <a:ext cx="5956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Новые составы административных правонарушений</a:t>
            </a:r>
            <a:endParaRPr lang="ru-RU" sz="2800" b="1" dirty="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" t="16514" r="-158" b="80746"/>
          <a:stretch/>
        </p:blipFill>
        <p:spPr>
          <a:xfrm>
            <a:off x="-9525" y="0"/>
            <a:ext cx="9182006" cy="1886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94056" y="6357258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prstClr val="white"/>
                </a:solidFill>
              </a:rPr>
              <a:t>1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03" y="-4152"/>
            <a:ext cx="9171453" cy="642327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145336388"/>
              </p:ext>
            </p:extLst>
          </p:nvPr>
        </p:nvGraphicFramePr>
        <p:xfrm>
          <a:off x="3950480" y="-4151"/>
          <a:ext cx="897746" cy="556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" name="Изображение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4"/>
            <a:ext cx="523875" cy="621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173358"/>
              </a:clrFrom>
              <a:clrTo>
                <a:srgbClr val="17335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00" y="4014"/>
            <a:ext cx="2571750" cy="63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60399" y="1793690"/>
            <a:ext cx="7823199" cy="523220"/>
          </a:xfrm>
          <a:prstGeom prst="rect">
            <a:avLst/>
          </a:prstGeom>
          <a:gradFill>
            <a:gsLst>
              <a:gs pos="0">
                <a:srgbClr val="36BEED"/>
              </a:gs>
              <a:gs pos="100000">
                <a:srgbClr val="227EB0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ЧАСТЬ 2-1 СТАТЬИ 281 КоАП РК</a:t>
            </a:r>
            <a:endParaRPr lang="ru-RU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4315" y="2475783"/>
            <a:ext cx="7934325" cy="3987209"/>
          </a:xfrm>
          <a:prstGeom prst="rect">
            <a:avLst/>
          </a:prstGeom>
          <a:pattFill prst="pct75">
            <a:fgClr>
              <a:schemeClr val="lt1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600" dirty="0" smtClean="0">
              <a:solidFill>
                <a:prstClr val="black"/>
              </a:solidFill>
            </a:endParaRPr>
          </a:p>
          <a:p>
            <a:endParaRPr lang="ru-RU" sz="1700" dirty="0" smtClean="0">
              <a:solidFill>
                <a:prstClr val="black"/>
              </a:solidFill>
            </a:endParaRPr>
          </a:p>
          <a:p>
            <a:endParaRPr lang="ru-RU" sz="1700" dirty="0">
              <a:solidFill>
                <a:prstClr val="black"/>
              </a:solidFill>
            </a:endParaRPr>
          </a:p>
          <a:p>
            <a:pPr algn="just"/>
            <a:r>
              <a:rPr lang="ru-RU" sz="2400" b="1" dirty="0" smtClean="0">
                <a:solidFill>
                  <a:prstClr val="black"/>
                </a:solidFill>
              </a:rPr>
              <a:t>Недостоверное </a:t>
            </a:r>
            <a:r>
              <a:rPr lang="ru-RU" sz="2400" b="1" dirty="0">
                <a:solidFill>
                  <a:prstClr val="black"/>
                </a:solidFill>
              </a:rPr>
              <a:t>отражение </a:t>
            </a:r>
            <a:r>
              <a:rPr lang="ru-RU" sz="2400" dirty="0">
                <a:solidFill>
                  <a:prstClr val="black"/>
                </a:solidFill>
              </a:rPr>
              <a:t>объема нефтепродуктов, количества табачных изделий </a:t>
            </a:r>
            <a:r>
              <a:rPr lang="ru-RU" sz="2400" b="1" dirty="0">
                <a:solidFill>
                  <a:prstClr val="black"/>
                </a:solidFill>
              </a:rPr>
              <a:t>в сопроводительных накладных, в декларациях</a:t>
            </a:r>
            <a:r>
              <a:rPr lang="ru-RU" sz="2400" dirty="0">
                <a:solidFill>
                  <a:prstClr val="black"/>
                </a:solidFill>
              </a:rPr>
              <a:t> на нефтепродукты, на табачные изделия, в сведениях, необходимых для осуществления мониторинга, а также недостоверное указание персонального идентификационного номера-кода в сопроводительных накладных на нефтепродукты, на табачные изделия 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3828933" y="2376396"/>
            <a:ext cx="1121681" cy="811146"/>
            <a:chOff x="289100" y="1656731"/>
            <a:chExt cx="1121681" cy="981905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89100" y="1656731"/>
              <a:ext cx="1121681" cy="981905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pic>
          <p:nvPicPr>
            <p:cNvPr id="21" name="Picture 2" descr="C:\Users\user\Downloads\list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7" y="1777041"/>
              <a:ext cx="690840" cy="6908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Скругленный прямоугольник 4"/>
          <p:cNvSpPr/>
          <p:nvPr/>
        </p:nvSpPr>
        <p:spPr>
          <a:xfrm>
            <a:off x="662553" y="2541388"/>
            <a:ext cx="2554041" cy="361926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2240" tIns="142240" rIns="142240" bIns="142240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cap="al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46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>
            <a:spLocks/>
          </p:cNvSpPr>
          <p:nvPr/>
        </p:nvSpPr>
        <p:spPr>
          <a:xfrm>
            <a:off x="1527175" y="770153"/>
            <a:ext cx="5956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Новые составы административных правонарушений</a:t>
            </a:r>
            <a:endParaRPr lang="ru-RU" sz="2800" b="1" dirty="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" t="16514" r="-158" b="80746"/>
          <a:stretch/>
        </p:blipFill>
        <p:spPr>
          <a:xfrm>
            <a:off x="-9525" y="0"/>
            <a:ext cx="9182006" cy="1886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94056" y="6357258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prstClr val="white"/>
                </a:solidFill>
              </a:rPr>
              <a:t>1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03" y="-4152"/>
            <a:ext cx="9171453" cy="642327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400090813"/>
              </p:ext>
            </p:extLst>
          </p:nvPr>
        </p:nvGraphicFramePr>
        <p:xfrm>
          <a:off x="3950480" y="-4151"/>
          <a:ext cx="897746" cy="556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" name="Изображение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4"/>
            <a:ext cx="523875" cy="621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173358"/>
              </a:clrFrom>
              <a:clrTo>
                <a:srgbClr val="17335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00" y="4014"/>
            <a:ext cx="2571750" cy="63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60399" y="1793690"/>
            <a:ext cx="7823199" cy="523220"/>
          </a:xfrm>
          <a:prstGeom prst="rect">
            <a:avLst/>
          </a:prstGeom>
          <a:gradFill>
            <a:gsLst>
              <a:gs pos="0">
                <a:srgbClr val="36BEED"/>
              </a:gs>
              <a:gs pos="100000">
                <a:srgbClr val="227EB0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ЧАСТЬ 2-1 СТАТЬИ 282 КоАП РК</a:t>
            </a:r>
            <a:endParaRPr lang="ru-RU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4315" y="2475783"/>
            <a:ext cx="7934325" cy="3987209"/>
          </a:xfrm>
          <a:prstGeom prst="rect">
            <a:avLst/>
          </a:prstGeom>
          <a:pattFill prst="pct75">
            <a:fgClr>
              <a:schemeClr val="lt1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600" dirty="0" smtClean="0">
              <a:solidFill>
                <a:prstClr val="black"/>
              </a:solidFill>
            </a:endParaRPr>
          </a:p>
          <a:p>
            <a:endParaRPr lang="ru-RU" sz="1700" dirty="0" smtClean="0">
              <a:solidFill>
                <a:prstClr val="black"/>
              </a:solidFill>
            </a:endParaRPr>
          </a:p>
          <a:p>
            <a:endParaRPr lang="ru-RU" sz="1700" dirty="0">
              <a:solidFill>
                <a:prstClr val="black"/>
              </a:solidFill>
            </a:endParaRPr>
          </a:p>
          <a:p>
            <a:pPr algn="just"/>
            <a:r>
              <a:rPr lang="ru-RU" sz="2400" b="1" dirty="0">
                <a:solidFill>
                  <a:prstClr val="black"/>
                </a:solidFill>
              </a:rPr>
              <a:t>Недостоверное отражение </a:t>
            </a:r>
            <a:r>
              <a:rPr lang="ru-RU" sz="2400" dirty="0">
                <a:solidFill>
                  <a:prstClr val="black"/>
                </a:solidFill>
              </a:rPr>
              <a:t>объема этилового спирта и (или) алкогольной продукции </a:t>
            </a:r>
            <a:r>
              <a:rPr lang="ru-RU" sz="2400" b="1" dirty="0">
                <a:solidFill>
                  <a:prstClr val="black"/>
                </a:solidFill>
              </a:rPr>
              <a:t>в сопроводительной накладной, в декларации</a:t>
            </a:r>
            <a:r>
              <a:rPr lang="ru-RU" sz="2400" dirty="0">
                <a:solidFill>
                  <a:prstClr val="black"/>
                </a:solidFill>
              </a:rPr>
              <a:t> на этиловый спирт и (или) алкогольную продукцию, а также недостоверное указание персонального идентификационного номера-кода в сопроводительной накладной на этиловый спирт и (или) алкогольную продукцию</a:t>
            </a:r>
            <a:r>
              <a:rPr lang="ru-RU" sz="2400" dirty="0" smtClean="0">
                <a:solidFill>
                  <a:prstClr val="black"/>
                </a:solidFill>
              </a:rPr>
              <a:t> </a:t>
            </a:r>
            <a:endParaRPr lang="ru-RU" sz="2400" dirty="0">
              <a:solidFill>
                <a:prstClr val="black"/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3828933" y="2376396"/>
            <a:ext cx="1121681" cy="811146"/>
            <a:chOff x="289100" y="1656731"/>
            <a:chExt cx="1121681" cy="981905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89100" y="1656731"/>
              <a:ext cx="1121681" cy="981905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pic>
          <p:nvPicPr>
            <p:cNvPr id="21" name="Picture 2" descr="C:\Users\user\Downloads\list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7" y="1777041"/>
              <a:ext cx="690840" cy="6908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Скругленный прямоугольник 4"/>
          <p:cNvSpPr/>
          <p:nvPr/>
        </p:nvSpPr>
        <p:spPr>
          <a:xfrm>
            <a:off x="662553" y="2541388"/>
            <a:ext cx="2554041" cy="361926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2240" tIns="142240" rIns="142240" bIns="142240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cap="al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90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>
            <a:spLocks/>
          </p:cNvSpPr>
          <p:nvPr/>
        </p:nvSpPr>
        <p:spPr>
          <a:xfrm>
            <a:off x="1502836" y="862046"/>
            <a:ext cx="7191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ИСКЛЮЧЕНИЕ АДМИНИСТРАТИВНОЙ ОТВЕТСТВЕННОСТИ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76343" y="6357258"/>
            <a:ext cx="575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/>
              <a:t>10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28" y="-4152"/>
            <a:ext cx="9171453" cy="642327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756433002"/>
              </p:ext>
            </p:extLst>
          </p:nvPr>
        </p:nvGraphicFramePr>
        <p:xfrm>
          <a:off x="4132604" y="4014"/>
          <a:ext cx="782296" cy="634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173358"/>
              </a:clrFrom>
              <a:clrTo>
                <a:srgbClr val="17335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00" y="4014"/>
            <a:ext cx="2571750" cy="63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Изображение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4"/>
            <a:ext cx="428625" cy="621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/>
          <p:nvPr/>
        </p:nvPicPr>
        <p:blipFill rotWithShape="1">
          <a:blip r:embed="rId9"/>
          <a:srcRect l="67661" t="53392" r="27153" b="36311"/>
          <a:stretch/>
        </p:blipFill>
        <p:spPr bwMode="auto">
          <a:xfrm>
            <a:off x="428624" y="722313"/>
            <a:ext cx="1171575" cy="12477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185" y="2243138"/>
            <a:ext cx="5799138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732" y="1970088"/>
            <a:ext cx="1255713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Скругленный прямоугольник 4"/>
          <p:cNvSpPr/>
          <p:nvPr/>
        </p:nvSpPr>
        <p:spPr>
          <a:xfrm>
            <a:off x="2181579" y="2533650"/>
            <a:ext cx="4952645" cy="345472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6248" tIns="206248" rIns="206248" bIns="206248" numCol="1" spcCol="1270" anchor="ctr" anchorCtr="0">
            <a:noAutofit/>
          </a:bodyPr>
          <a:lstStyle/>
          <a:p>
            <a:pPr lvl="0" algn="just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cap="all" dirty="0" smtClean="0">
                <a:solidFill>
                  <a:schemeClr val="bg1"/>
                </a:solidFill>
              </a:rPr>
              <a:t>ЗА НЕСВОЕВРЕМЕННУЮ УПЛАТУ </a:t>
            </a:r>
            <a:r>
              <a:rPr lang="ru-RU" sz="2400" b="1" cap="all" dirty="0" smtClean="0">
                <a:solidFill>
                  <a:schemeClr val="bg1"/>
                </a:solidFill>
              </a:rPr>
              <a:t>ЛИЦЕНЗИОННОГО СБОРА </a:t>
            </a:r>
          </a:p>
          <a:p>
            <a:pPr lvl="0" algn="just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b="1" cap="all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ШТРАФ ИСКЛЮЧЕН</a:t>
            </a:r>
            <a:endParaRPr lang="ru-RU" sz="3200" b="1" kern="1200" cap="all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03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243301" y="780565"/>
            <a:ext cx="8629650" cy="5199481"/>
          </a:xfrm>
          <a:prstGeom prst="rect">
            <a:avLst/>
          </a:prstGeom>
          <a:pattFill prst="pct75">
            <a:fgClr>
              <a:schemeClr val="lt1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cap="all" dirty="0" smtClean="0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94056" y="6357258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/>
              <a:t>7</a:t>
            </a:r>
            <a:endParaRPr lang="ru-RU" sz="24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028" y="-4152"/>
            <a:ext cx="9171453" cy="642327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1330512251"/>
              </p:ext>
            </p:extLst>
          </p:nvPr>
        </p:nvGraphicFramePr>
        <p:xfrm>
          <a:off x="4132604" y="4014"/>
          <a:ext cx="763246" cy="634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" name="Picture 1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173358"/>
              </a:clrFrom>
              <a:clrTo>
                <a:srgbClr val="17335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00" y="4014"/>
            <a:ext cx="2571750" cy="63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Изображение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4"/>
            <a:ext cx="428625" cy="621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27"/>
          <p:cNvPicPr/>
          <p:nvPr/>
        </p:nvPicPr>
        <p:blipFill rotWithShape="1">
          <a:blip r:embed="rId9"/>
          <a:srcRect l="13561" t="14857" r="33411" b="31238"/>
          <a:stretch/>
        </p:blipFill>
        <p:spPr bwMode="auto">
          <a:xfrm>
            <a:off x="1265775" y="1112327"/>
            <a:ext cx="947024" cy="13042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Рисунок 28"/>
          <p:cNvPicPr/>
          <p:nvPr/>
        </p:nvPicPr>
        <p:blipFill rotWithShape="1">
          <a:blip r:embed="rId10"/>
          <a:srcRect l="9904" t="11810" r="49868" b="19238"/>
          <a:stretch/>
        </p:blipFill>
        <p:spPr bwMode="auto">
          <a:xfrm>
            <a:off x="3868083" y="1165170"/>
            <a:ext cx="718671" cy="12564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Рисунок 29"/>
          <p:cNvPicPr/>
          <p:nvPr/>
        </p:nvPicPr>
        <p:blipFill rotWithShape="1">
          <a:blip r:embed="rId11"/>
          <a:srcRect l="21028" t="23429" r="40725" b="27619"/>
          <a:stretch/>
        </p:blipFill>
        <p:spPr bwMode="auto">
          <a:xfrm>
            <a:off x="6832114" y="1165170"/>
            <a:ext cx="1112156" cy="12471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Рисунок 33"/>
          <p:cNvPicPr/>
          <p:nvPr/>
        </p:nvPicPr>
        <p:blipFill rotWithShape="1">
          <a:blip r:embed="rId12"/>
          <a:srcRect l="23770" t="33714" r="44079" b="38667"/>
          <a:stretch/>
        </p:blipFill>
        <p:spPr bwMode="auto">
          <a:xfrm>
            <a:off x="2799350" y="1797835"/>
            <a:ext cx="628809" cy="1852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074" y="1797835"/>
            <a:ext cx="628650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6" y="2521109"/>
            <a:ext cx="2443708" cy="1887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2524282"/>
            <a:ext cx="2529562" cy="191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135" y="2524282"/>
            <a:ext cx="2592866" cy="1917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443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3753351" y="3651769"/>
            <a:ext cx="3861935" cy="71814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378857" y="1312894"/>
            <a:ext cx="4748988" cy="1590351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V="1">
            <a:off x="3824600" y="3605828"/>
            <a:ext cx="4840891" cy="45941"/>
          </a:xfrm>
          <a:prstGeom prst="line">
            <a:avLst/>
          </a:prstGeom>
          <a:ln w="50800">
            <a:solidFill>
              <a:srgbClr val="15829C"/>
            </a:solidFill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1378857" y="1312894"/>
            <a:ext cx="4966702" cy="29028"/>
          </a:xfrm>
          <a:prstGeom prst="line">
            <a:avLst/>
          </a:prstGeom>
          <a:ln w="53975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/>
          </p:cNvSpPr>
          <p:nvPr/>
        </p:nvSpPr>
        <p:spPr>
          <a:xfrm>
            <a:off x="1741026" y="789674"/>
            <a:ext cx="595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МАКСИМАЛЬНЫЙ ПРЕДЕЛ ШТРАФА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94056" y="6357258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prstClr val="white"/>
                </a:solidFill>
              </a:rPr>
              <a:t>3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11" name="Куб 10"/>
          <p:cNvSpPr/>
          <p:nvPr/>
        </p:nvSpPr>
        <p:spPr>
          <a:xfrm>
            <a:off x="637396" y="1782737"/>
            <a:ext cx="1256758" cy="4549969"/>
          </a:xfrm>
          <a:prstGeom prst="cub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17275" y="1782737"/>
            <a:ext cx="423114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DE3E78"/>
                </a:solidFill>
              </a:rPr>
              <a:t>500 МРП</a:t>
            </a:r>
          </a:p>
          <a:p>
            <a:r>
              <a:rPr lang="ru-RU" b="1" dirty="0">
                <a:solidFill>
                  <a:prstClr val="black"/>
                </a:solidFill>
              </a:rPr>
              <a:t>Снижен максимальный предел штрафа, налагаемого на физическое лицо</a:t>
            </a:r>
            <a:endParaRPr lang="ru-RU" b="1" dirty="0" smtClean="0">
              <a:solidFill>
                <a:prstClr val="black"/>
              </a:solidFill>
            </a:endParaRPr>
          </a:p>
        </p:txBody>
      </p:sp>
      <p:sp>
        <p:nvSpPr>
          <p:cNvPr id="20" name="Куб 19"/>
          <p:cNvSpPr/>
          <p:nvPr/>
        </p:nvSpPr>
        <p:spPr>
          <a:xfrm>
            <a:off x="7434038" y="3699782"/>
            <a:ext cx="1256758" cy="2553607"/>
          </a:xfrm>
          <a:prstGeom prst="cub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65073" y="3699782"/>
            <a:ext cx="3429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D8FA6"/>
                </a:solidFill>
              </a:rPr>
              <a:t>ДО</a:t>
            </a:r>
            <a:r>
              <a:rPr lang="ru-RU" sz="2800" b="1" dirty="0" smtClean="0">
                <a:solidFill>
                  <a:srgbClr val="1D8FA6"/>
                </a:solidFill>
              </a:rPr>
              <a:t> 200 МРП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28" y="-4152"/>
            <a:ext cx="9171453" cy="642327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4108155280"/>
              </p:ext>
            </p:extLst>
          </p:nvPr>
        </p:nvGraphicFramePr>
        <p:xfrm>
          <a:off x="4132603" y="4014"/>
          <a:ext cx="982321" cy="634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173358"/>
              </a:clrFrom>
              <a:clrTo>
                <a:srgbClr val="17335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00" y="4014"/>
            <a:ext cx="3593880" cy="63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Изображение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4"/>
            <a:ext cx="428625" cy="621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02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" t="16514" r="-158" b="80746"/>
          <a:stretch/>
        </p:blipFill>
        <p:spPr>
          <a:xfrm>
            <a:off x="-9525" y="0"/>
            <a:ext cx="9182006" cy="1886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94056" y="6357258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prstClr val="white"/>
                </a:solidFill>
              </a:rPr>
              <a:t>1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03" y="-4152"/>
            <a:ext cx="9171453" cy="642327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432456847"/>
              </p:ext>
            </p:extLst>
          </p:nvPr>
        </p:nvGraphicFramePr>
        <p:xfrm>
          <a:off x="3950479" y="-4151"/>
          <a:ext cx="954895" cy="642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" name="Изображение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4"/>
            <a:ext cx="523875" cy="621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173358"/>
              </a:clrFrom>
              <a:clrTo>
                <a:srgbClr val="17335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00" y="4014"/>
            <a:ext cx="2571750" cy="63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275104" y="961172"/>
            <a:ext cx="8629650" cy="5148000"/>
          </a:xfrm>
          <a:prstGeom prst="rect">
            <a:avLst/>
          </a:prstGeom>
          <a:pattFill prst="pct75">
            <a:fgClr>
              <a:schemeClr val="lt1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4" algn="ctr"/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ВВЕДЕН ИНСТИТУТ</a:t>
            </a:r>
          </a:p>
          <a:p>
            <a:pPr lvl="4" algn="ctr"/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 ОСВОБОЖДЕНИЯ </a:t>
            </a:r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  <a:cs typeface="Times New Roman" pitchFamily="18" charset="0"/>
            </a:endParaRPr>
          </a:p>
          <a:p>
            <a:pPr lvl="4"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ОТ 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АДМИНИСТРАТИВНОЙ ОТВЕТСТВЕННОСТИ ПРИ 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Narrow" pitchFamily="34" charset="0"/>
                <a:cs typeface="Times New Roman" pitchFamily="18" charset="0"/>
              </a:rPr>
              <a:t>МАЛОЗНАЧИТЕЛЬНОСТИ 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ПРАВОНАРУШЕНИЯ</a:t>
            </a:r>
          </a:p>
        </p:txBody>
      </p:sp>
      <p:sp>
        <p:nvSpPr>
          <p:cNvPr id="22" name="Скругленный прямоугольник 4"/>
          <p:cNvSpPr/>
          <p:nvPr/>
        </p:nvSpPr>
        <p:spPr>
          <a:xfrm>
            <a:off x="478243" y="1710276"/>
            <a:ext cx="2554041" cy="361926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2240" tIns="142240" rIns="142240" bIns="142240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cap="all" dirty="0">
              <a:solidFill>
                <a:prstClr val="black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53" y="1664372"/>
            <a:ext cx="2185422" cy="36651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23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" t="16514" r="-158" b="80746"/>
          <a:stretch/>
        </p:blipFill>
        <p:spPr>
          <a:xfrm>
            <a:off x="-9525" y="0"/>
            <a:ext cx="9182006" cy="1886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94056" y="6357258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prstClr val="white"/>
                </a:solidFill>
              </a:rPr>
              <a:t>1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03" y="-4152"/>
            <a:ext cx="9171453" cy="642327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366167578"/>
              </p:ext>
            </p:extLst>
          </p:nvPr>
        </p:nvGraphicFramePr>
        <p:xfrm>
          <a:off x="3950480" y="-4151"/>
          <a:ext cx="1002520" cy="642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" name="Изображение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4"/>
            <a:ext cx="523875" cy="621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173358"/>
              </a:clrFrom>
              <a:clrTo>
                <a:srgbClr val="17335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00" y="4014"/>
            <a:ext cx="2571750" cy="63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422196" y="945908"/>
            <a:ext cx="8629650" cy="5148000"/>
          </a:xfrm>
          <a:prstGeom prst="rect">
            <a:avLst/>
          </a:prstGeom>
          <a:pattFill prst="pct75">
            <a:fgClr>
              <a:schemeClr val="lt1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4"/>
            <a:r>
              <a:rPr lang="ru-RU" sz="3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</a:t>
            </a:r>
            <a:r>
              <a:rPr lang="kk-KZ" sz="36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пасибо за внимание!</a:t>
            </a:r>
            <a:endParaRPr lang="ru-RU" sz="36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4"/>
          <p:cNvSpPr/>
          <p:nvPr/>
        </p:nvSpPr>
        <p:spPr>
          <a:xfrm>
            <a:off x="478243" y="1710276"/>
            <a:ext cx="2554041" cy="361926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2240" tIns="142240" rIns="142240" bIns="142240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cap="al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69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>
            <a:spLocks/>
          </p:cNvSpPr>
          <p:nvPr/>
        </p:nvSpPr>
        <p:spPr>
          <a:xfrm>
            <a:off x="1527175" y="770154"/>
            <a:ext cx="5956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Расширен</a:t>
            </a:r>
            <a:r>
              <a:rPr lang="kk-KZ" sz="36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ие</a:t>
            </a:r>
            <a:r>
              <a:rPr lang="ru-RU" sz="36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института </a:t>
            </a:r>
            <a:r>
              <a:rPr lang="ru-RU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предупреждений</a:t>
            </a:r>
            <a:endParaRPr lang="ru-RU" sz="3600" b="1" dirty="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" t="16514" r="-158" b="80746"/>
          <a:stretch/>
        </p:blipFill>
        <p:spPr>
          <a:xfrm>
            <a:off x="-9525" y="0"/>
            <a:ext cx="9182006" cy="1886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3178" y="1955910"/>
            <a:ext cx="7970878" cy="4154984"/>
          </a:xfrm>
          <a:prstGeom prst="rect">
            <a:avLst/>
          </a:prstGeom>
        </p:spPr>
        <p:style>
          <a:lnRef idx="3">
            <a:schemeClr val="lt1"/>
          </a:lnRef>
          <a:fillRef idx="1001">
            <a:schemeClr val="dk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kk-KZ" sz="2400" b="1" cap="all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kk-KZ" sz="2400" b="1" cap="all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kk-KZ" sz="2400" b="1" cap="all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kk-KZ" sz="2400" b="1" cap="all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kk-KZ" sz="2400" b="1" cap="all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kk-KZ" sz="2400" b="1" cap="all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kk-KZ" sz="2400" b="1" cap="all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kk-KZ" sz="2400" b="1" cap="all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kk-KZ" sz="2400" b="1" cap="all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kk-KZ" sz="2400" b="1" cap="all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b="1" cap="all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94056" y="6357258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prstClr val="white"/>
                </a:solidFill>
              </a:rPr>
              <a:t>1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03" y="-4152"/>
            <a:ext cx="9171453" cy="774306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815467392"/>
              </p:ext>
            </p:extLst>
          </p:nvPr>
        </p:nvGraphicFramePr>
        <p:xfrm>
          <a:off x="3950479" y="-4151"/>
          <a:ext cx="954895" cy="774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" name="Изображение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4"/>
            <a:ext cx="523875" cy="621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173358"/>
              </a:clrFrom>
              <a:clrTo>
                <a:srgbClr val="17335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00" y="4014"/>
            <a:ext cx="2571750" cy="63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330961"/>
              </p:ext>
            </p:extLst>
          </p:nvPr>
        </p:nvGraphicFramePr>
        <p:xfrm>
          <a:off x="857250" y="2038351"/>
          <a:ext cx="7639050" cy="448078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757243"/>
                <a:gridCol w="3881807"/>
              </a:tblGrid>
              <a:tr h="38702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ЧАСТЬ 3 СТАТЬИ 276 КОАП РК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6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u="sng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sng" dirty="0" smtClean="0">
                          <a:solidFill>
                            <a:schemeClr val="bg1"/>
                          </a:solidFill>
                          <a:effectLst/>
                        </a:rPr>
                        <a:t>Старая  редакция</a:t>
                      </a:r>
                      <a:endParaRPr lang="ru-RU" sz="2000" b="1" u="sng" dirty="0" smtClean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u="sng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sng" dirty="0" smtClean="0">
                          <a:solidFill>
                            <a:schemeClr val="bg1"/>
                          </a:solidFill>
                          <a:effectLst/>
                        </a:rPr>
                        <a:t>Новая  редакция</a:t>
                      </a:r>
                      <a:endParaRPr lang="ru-RU" sz="2000" b="1" u="sng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00"/>
                    </a:solidFill>
                  </a:tcPr>
                </a:tc>
              </a:tr>
              <a:tr h="3008605">
                <a:tc>
                  <a:txBody>
                    <a:bodyPr/>
                    <a:lstStyle/>
                    <a:p>
                      <a:pPr indent="143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3. </a:t>
                      </a:r>
                      <a:r>
                        <a:rPr lang="ru-RU" sz="1300" b="1" dirty="0" err="1">
                          <a:solidFill>
                            <a:schemeClr val="tx1"/>
                          </a:solidFill>
                          <a:effectLst/>
                        </a:rPr>
                        <a:t>Неотражение</a:t>
                      </a: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</a:rPr>
                        <a:t> в учетной документации операций по учету и реализации товаров (работ, услуг) -</a:t>
                      </a:r>
                    </a:p>
                    <a:p>
                      <a:pPr indent="143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</a:rPr>
                        <a:t>влечет 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</a:rPr>
                        <a:t>штраф </a:t>
                      </a: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</a:rPr>
                        <a:t>на 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</a:rPr>
                        <a:t>СМП в </a:t>
                      </a: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</a:rPr>
                        <a:t>размере 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</a:rPr>
                        <a:t>3, </a:t>
                      </a: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</a:rPr>
                        <a:t>на 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</a:rPr>
                        <a:t>субъектов среднего предпринимательства - </a:t>
                      </a: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</a:rPr>
                        <a:t>в размере 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</a:rPr>
                        <a:t>5, </a:t>
                      </a: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</a:rPr>
                        <a:t>на 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</a:rPr>
                        <a:t>субъектов крупного предпринимательства - </a:t>
                      </a: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</a:rPr>
                        <a:t>в размере 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</a:rPr>
                        <a:t>10 %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</a:rPr>
                        <a:t>от </a:t>
                      </a: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</a:rPr>
                        <a:t>стоимости неучтенных товаров (работ, услуг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1" indent="143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     </a:t>
                      </a:r>
                    </a:p>
                    <a:p>
                      <a:pPr lvl="1" indent="143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  3</a:t>
                      </a:r>
                      <a:r>
                        <a:rPr lang="ru-RU" sz="1400" b="1" dirty="0">
                          <a:effectLst/>
                        </a:rPr>
                        <a:t>. </a:t>
                      </a:r>
                      <a:r>
                        <a:rPr lang="ru-RU" sz="1400" b="1" dirty="0" err="1">
                          <a:effectLst/>
                        </a:rPr>
                        <a:t>Неотражение</a:t>
                      </a:r>
                      <a:r>
                        <a:rPr lang="ru-RU" sz="1400" b="1" dirty="0">
                          <a:effectLst/>
                        </a:rPr>
                        <a:t> в учетной </a:t>
                      </a:r>
                      <a:r>
                        <a:rPr lang="ru-RU" sz="1400" b="1" dirty="0" smtClean="0">
                          <a:effectLst/>
                        </a:rPr>
                        <a:t>      документации </a:t>
                      </a:r>
                      <a:r>
                        <a:rPr lang="ru-RU" sz="1400" b="1" dirty="0">
                          <a:effectLst/>
                        </a:rPr>
                        <a:t>операций по учету и реализации товаров (работ, услуг) -</a:t>
                      </a:r>
                    </a:p>
                    <a:p>
                      <a:pPr lvl="1" indent="143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влечет </a:t>
                      </a:r>
                      <a:r>
                        <a:rPr lang="ru-RU" sz="1800" b="1" u="sng" dirty="0" smtClean="0">
                          <a:effectLst/>
                        </a:rPr>
                        <a:t>предупреждение</a:t>
                      </a:r>
                      <a:endParaRPr lang="ru-RU" sz="1800" b="1" u="sng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892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>
            <a:spLocks/>
          </p:cNvSpPr>
          <p:nvPr/>
        </p:nvSpPr>
        <p:spPr>
          <a:xfrm>
            <a:off x="1527175" y="770154"/>
            <a:ext cx="5956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Расширен</a:t>
            </a:r>
            <a:r>
              <a:rPr lang="kk-KZ" sz="36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ие</a:t>
            </a:r>
            <a:r>
              <a:rPr lang="ru-RU" sz="36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института </a:t>
            </a:r>
            <a:r>
              <a:rPr lang="ru-RU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предупреждений</a:t>
            </a:r>
            <a:endParaRPr lang="ru-RU" sz="3600" b="1" dirty="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" t="16514" r="-158" b="80746"/>
          <a:stretch/>
        </p:blipFill>
        <p:spPr>
          <a:xfrm>
            <a:off x="-9525" y="0"/>
            <a:ext cx="9182006" cy="1886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3178" y="1955910"/>
            <a:ext cx="7970878" cy="415498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kk-KZ" sz="2400" b="1" cap="all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kk-KZ" sz="2400" b="1" cap="all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kk-KZ" sz="2400" b="1" cap="all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kk-KZ" sz="2400" b="1" cap="all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kk-KZ" sz="2400" b="1" cap="all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kk-KZ" sz="2400" b="1" cap="all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kk-KZ" sz="2400" b="1" cap="all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kk-KZ" sz="2400" b="1" cap="all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kk-KZ" sz="2400" b="1" cap="all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kk-KZ" sz="2400" b="1" cap="all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b="1" cap="all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94056" y="6357258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prstClr val="white"/>
                </a:solidFill>
              </a:rPr>
              <a:t>1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03" y="-4152"/>
            <a:ext cx="9171453" cy="642327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492409903"/>
              </p:ext>
            </p:extLst>
          </p:nvPr>
        </p:nvGraphicFramePr>
        <p:xfrm>
          <a:off x="3950479" y="-4151"/>
          <a:ext cx="954895" cy="642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" name="Изображение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4"/>
            <a:ext cx="523875" cy="621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173358"/>
              </a:clrFrom>
              <a:clrTo>
                <a:srgbClr val="17335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00" y="4014"/>
            <a:ext cx="2571750" cy="63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528785"/>
              </p:ext>
            </p:extLst>
          </p:nvPr>
        </p:nvGraphicFramePr>
        <p:xfrm>
          <a:off x="895350" y="1955911"/>
          <a:ext cx="7798706" cy="450528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835770"/>
                <a:gridCol w="3962936"/>
              </a:tblGrid>
              <a:tr h="35007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ЧАСТЬ </a:t>
                      </a:r>
                      <a:r>
                        <a:rPr lang="ru-RU" sz="2000" b="1" dirty="0" smtClean="0">
                          <a:effectLst/>
                        </a:rPr>
                        <a:t>1 </a:t>
                      </a:r>
                      <a:r>
                        <a:rPr lang="ru-RU" sz="2000" b="1" dirty="0">
                          <a:effectLst/>
                        </a:rPr>
                        <a:t>СТАТЬИ </a:t>
                      </a:r>
                      <a:r>
                        <a:rPr lang="ru-RU" sz="2000" b="1" dirty="0" smtClean="0">
                          <a:effectLst/>
                        </a:rPr>
                        <a:t>280-1 </a:t>
                      </a:r>
                      <a:r>
                        <a:rPr lang="ru-RU" sz="2000" b="1" dirty="0">
                          <a:effectLst/>
                        </a:rPr>
                        <a:t>КОАП РК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34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u="sng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sng" dirty="0" smtClean="0">
                          <a:solidFill>
                            <a:schemeClr val="bg1"/>
                          </a:solidFill>
                          <a:effectLst/>
                        </a:rPr>
                        <a:t>Старая  редакция</a:t>
                      </a:r>
                      <a:endParaRPr lang="ru-RU" sz="2000" b="1" u="sng" dirty="0" smtClean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u="sng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sng" dirty="0" smtClean="0">
                          <a:solidFill>
                            <a:schemeClr val="bg1"/>
                          </a:solidFill>
                          <a:effectLst/>
                        </a:rPr>
                        <a:t>Новая  редакция</a:t>
                      </a:r>
                      <a:endParaRPr lang="ru-RU" sz="2000" b="1" u="sng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00"/>
                    </a:solidFill>
                  </a:tcPr>
                </a:tc>
              </a:tr>
              <a:tr h="3103201">
                <a:tc>
                  <a:txBody>
                    <a:bodyPr/>
                    <a:lstStyle/>
                    <a:p>
                      <a:pPr indent="143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effectLst/>
                        </a:rPr>
                        <a:t>1. Выписка плательщиком налога на добавленную стоимость при реализации товаров, работ, услуг получателю указанных товаров, работ, услуг счета-фактуры на бумажном носителе в нарушение требования налогового законодательства Республики Казахстан по выписке счета-фактуры в электронной форме -</a:t>
                      </a:r>
                    </a:p>
                    <a:p>
                      <a:pPr indent="143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1" dirty="0" smtClean="0">
                          <a:effectLst/>
                        </a:rPr>
                        <a:t>влечет штраф на субъектов малого предпринимательства в размере 30</a:t>
                      </a:r>
                      <a:r>
                        <a:rPr lang="ru-RU" sz="950" b="1" baseline="0" dirty="0" smtClean="0">
                          <a:effectLst/>
                        </a:rPr>
                        <a:t> </a:t>
                      </a:r>
                      <a:r>
                        <a:rPr lang="ru-RU" sz="950" b="1" dirty="0" smtClean="0">
                          <a:effectLst/>
                        </a:rPr>
                        <a:t>% от суммы НДС, указанной в счете-фактуре на бумажном носителе, но не менее 20 МРП, на субъектов среднего предпринимательства - в размере 40 % от суммы НДС, указанной в счете-фактуре на бумажном носителе, но не менее 30 МРП, на субъектов крупного предпринимательства - в размере 50 % от суммы НДС, указанной в счете-фактуре на бумажном носителе, но не менее 40 МРП</a:t>
                      </a:r>
                    </a:p>
                    <a:p>
                      <a:pPr indent="143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indent="143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 </a:t>
                      </a:r>
                      <a:r>
                        <a:rPr lang="ru-RU" sz="1800" b="1" dirty="0" smtClean="0">
                          <a:effectLst/>
                        </a:rPr>
                        <a:t>1.Невыписка налогоплательщиком счета-фактуры в электронной форме - </a:t>
                      </a:r>
                      <a:r>
                        <a:rPr lang="ru-RU" sz="2000" b="1" dirty="0" smtClean="0">
                          <a:effectLst/>
                        </a:rPr>
                        <a:t>влечет </a:t>
                      </a:r>
                      <a:r>
                        <a:rPr lang="ru-RU" sz="2000" b="1" u="sng" dirty="0" smtClean="0">
                          <a:effectLst/>
                        </a:rPr>
                        <a:t>предупреждение </a:t>
                      </a:r>
                      <a:endParaRPr lang="ru-RU" sz="2000" b="1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91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>
            <a:spLocks/>
          </p:cNvSpPr>
          <p:nvPr/>
        </p:nvSpPr>
        <p:spPr>
          <a:xfrm>
            <a:off x="1527175" y="770154"/>
            <a:ext cx="5956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Расширен</a:t>
            </a:r>
            <a:r>
              <a:rPr lang="kk-KZ" sz="28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ие</a:t>
            </a:r>
            <a:r>
              <a:rPr lang="ru-RU" sz="28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института </a:t>
            </a:r>
            <a:r>
              <a:rPr lang="ru-RU" sz="2800" b="1" dirty="0">
                <a:solidFill>
                  <a:prstClr val="black"/>
                </a:solidFill>
                <a:latin typeface="Times New Roman"/>
                <a:ea typeface="Times New Roman"/>
              </a:rPr>
              <a:t>предупреждений</a:t>
            </a:r>
            <a:endParaRPr lang="ru-RU" sz="2800" b="1" dirty="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" t="16514" r="-158" b="80746"/>
          <a:stretch/>
        </p:blipFill>
        <p:spPr>
          <a:xfrm>
            <a:off x="-9525" y="0"/>
            <a:ext cx="9182006" cy="1886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3178" y="1955910"/>
            <a:ext cx="7970878" cy="415498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kk-KZ" sz="2400" b="1" cap="all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kk-KZ" sz="2400" b="1" cap="all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kk-KZ" sz="2400" b="1" cap="all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kk-KZ" sz="2400" b="1" cap="all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kk-KZ" sz="2400" b="1" cap="all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kk-KZ" sz="2400" b="1" cap="all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kk-KZ" sz="2400" b="1" cap="all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kk-KZ" sz="2400" b="1" cap="all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kk-KZ" sz="2400" b="1" cap="all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kk-KZ" sz="2400" b="1" cap="all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b="1" cap="all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94056" y="6357258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prstClr val="white"/>
                </a:solidFill>
              </a:rPr>
              <a:t>1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03" y="-4152"/>
            <a:ext cx="9171453" cy="642327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985542200"/>
              </p:ext>
            </p:extLst>
          </p:nvPr>
        </p:nvGraphicFramePr>
        <p:xfrm>
          <a:off x="3950480" y="-4151"/>
          <a:ext cx="954895" cy="642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" name="Изображение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4"/>
            <a:ext cx="523875" cy="621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173358"/>
              </a:clrFrom>
              <a:clrTo>
                <a:srgbClr val="17335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00" y="4014"/>
            <a:ext cx="2571750" cy="63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068332"/>
              </p:ext>
            </p:extLst>
          </p:nvPr>
        </p:nvGraphicFramePr>
        <p:xfrm>
          <a:off x="895350" y="1955911"/>
          <a:ext cx="7798706" cy="452697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835770"/>
                <a:gridCol w="3962936"/>
              </a:tblGrid>
              <a:tr h="35007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ЧАСТЬ </a:t>
                      </a:r>
                      <a:r>
                        <a:rPr lang="ru-RU" sz="2000" b="1" dirty="0" smtClean="0">
                          <a:effectLst/>
                        </a:rPr>
                        <a:t>3 </a:t>
                      </a:r>
                      <a:r>
                        <a:rPr lang="ru-RU" sz="2000" b="1" dirty="0">
                          <a:effectLst/>
                        </a:rPr>
                        <a:t>СТАТЬИ </a:t>
                      </a:r>
                      <a:r>
                        <a:rPr lang="ru-RU" sz="2000" b="1" dirty="0" smtClean="0">
                          <a:effectLst/>
                        </a:rPr>
                        <a:t>280-1 </a:t>
                      </a:r>
                      <a:r>
                        <a:rPr lang="ru-RU" sz="2000" b="1" dirty="0">
                          <a:effectLst/>
                        </a:rPr>
                        <a:t>КОАП РК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34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u="sng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sng" dirty="0" smtClean="0">
                          <a:solidFill>
                            <a:schemeClr val="bg1"/>
                          </a:solidFill>
                          <a:effectLst/>
                        </a:rPr>
                        <a:t>Старая  редакция</a:t>
                      </a:r>
                      <a:endParaRPr lang="ru-RU" sz="2000" b="1" u="sng" dirty="0" smtClean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u="sng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sng" dirty="0" smtClean="0">
                          <a:solidFill>
                            <a:schemeClr val="bg1"/>
                          </a:solidFill>
                          <a:effectLst/>
                        </a:rPr>
                        <a:t>Новая  редакция</a:t>
                      </a:r>
                      <a:endParaRPr lang="ru-RU" sz="2000" b="1" u="sng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00"/>
                    </a:solidFill>
                  </a:tcPr>
                </a:tc>
              </a:tr>
              <a:tr h="3103201">
                <a:tc>
                  <a:txBody>
                    <a:bodyPr/>
                    <a:lstStyle/>
                    <a:p>
                      <a:pPr indent="143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 Выписка плательщиком налога на добавленную стоимость счета-фактуры в электронной форме с нарушением срока, установленного налоговым законодательством Республики Казахстан, -</a:t>
                      </a:r>
                    </a:p>
                    <a:p>
                      <a:pPr indent="143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влечет штраф на субъектов малого предпринимательства в размере 30 % от суммы НДС, указанной в счете-фактуре на бумажном носителе, но не менее 20 МРП, на субъектов среднего предпринимательства - в размере 40 %  от суммы НДС, указанной в счете-фактуре на бумажном носителе, но не менее 30 МРП , на субъектов крупного предпринимательства - в размере 50 % от суммы НДС, указанной в счете-фактуре на бумажном носителе, но не менее 40 МРП</a:t>
                      </a:r>
                    </a:p>
                    <a:p>
                      <a:pPr indent="143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3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indent="143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 </a:t>
                      </a:r>
                      <a:r>
                        <a:rPr lang="ru-RU" sz="1600" b="1" dirty="0" smtClean="0">
                          <a:effectLst/>
                        </a:rPr>
                        <a:t>3.Выписка налогоплательщиком счета-фактуры в электронной форме с нарушением срока-</a:t>
                      </a:r>
                    </a:p>
                    <a:p>
                      <a:pPr lvl="0" indent="143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влечет </a:t>
                      </a:r>
                      <a:r>
                        <a:rPr lang="ru-RU" sz="2000" b="1" u="sng" dirty="0" smtClean="0">
                          <a:effectLst/>
                        </a:rPr>
                        <a:t>предупреждение</a:t>
                      </a:r>
                      <a:endParaRPr lang="ru-RU" sz="2000" b="1" dirty="0" smtClean="0">
                        <a:effectLst/>
                      </a:endParaRPr>
                    </a:p>
                    <a:p>
                      <a:pPr lvl="0" indent="143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488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>
            <a:spLocks/>
          </p:cNvSpPr>
          <p:nvPr/>
        </p:nvSpPr>
        <p:spPr>
          <a:xfrm>
            <a:off x="1527175" y="770153"/>
            <a:ext cx="5956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Расширен</a:t>
            </a:r>
            <a:r>
              <a:rPr lang="kk-KZ" sz="28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ие</a:t>
            </a:r>
            <a:r>
              <a:rPr lang="ru-RU" sz="28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института </a:t>
            </a:r>
            <a:r>
              <a:rPr lang="ru-RU" sz="2800" b="1" dirty="0">
                <a:solidFill>
                  <a:prstClr val="black"/>
                </a:solidFill>
                <a:latin typeface="Times New Roman"/>
                <a:ea typeface="Times New Roman"/>
              </a:rPr>
              <a:t>предупреждений</a:t>
            </a:r>
            <a:endParaRPr lang="ru-RU" sz="2800" b="1" dirty="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" t="16514" r="-158" b="80746"/>
          <a:stretch/>
        </p:blipFill>
        <p:spPr>
          <a:xfrm>
            <a:off x="-9525" y="0"/>
            <a:ext cx="9182006" cy="1886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3178" y="1955910"/>
            <a:ext cx="7970878" cy="415498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kk-KZ" sz="2400" b="1" cap="all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kk-KZ" sz="2400" b="1" cap="all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kk-KZ" sz="2400" b="1" cap="all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kk-KZ" sz="2400" b="1" cap="all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kk-KZ" sz="2400" b="1" cap="all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kk-KZ" sz="2400" b="1" cap="all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kk-KZ" sz="2400" b="1" cap="all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kk-KZ" sz="2400" b="1" cap="all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kk-KZ" sz="2400" b="1" cap="all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kk-KZ" sz="2400" b="1" cap="all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b="1" cap="all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94056" y="6357258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prstClr val="white"/>
                </a:solidFill>
              </a:rPr>
              <a:t>1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03" y="-4152"/>
            <a:ext cx="9171453" cy="642327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060599745"/>
              </p:ext>
            </p:extLst>
          </p:nvPr>
        </p:nvGraphicFramePr>
        <p:xfrm>
          <a:off x="3950479" y="-4151"/>
          <a:ext cx="954895" cy="642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" name="Изображение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4"/>
            <a:ext cx="523875" cy="621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173358"/>
              </a:clrFrom>
              <a:clrTo>
                <a:srgbClr val="17335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00" y="4014"/>
            <a:ext cx="2571750" cy="63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516453"/>
              </p:ext>
            </p:extLst>
          </p:nvPr>
        </p:nvGraphicFramePr>
        <p:xfrm>
          <a:off x="895350" y="1955911"/>
          <a:ext cx="7798706" cy="431249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835770"/>
                <a:gridCol w="3962936"/>
              </a:tblGrid>
              <a:tr h="35007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ЧАСТЬ </a:t>
                      </a:r>
                      <a:r>
                        <a:rPr lang="ru-RU" sz="2000" b="1" dirty="0" smtClean="0">
                          <a:effectLst/>
                        </a:rPr>
                        <a:t>1 </a:t>
                      </a:r>
                      <a:r>
                        <a:rPr lang="ru-RU" sz="2000" b="1" dirty="0">
                          <a:effectLst/>
                        </a:rPr>
                        <a:t>СТАТЬИ </a:t>
                      </a:r>
                      <a:r>
                        <a:rPr lang="ru-RU" sz="2000" b="1" dirty="0" smtClean="0">
                          <a:effectLst/>
                        </a:rPr>
                        <a:t>288 </a:t>
                      </a:r>
                      <a:r>
                        <a:rPr lang="ru-RU" sz="2000" b="1" dirty="0">
                          <a:effectLst/>
                        </a:rPr>
                        <a:t>КОАП РК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34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u="sng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sng" smtClean="0">
                          <a:solidFill>
                            <a:schemeClr val="bg1"/>
                          </a:solidFill>
                          <a:effectLst/>
                        </a:rPr>
                        <a:t>Старая  редакция</a:t>
                      </a:r>
                      <a:endParaRPr lang="ru-RU" sz="1800" b="1" u="sng" smtClean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 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u="sng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sng" smtClean="0">
                          <a:solidFill>
                            <a:schemeClr val="bg1"/>
                          </a:solidFill>
                          <a:effectLst/>
                        </a:rPr>
                        <a:t>Новая  редакция</a:t>
                      </a:r>
                      <a:endParaRPr lang="ru-RU" sz="1800" b="1" u="sng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00"/>
                    </a:solidFill>
                  </a:tcPr>
                </a:tc>
              </a:tr>
              <a:tr h="3103201">
                <a:tc>
                  <a:txBody>
                    <a:bodyPr/>
                    <a:lstStyle/>
                    <a:p>
                      <a:pPr indent="143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 Невыполнение налогоплательщиком законных требований органов государственных доходов и их должностных лиц -</a:t>
                      </a:r>
                    </a:p>
                    <a:p>
                      <a:pPr indent="143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влечет штраф в размере восьми месячных расчетных показателей</a:t>
                      </a:r>
                    </a:p>
                    <a:p>
                      <a:pPr indent="143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3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indent="143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1. Невыполнение налогоплательщиком законных требований органов государственных доходов и их должностных лиц -</a:t>
                      </a:r>
                    </a:p>
                    <a:p>
                      <a:pPr lvl="0" indent="143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      </a:t>
                      </a:r>
                      <a:r>
                        <a:rPr lang="ru-RU" sz="2000" b="1" dirty="0" smtClean="0">
                          <a:effectLst/>
                        </a:rPr>
                        <a:t>влечет </a:t>
                      </a:r>
                      <a:r>
                        <a:rPr lang="ru-RU" sz="2000" b="1" u="sng" dirty="0" smtClean="0">
                          <a:effectLst/>
                        </a:rPr>
                        <a:t>предупреждение</a:t>
                      </a:r>
                      <a:endParaRPr lang="ru-RU" sz="2000" b="1" dirty="0" smtClean="0">
                        <a:effectLst/>
                      </a:endParaRPr>
                    </a:p>
                    <a:p>
                      <a:pPr lvl="0" indent="143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695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>
            <a:spLocks/>
          </p:cNvSpPr>
          <p:nvPr/>
        </p:nvSpPr>
        <p:spPr>
          <a:xfrm>
            <a:off x="1527175" y="770153"/>
            <a:ext cx="5956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Изменение санкций </a:t>
            </a:r>
          </a:p>
          <a:p>
            <a:pPr algn="ctr"/>
            <a:r>
              <a:rPr lang="ru-RU" sz="32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статей КоАП </a:t>
            </a:r>
            <a:endParaRPr lang="ru-RU" sz="3200" b="1" dirty="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" t="16514" r="-158" b="80746"/>
          <a:stretch/>
        </p:blipFill>
        <p:spPr>
          <a:xfrm>
            <a:off x="-9525" y="0"/>
            <a:ext cx="9182006" cy="1886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3178" y="1955910"/>
            <a:ext cx="7970878" cy="415498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kk-KZ" sz="2400" b="1" cap="all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kk-KZ" sz="2400" b="1" cap="all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kk-KZ" sz="2400" b="1" cap="all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kk-KZ" sz="2400" b="1" cap="all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kk-KZ" sz="2400" b="1" cap="all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kk-KZ" sz="2400" b="1" cap="all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kk-KZ" sz="2400" b="1" cap="all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kk-KZ" sz="2400" b="1" cap="all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kk-KZ" sz="2400" b="1" cap="all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kk-KZ" sz="2400" b="1" cap="all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b="1" cap="all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94056" y="6357258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prstClr val="white"/>
                </a:solidFill>
              </a:rPr>
              <a:t>1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03" y="-4152"/>
            <a:ext cx="9171453" cy="642327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086898824"/>
              </p:ext>
            </p:extLst>
          </p:nvPr>
        </p:nvGraphicFramePr>
        <p:xfrm>
          <a:off x="3950480" y="-4151"/>
          <a:ext cx="964420" cy="642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" name="Изображение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4"/>
            <a:ext cx="523875" cy="621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173358"/>
              </a:clrFrom>
              <a:clrTo>
                <a:srgbClr val="17335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00" y="4014"/>
            <a:ext cx="2571750" cy="63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324271"/>
              </p:ext>
            </p:extLst>
          </p:nvPr>
        </p:nvGraphicFramePr>
        <p:xfrm>
          <a:off x="895350" y="1955911"/>
          <a:ext cx="7798706" cy="431249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835770"/>
                <a:gridCol w="3962936"/>
              </a:tblGrid>
              <a:tr h="35007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ЧАСТЬ </a:t>
                      </a:r>
                      <a:r>
                        <a:rPr lang="ru-RU" sz="2000" b="1" dirty="0" smtClean="0">
                          <a:effectLst/>
                        </a:rPr>
                        <a:t>3 </a:t>
                      </a:r>
                      <a:r>
                        <a:rPr lang="ru-RU" sz="2000" b="1" dirty="0">
                          <a:effectLst/>
                        </a:rPr>
                        <a:t>СТАТЬИ </a:t>
                      </a:r>
                      <a:r>
                        <a:rPr lang="ru-RU" sz="2000" b="1" dirty="0" smtClean="0">
                          <a:effectLst/>
                        </a:rPr>
                        <a:t>269</a:t>
                      </a:r>
                      <a:r>
                        <a:rPr lang="ru-RU" sz="2000" b="1" baseline="0" dirty="0" smtClean="0">
                          <a:effectLst/>
                        </a:rPr>
                        <a:t> </a:t>
                      </a:r>
                      <a:r>
                        <a:rPr lang="ru-RU" sz="2000" b="1" dirty="0" smtClean="0">
                          <a:effectLst/>
                        </a:rPr>
                        <a:t>КОАП </a:t>
                      </a:r>
                      <a:r>
                        <a:rPr lang="ru-RU" sz="2000" b="1" dirty="0">
                          <a:effectLst/>
                        </a:rPr>
                        <a:t>РК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34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u="sng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sng" dirty="0" smtClean="0">
                          <a:solidFill>
                            <a:schemeClr val="bg1"/>
                          </a:solidFill>
                          <a:effectLst/>
                        </a:rPr>
                        <a:t>Старая  редакция</a:t>
                      </a:r>
                      <a:endParaRPr lang="ru-RU" sz="1800" b="1" u="sng" dirty="0" smtClean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 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u="sng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sng" dirty="0" smtClean="0">
                          <a:solidFill>
                            <a:schemeClr val="bg1"/>
                          </a:solidFill>
                          <a:effectLst/>
                        </a:rPr>
                        <a:t>Новая  редакция</a:t>
                      </a:r>
                      <a:endParaRPr lang="ru-RU" sz="1800" b="1" u="sng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00"/>
                    </a:solidFill>
                  </a:tcPr>
                </a:tc>
              </a:tr>
              <a:tr h="3103201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Нарушение налогоплательщиком установленного срока подачи налогового заявления о постановке на регистрационный учет по НДС –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влечет штраф на субъектов малого предпринимательства в размере 10, на субъектов среднего предпринимательства – в размере 15, на субъектов крупного предпринимательства – в размере 30 % от суммы облагаемого оборота за период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непостановки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учет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indent="143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3. Нарушение налогоплательщиком установленного законодательными актами Республики Казахстан срока подачи налогового заявления в орган государственных доходов о постановке на регистрационный учет по налогу на добавленную стоимость – </a:t>
                      </a:r>
                    </a:p>
                    <a:p>
                      <a:pPr lvl="0" indent="143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влечет штраф в </a:t>
                      </a:r>
                      <a:r>
                        <a:rPr lang="ru-RU" sz="1800" b="1" dirty="0" smtClean="0">
                          <a:effectLst/>
                        </a:rPr>
                        <a:t>размере </a:t>
                      </a:r>
                      <a:r>
                        <a:rPr lang="ru-RU" sz="2400" b="1" dirty="0" smtClean="0">
                          <a:effectLst/>
                        </a:rPr>
                        <a:t>50 </a:t>
                      </a:r>
                      <a:r>
                        <a:rPr lang="ru-RU" sz="1800" b="1" dirty="0" smtClean="0">
                          <a:effectLst/>
                        </a:rPr>
                        <a:t>МРП</a:t>
                      </a:r>
                    </a:p>
                    <a:p>
                      <a:pPr lvl="0" indent="143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680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>
            <a:spLocks/>
          </p:cNvSpPr>
          <p:nvPr/>
        </p:nvSpPr>
        <p:spPr>
          <a:xfrm>
            <a:off x="1527175" y="770153"/>
            <a:ext cx="5956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Изменение санкций </a:t>
            </a:r>
          </a:p>
          <a:p>
            <a:pPr algn="ctr"/>
            <a:r>
              <a:rPr lang="ru-RU" sz="32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статей КоАП </a:t>
            </a:r>
            <a:endParaRPr lang="ru-RU" sz="3200" b="1" dirty="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" t="16514" r="-158" b="80746"/>
          <a:stretch/>
        </p:blipFill>
        <p:spPr>
          <a:xfrm>
            <a:off x="-9525" y="0"/>
            <a:ext cx="9182006" cy="1886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3178" y="1955910"/>
            <a:ext cx="7970878" cy="415498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kk-KZ" sz="2400" b="1" cap="all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kk-KZ" sz="2400" b="1" cap="all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kk-KZ" sz="2400" b="1" cap="all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kk-KZ" sz="2400" b="1" cap="all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kk-KZ" sz="2400" b="1" cap="all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kk-KZ" sz="2400" b="1" cap="all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kk-KZ" sz="2400" b="1" cap="all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kk-KZ" sz="2400" b="1" cap="all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kk-KZ" sz="2400" b="1" cap="all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kk-KZ" sz="2400" b="1" cap="all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b="1" cap="all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94056" y="6357258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prstClr val="white"/>
                </a:solidFill>
              </a:rPr>
              <a:t>1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03" y="-4152"/>
            <a:ext cx="9171453" cy="642327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386306637"/>
              </p:ext>
            </p:extLst>
          </p:nvPr>
        </p:nvGraphicFramePr>
        <p:xfrm>
          <a:off x="3950480" y="-4151"/>
          <a:ext cx="926320" cy="642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" name="Изображение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4"/>
            <a:ext cx="523875" cy="621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173358"/>
              </a:clrFrom>
              <a:clrTo>
                <a:srgbClr val="17335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00" y="4014"/>
            <a:ext cx="2571750" cy="63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047281"/>
              </p:ext>
            </p:extLst>
          </p:nvPr>
        </p:nvGraphicFramePr>
        <p:xfrm>
          <a:off x="895350" y="1955911"/>
          <a:ext cx="7798706" cy="431249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835770"/>
                <a:gridCol w="3962936"/>
              </a:tblGrid>
              <a:tr h="35007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ЧАСТЬ </a:t>
                      </a:r>
                      <a:r>
                        <a:rPr lang="ru-RU" sz="2000" b="1" dirty="0" smtClean="0">
                          <a:effectLst/>
                        </a:rPr>
                        <a:t>3 </a:t>
                      </a:r>
                      <a:r>
                        <a:rPr lang="ru-RU" sz="2000" b="1" dirty="0">
                          <a:effectLst/>
                        </a:rPr>
                        <a:t>СТАТЬИ </a:t>
                      </a:r>
                      <a:r>
                        <a:rPr lang="ru-RU" sz="2000" b="1" dirty="0" smtClean="0">
                          <a:effectLst/>
                        </a:rPr>
                        <a:t>278 КОАП </a:t>
                      </a:r>
                      <a:r>
                        <a:rPr lang="ru-RU" sz="2000" b="1" dirty="0">
                          <a:effectLst/>
                        </a:rPr>
                        <a:t>РК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34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u="sng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sng" dirty="0" smtClean="0">
                          <a:solidFill>
                            <a:schemeClr val="bg1"/>
                          </a:solidFill>
                          <a:effectLst/>
                        </a:rPr>
                        <a:t>Старая  редакция</a:t>
                      </a:r>
                      <a:endParaRPr lang="ru-RU" sz="1800" b="1" u="sng" dirty="0" smtClean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 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u="sng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sng" dirty="0" smtClean="0">
                          <a:solidFill>
                            <a:schemeClr val="bg1"/>
                          </a:solidFill>
                          <a:effectLst/>
                        </a:rPr>
                        <a:t>Новая  редакция</a:t>
                      </a:r>
                      <a:endParaRPr lang="ru-RU" sz="1800" b="1" u="sng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00"/>
                    </a:solidFill>
                  </a:tcPr>
                </a:tc>
              </a:tr>
              <a:tr h="3103201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Превышение суммы фактически исчисленного КПН за налоговый период над суммой исчисленных авансовых платежей в течение налогового периода в размере более 20 %, если это действие не содержит признаков уголовно наказуемого деяния, – 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влечет штраф в размере 40 %  от суммы превышения фактического налога.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indent="143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3. Превышение суммы фактически исчисленного КПН за налоговый период над суммой исчисленных авансовых платежей в течение налогового периода в размере более 20 %, если это действие не содержит признаков уголовно наказуемого деяния, – </a:t>
                      </a:r>
                    </a:p>
                    <a:p>
                      <a:pPr lvl="0" indent="143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влечет штраф в размере </a:t>
                      </a:r>
                      <a:r>
                        <a:rPr lang="ru-RU" sz="2000" b="1" dirty="0" smtClean="0">
                          <a:effectLst/>
                        </a:rPr>
                        <a:t>20 %</a:t>
                      </a:r>
                      <a:r>
                        <a:rPr lang="ru-RU" sz="1400" b="1" dirty="0" smtClean="0">
                          <a:effectLst/>
                        </a:rPr>
                        <a:t> от суммы превышения фактического налога.</a:t>
                      </a:r>
                    </a:p>
                    <a:p>
                      <a:pPr lvl="0" indent="143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032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>
            <a:spLocks/>
          </p:cNvSpPr>
          <p:nvPr/>
        </p:nvSpPr>
        <p:spPr>
          <a:xfrm>
            <a:off x="1527175" y="770153"/>
            <a:ext cx="5956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Изменение санкций </a:t>
            </a:r>
          </a:p>
          <a:p>
            <a:pPr algn="ctr"/>
            <a:r>
              <a:rPr lang="ru-RU" sz="32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статей КоАП </a:t>
            </a:r>
            <a:endParaRPr lang="ru-RU" sz="3200" b="1" dirty="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" t="16514" r="-158" b="80746"/>
          <a:stretch/>
        </p:blipFill>
        <p:spPr>
          <a:xfrm>
            <a:off x="-9525" y="0"/>
            <a:ext cx="9182006" cy="1886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3178" y="1955910"/>
            <a:ext cx="7970878" cy="415498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kk-KZ" sz="2400" b="1" cap="all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kk-KZ" sz="2400" b="1" cap="all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kk-KZ" sz="2400" b="1" cap="all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kk-KZ" sz="2400" b="1" cap="all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kk-KZ" sz="2400" b="1" cap="all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kk-KZ" sz="2400" b="1" cap="all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kk-KZ" sz="2400" b="1" cap="all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kk-KZ" sz="2400" b="1" cap="all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kk-KZ" sz="2400" b="1" cap="all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kk-KZ" sz="2400" b="1" cap="all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b="1" cap="all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94056" y="6357258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prstClr val="white"/>
                </a:solidFill>
              </a:rPr>
              <a:t>1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03" y="-4152"/>
            <a:ext cx="9171453" cy="642327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876078773"/>
              </p:ext>
            </p:extLst>
          </p:nvPr>
        </p:nvGraphicFramePr>
        <p:xfrm>
          <a:off x="3950480" y="-4151"/>
          <a:ext cx="983470" cy="642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" name="Изображение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4"/>
            <a:ext cx="523875" cy="621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173358"/>
              </a:clrFrom>
              <a:clrTo>
                <a:srgbClr val="17335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00" y="4014"/>
            <a:ext cx="2571750" cy="63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61283"/>
              </p:ext>
            </p:extLst>
          </p:nvPr>
        </p:nvGraphicFramePr>
        <p:xfrm>
          <a:off x="895350" y="1955911"/>
          <a:ext cx="7798706" cy="431249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835770"/>
                <a:gridCol w="3962936"/>
              </a:tblGrid>
              <a:tr h="35007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ЧАСТЬ </a:t>
                      </a:r>
                      <a:r>
                        <a:rPr lang="ru-RU" sz="2000" b="1" dirty="0" smtClean="0">
                          <a:effectLst/>
                        </a:rPr>
                        <a:t>1 </a:t>
                      </a:r>
                      <a:r>
                        <a:rPr lang="ru-RU" sz="2000" b="1" dirty="0">
                          <a:effectLst/>
                        </a:rPr>
                        <a:t>СТАТЬИ </a:t>
                      </a:r>
                      <a:r>
                        <a:rPr lang="ru-RU" sz="2000" b="1" dirty="0" smtClean="0">
                          <a:effectLst/>
                        </a:rPr>
                        <a:t>287 КОАП </a:t>
                      </a:r>
                      <a:r>
                        <a:rPr lang="ru-RU" sz="2000" b="1" dirty="0">
                          <a:effectLst/>
                        </a:rPr>
                        <a:t>РК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34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u="sng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sng" dirty="0" smtClean="0">
                          <a:solidFill>
                            <a:schemeClr val="bg1"/>
                          </a:solidFill>
                          <a:effectLst/>
                        </a:rPr>
                        <a:t>Старая  редакция</a:t>
                      </a:r>
                      <a:endParaRPr lang="ru-RU" sz="1800" b="1" u="sng" dirty="0" smtClean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 </a:t>
                      </a:r>
                      <a:endParaRPr lang="ru-RU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u="sng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sng" dirty="0" smtClean="0">
                          <a:solidFill>
                            <a:schemeClr val="bg1"/>
                          </a:solidFill>
                          <a:effectLst/>
                        </a:rPr>
                        <a:t>Новая  редакция</a:t>
                      </a:r>
                      <a:endParaRPr lang="ru-RU" sz="1800" b="1" u="sng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00"/>
                    </a:solidFill>
                  </a:tcPr>
                </a:tc>
              </a:tr>
              <a:tr h="3103201">
                <a:tc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Неуплата, неполная уплата либо несвоевременная уплата косвенных налогов в срок, -</a:t>
                      </a:r>
                    </a:p>
                    <a:p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влекут штраф на физических лиц в размере 20 % от суммы неисполненного налогового обязательства, но не менее 10 МРП , на частных нотариусов, адвокатов, на субъектов малого предпринимательства или некоммерческие организации - в размере 30 %  от суммы неисполненного налогового обязательства, но не менее 20 МРП, на субъектов среднего предпринимательства - в размере 40 % от суммы неисполненного налогового обязательства, но не менее 30 МРП , на субъектов крупного предпринимательства - в размере 50 % от суммы неисполненного налогового обязательства, но не менее 250 МРП</a:t>
                      </a:r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1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indent="143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1. Неуплата, неполная уплата либо несвоевременная уплата косвенных налогов в срок, -</a:t>
                      </a:r>
                    </a:p>
                    <a:p>
                      <a:pPr lvl="0" indent="143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влекут штраф на физических лиц в размере </a:t>
                      </a:r>
                      <a:r>
                        <a:rPr lang="ru-RU" sz="1800" b="1" dirty="0" smtClean="0">
                          <a:effectLst/>
                        </a:rPr>
                        <a:t>10</a:t>
                      </a:r>
                      <a:r>
                        <a:rPr lang="ru-RU" sz="1200" b="1" dirty="0" smtClean="0">
                          <a:effectLst/>
                        </a:rPr>
                        <a:t>, на субъектов малого предпринимательства или некоммерческие организации - в размере </a:t>
                      </a:r>
                      <a:r>
                        <a:rPr lang="ru-RU" sz="1800" b="1" dirty="0" smtClean="0">
                          <a:effectLst/>
                        </a:rPr>
                        <a:t>30</a:t>
                      </a:r>
                      <a:r>
                        <a:rPr lang="ru-RU" sz="1200" b="1" dirty="0" smtClean="0">
                          <a:effectLst/>
                        </a:rPr>
                        <a:t>, на субъектов среднего предпринимательства - в размере </a:t>
                      </a:r>
                      <a:r>
                        <a:rPr lang="ru-RU" sz="1800" b="1" dirty="0" smtClean="0">
                          <a:effectLst/>
                        </a:rPr>
                        <a:t>40</a:t>
                      </a:r>
                      <a:r>
                        <a:rPr lang="ru-RU" sz="1200" b="1" dirty="0" smtClean="0">
                          <a:effectLst/>
                        </a:rPr>
                        <a:t>, на субъектов крупного предпринимательства - в размере </a:t>
                      </a:r>
                      <a:r>
                        <a:rPr lang="ru-RU" sz="1800" b="1" dirty="0" smtClean="0">
                          <a:effectLst/>
                        </a:rPr>
                        <a:t>50 МРП </a:t>
                      </a:r>
                    </a:p>
                    <a:p>
                      <a:pPr lvl="0" indent="1435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78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>
            <a:spLocks/>
          </p:cNvSpPr>
          <p:nvPr/>
        </p:nvSpPr>
        <p:spPr>
          <a:xfrm>
            <a:off x="1527175" y="770153"/>
            <a:ext cx="5956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Новые составы административных правонарушений</a:t>
            </a:r>
            <a:endParaRPr lang="ru-RU" sz="2800" b="1" dirty="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" t="16514" r="-158" b="80746"/>
          <a:stretch/>
        </p:blipFill>
        <p:spPr>
          <a:xfrm>
            <a:off x="-9525" y="0"/>
            <a:ext cx="9182006" cy="1886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94056" y="6357258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solidFill>
                  <a:prstClr val="white"/>
                </a:solidFill>
              </a:rPr>
              <a:t>1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03" y="-4152"/>
            <a:ext cx="9171453" cy="642327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835017340"/>
              </p:ext>
            </p:extLst>
          </p:nvPr>
        </p:nvGraphicFramePr>
        <p:xfrm>
          <a:off x="3950480" y="-4151"/>
          <a:ext cx="897746" cy="556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" name="Изображение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4"/>
            <a:ext cx="523875" cy="621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173358"/>
              </a:clrFrom>
              <a:clrTo>
                <a:srgbClr val="17335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00" y="4014"/>
            <a:ext cx="2571750" cy="63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60399" y="1793690"/>
            <a:ext cx="7823199" cy="523220"/>
          </a:xfrm>
          <a:prstGeom prst="rect">
            <a:avLst/>
          </a:prstGeom>
          <a:gradFill>
            <a:gsLst>
              <a:gs pos="0">
                <a:srgbClr val="36BEED"/>
              </a:gs>
              <a:gs pos="100000">
                <a:srgbClr val="227EB0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266 КоАП РК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2766" y="2505074"/>
            <a:ext cx="7934325" cy="3987209"/>
          </a:xfrm>
          <a:prstGeom prst="rect">
            <a:avLst/>
          </a:prstGeom>
          <a:pattFill prst="pct75">
            <a:fgClr>
              <a:schemeClr val="lt1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600" dirty="0" smtClean="0"/>
          </a:p>
          <a:p>
            <a:pPr algn="just"/>
            <a:r>
              <a:rPr lang="ru-RU" sz="2000" dirty="0" smtClean="0"/>
              <a:t>Осуществление </a:t>
            </a:r>
            <a:r>
              <a:rPr lang="ru-RU" sz="2000" b="1" dirty="0" smtClean="0"/>
              <a:t>ИП, </a:t>
            </a:r>
            <a:r>
              <a:rPr lang="ru-RU" sz="2000" b="1" dirty="0"/>
              <a:t>состоящими на регистрационном учете в качестве плательщика </a:t>
            </a:r>
            <a:r>
              <a:rPr lang="ru-RU" sz="2000" b="1" dirty="0" smtClean="0"/>
              <a:t>НДС, </a:t>
            </a:r>
            <a:r>
              <a:rPr lang="ru-RU" sz="2000" b="1" dirty="0"/>
              <a:t>или</a:t>
            </a:r>
            <a:r>
              <a:rPr lang="ru-RU" sz="2000" dirty="0"/>
              <a:t> юридическими лицами платежа в наличном порядке по гражданско-правовой сделке на сумму свыше </a:t>
            </a:r>
            <a:r>
              <a:rPr lang="ru-RU" sz="2000" dirty="0" smtClean="0"/>
              <a:t>1000 МРП в </a:t>
            </a:r>
            <a:r>
              <a:rPr lang="ru-RU" sz="2000" dirty="0"/>
              <a:t>пользу другого </a:t>
            </a:r>
            <a:r>
              <a:rPr lang="ru-RU" sz="2000" b="1" dirty="0" smtClean="0"/>
              <a:t>ИП, </a:t>
            </a:r>
            <a:r>
              <a:rPr lang="ru-RU" sz="2000" b="1" dirty="0"/>
              <a:t>состоящего на регистрационном учете в качестве плательщика </a:t>
            </a:r>
            <a:r>
              <a:rPr lang="ru-RU" sz="2000" b="1" dirty="0" smtClean="0"/>
              <a:t>НДС, </a:t>
            </a:r>
            <a:r>
              <a:rPr lang="ru-RU" sz="2000" b="1" dirty="0"/>
              <a:t>или</a:t>
            </a:r>
            <a:r>
              <a:rPr lang="ru-RU" sz="2000" dirty="0"/>
              <a:t> юридического лица – </a:t>
            </a:r>
          </a:p>
          <a:p>
            <a:pPr algn="just"/>
            <a:r>
              <a:rPr lang="ru-RU" sz="2000" dirty="0"/>
              <a:t>влечет </a:t>
            </a:r>
            <a:r>
              <a:rPr lang="ru-RU" sz="2000" b="1" dirty="0"/>
              <a:t>штраф на лиц, осуществлявших платеж,</a:t>
            </a:r>
            <a:r>
              <a:rPr lang="ru-RU" sz="2000" dirty="0"/>
              <a:t> в размере </a:t>
            </a:r>
            <a:r>
              <a:rPr lang="ru-RU" sz="2800" b="1" dirty="0" smtClean="0"/>
              <a:t>5 %</a:t>
            </a:r>
            <a:r>
              <a:rPr lang="ru-RU" sz="2000" dirty="0" smtClean="0"/>
              <a:t> </a:t>
            </a:r>
            <a:r>
              <a:rPr lang="ru-RU" sz="2000" dirty="0"/>
              <a:t>от суммы платежа. 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3828933" y="2376396"/>
            <a:ext cx="1121681" cy="811146"/>
            <a:chOff x="289100" y="1656731"/>
            <a:chExt cx="1121681" cy="981905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89100" y="1656731"/>
              <a:ext cx="1121681" cy="981905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pic>
          <p:nvPicPr>
            <p:cNvPr id="21" name="Picture 2" descr="C:\Users\user\Downloads\list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7" y="1777041"/>
              <a:ext cx="690840" cy="6908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Скругленный прямоугольник 4"/>
          <p:cNvSpPr/>
          <p:nvPr/>
        </p:nvSpPr>
        <p:spPr>
          <a:xfrm>
            <a:off x="662553" y="2541388"/>
            <a:ext cx="2554041" cy="361926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2240" tIns="142240" rIns="142240" bIns="14224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kern="1200" cap="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71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Сектор">
  <a:themeElements>
    <a:clrScheme name="Оразбаков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22C4ED"/>
      </a:accent1>
      <a:accent2>
        <a:srgbClr val="0D88A7"/>
      </a:accent2>
      <a:accent3>
        <a:srgbClr val="F1B187"/>
      </a:accent3>
      <a:accent4>
        <a:srgbClr val="C15916"/>
      </a:accent4>
      <a:accent5>
        <a:srgbClr val="E67172"/>
      </a:accent5>
      <a:accent6>
        <a:srgbClr val="941A1B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>
    <a:spDef>
      <a:spPr>
        <a:ln>
          <a:solidFill>
            <a:srgbClr val="C00000"/>
          </a:solidFill>
        </a:ln>
      </a:spPr>
      <a:bodyPr anchor="ctr"/>
      <a:lstStyle>
        <a:defPPr algn="ctr">
          <a:defRPr sz="1600" b="1" cap="all" dirty="0" smtClean="0">
            <a:solidFill>
              <a:schemeClr val="bg1"/>
            </a:solidFill>
            <a:latin typeface="Arial Narrow" pitchFamily="34" charset="0"/>
            <a:cs typeface="Times New Roman" pitchFamily="18" charset="0"/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2_Сектор">
  <a:themeElements>
    <a:clrScheme name="Оразбаков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22C4ED"/>
      </a:accent1>
      <a:accent2>
        <a:srgbClr val="0D88A7"/>
      </a:accent2>
      <a:accent3>
        <a:srgbClr val="F1B187"/>
      </a:accent3>
      <a:accent4>
        <a:srgbClr val="C15916"/>
      </a:accent4>
      <a:accent5>
        <a:srgbClr val="E67172"/>
      </a:accent5>
      <a:accent6>
        <a:srgbClr val="941A1B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>
    <a:spDef>
      <a:spPr>
        <a:ln>
          <a:solidFill>
            <a:srgbClr val="C00000"/>
          </a:solidFill>
        </a:ln>
      </a:spPr>
      <a:bodyPr anchor="ctr"/>
      <a:lstStyle>
        <a:defPPr algn="ctr">
          <a:defRPr sz="1600" b="1" cap="all" dirty="0" smtClean="0">
            <a:solidFill>
              <a:schemeClr val="bg1"/>
            </a:solidFill>
            <a:latin typeface="Arial Narrow" pitchFamily="34" charset="0"/>
            <a:cs typeface="Times New Roman" pitchFamily="18" charset="0"/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3_Сектор">
  <a:themeElements>
    <a:clrScheme name="Оразбаков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22C4ED"/>
      </a:accent1>
      <a:accent2>
        <a:srgbClr val="0D88A7"/>
      </a:accent2>
      <a:accent3>
        <a:srgbClr val="F1B187"/>
      </a:accent3>
      <a:accent4>
        <a:srgbClr val="C15916"/>
      </a:accent4>
      <a:accent5>
        <a:srgbClr val="E67172"/>
      </a:accent5>
      <a:accent6>
        <a:srgbClr val="941A1B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>
    <a:spDef>
      <a:spPr>
        <a:ln>
          <a:solidFill>
            <a:srgbClr val="C00000"/>
          </a:solidFill>
        </a:ln>
      </a:spPr>
      <a:bodyPr anchor="ctr"/>
      <a:lstStyle>
        <a:defPPr algn="ctr">
          <a:defRPr sz="1600" b="1" cap="all" dirty="0" smtClean="0">
            <a:solidFill>
              <a:schemeClr val="bg1"/>
            </a:solidFill>
            <a:latin typeface="Arial Narrow" pitchFamily="34" charset="0"/>
            <a:cs typeface="Times New Roman" pitchFamily="18" charset="0"/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4.xml><?xml version="1.0" encoding="utf-8"?>
<a:theme xmlns:a="http://schemas.openxmlformats.org/drawingml/2006/main" name="4_Сектор">
  <a:themeElements>
    <a:clrScheme name="Оразбаков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22C4ED"/>
      </a:accent1>
      <a:accent2>
        <a:srgbClr val="0D88A7"/>
      </a:accent2>
      <a:accent3>
        <a:srgbClr val="F1B187"/>
      </a:accent3>
      <a:accent4>
        <a:srgbClr val="C15916"/>
      </a:accent4>
      <a:accent5>
        <a:srgbClr val="E67172"/>
      </a:accent5>
      <a:accent6>
        <a:srgbClr val="941A1B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>
    <a:spDef>
      <a:spPr>
        <a:ln>
          <a:solidFill>
            <a:srgbClr val="C00000"/>
          </a:solidFill>
        </a:ln>
      </a:spPr>
      <a:bodyPr anchor="ctr"/>
      <a:lstStyle>
        <a:defPPr algn="ctr">
          <a:defRPr sz="1600" b="1" cap="all" dirty="0" smtClean="0">
            <a:solidFill>
              <a:schemeClr val="bg1"/>
            </a:solidFill>
            <a:latin typeface="Arial Narrow" pitchFamily="34" charset="0"/>
            <a:cs typeface="Times New Roman" pitchFamily="18" charset="0"/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5.xml><?xml version="1.0" encoding="utf-8"?>
<a:theme xmlns:a="http://schemas.openxmlformats.org/drawingml/2006/main" name="5_Сектор">
  <a:themeElements>
    <a:clrScheme name="Оразбаков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22C4ED"/>
      </a:accent1>
      <a:accent2>
        <a:srgbClr val="0D88A7"/>
      </a:accent2>
      <a:accent3>
        <a:srgbClr val="F1B187"/>
      </a:accent3>
      <a:accent4>
        <a:srgbClr val="C15916"/>
      </a:accent4>
      <a:accent5>
        <a:srgbClr val="E67172"/>
      </a:accent5>
      <a:accent6>
        <a:srgbClr val="941A1B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>
    <a:spDef>
      <a:spPr>
        <a:ln>
          <a:solidFill>
            <a:srgbClr val="C00000"/>
          </a:solidFill>
        </a:ln>
      </a:spPr>
      <a:bodyPr anchor="ctr"/>
      <a:lstStyle>
        <a:defPPr algn="ctr">
          <a:defRPr sz="1600" b="1" cap="all" dirty="0" smtClean="0">
            <a:solidFill>
              <a:schemeClr val="bg1"/>
            </a:solidFill>
            <a:latin typeface="Arial Narrow" pitchFamily="34" charset="0"/>
            <a:cs typeface="Times New Roman" pitchFamily="18" charset="0"/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6.xml><?xml version="1.0" encoding="utf-8"?>
<a:theme xmlns:a="http://schemas.openxmlformats.org/drawingml/2006/main" name="6_Сектор">
  <a:themeElements>
    <a:clrScheme name="Оразбаков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22C4ED"/>
      </a:accent1>
      <a:accent2>
        <a:srgbClr val="0D88A7"/>
      </a:accent2>
      <a:accent3>
        <a:srgbClr val="F1B187"/>
      </a:accent3>
      <a:accent4>
        <a:srgbClr val="C15916"/>
      </a:accent4>
      <a:accent5>
        <a:srgbClr val="E67172"/>
      </a:accent5>
      <a:accent6>
        <a:srgbClr val="941A1B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>
    <a:spDef>
      <a:spPr>
        <a:ln>
          <a:solidFill>
            <a:srgbClr val="C00000"/>
          </a:solidFill>
        </a:ln>
      </a:spPr>
      <a:bodyPr anchor="ctr"/>
      <a:lstStyle>
        <a:defPPr algn="ctr">
          <a:defRPr sz="1600" b="1" cap="all" dirty="0" smtClean="0">
            <a:solidFill>
              <a:schemeClr val="bg1"/>
            </a:solidFill>
            <a:latin typeface="Arial Narrow" pitchFamily="34" charset="0"/>
            <a:cs typeface="Times New Roman" pitchFamily="18" charset="0"/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7.xml><?xml version="1.0" encoding="utf-8"?>
<a:theme xmlns:a="http://schemas.openxmlformats.org/drawingml/2006/main" name="7_Сектор">
  <a:themeElements>
    <a:clrScheme name="Оразбаков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22C4ED"/>
      </a:accent1>
      <a:accent2>
        <a:srgbClr val="0D88A7"/>
      </a:accent2>
      <a:accent3>
        <a:srgbClr val="F1B187"/>
      </a:accent3>
      <a:accent4>
        <a:srgbClr val="C15916"/>
      </a:accent4>
      <a:accent5>
        <a:srgbClr val="E67172"/>
      </a:accent5>
      <a:accent6>
        <a:srgbClr val="941A1B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>
    <a:spDef>
      <a:spPr>
        <a:ln>
          <a:solidFill>
            <a:srgbClr val="C00000"/>
          </a:solidFill>
        </a:ln>
      </a:spPr>
      <a:bodyPr anchor="ctr"/>
      <a:lstStyle>
        <a:defPPr algn="ctr">
          <a:defRPr sz="1600" b="1" cap="all" dirty="0" smtClean="0">
            <a:solidFill>
              <a:schemeClr val="bg1"/>
            </a:solidFill>
            <a:latin typeface="Arial Narrow" pitchFamily="34" charset="0"/>
            <a:cs typeface="Times New Roman" pitchFamily="18" charset="0"/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8.xml><?xml version="1.0" encoding="utf-8"?>
<a:theme xmlns:a="http://schemas.openxmlformats.org/drawingml/2006/main" name="Сектор">
  <a:themeElements>
    <a:clrScheme name="Оразбаков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22C4ED"/>
      </a:accent1>
      <a:accent2>
        <a:srgbClr val="0D88A7"/>
      </a:accent2>
      <a:accent3>
        <a:srgbClr val="F1B187"/>
      </a:accent3>
      <a:accent4>
        <a:srgbClr val="C15916"/>
      </a:accent4>
      <a:accent5>
        <a:srgbClr val="E67172"/>
      </a:accent5>
      <a:accent6>
        <a:srgbClr val="941A1B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>
    <a:spDef>
      <a:spPr>
        <a:ln>
          <a:solidFill>
            <a:srgbClr val="C00000"/>
          </a:solidFill>
        </a:ln>
      </a:spPr>
      <a:bodyPr anchor="ctr"/>
      <a:lstStyle>
        <a:defPPr algn="ctr">
          <a:defRPr sz="1600" b="1" cap="all" dirty="0" smtClean="0">
            <a:solidFill>
              <a:schemeClr val="bg1"/>
            </a:solidFill>
            <a:latin typeface="Arial Narrow" pitchFamily="34" charset="0"/>
            <a:cs typeface="Times New Roman" pitchFamily="18" charset="0"/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2082</TotalTime>
  <Words>1131</Words>
  <Application>Microsoft Office PowerPoint</Application>
  <PresentationFormat>Экран (4:3)</PresentationFormat>
  <Paragraphs>202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1_Сектор</vt:lpstr>
      <vt:lpstr>2_Сектор</vt:lpstr>
      <vt:lpstr>3_Сектор</vt:lpstr>
      <vt:lpstr>4_Сектор</vt:lpstr>
      <vt:lpstr>5_Сектор</vt:lpstr>
      <vt:lpstr>6_Сектор</vt:lpstr>
      <vt:lpstr>7_Сектор</vt:lpstr>
      <vt:lpstr>Сектор</vt:lpstr>
      <vt:lpstr>ИЗМЕНЕНИЯ И ДОПОЛНЕНИЯ  В КОДЕКСЕ РЕСПУБЛИКИ КАЗАХСТАН  ОБ АДМИНИСТРАТИВНЫХ ПРАВОНАРУШЕНИЯХ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Новый налоговый кодекс</dc:title>
  <dc:creator>User</dc:creator>
  <cp:lastModifiedBy>Гаухар Керейбаева</cp:lastModifiedBy>
  <cp:revision>225</cp:revision>
  <cp:lastPrinted>2017-12-13T05:44:11Z</cp:lastPrinted>
  <dcterms:created xsi:type="dcterms:W3CDTF">2017-11-08T14:48:52Z</dcterms:created>
  <dcterms:modified xsi:type="dcterms:W3CDTF">2018-02-12T11:45:27Z</dcterms:modified>
</cp:coreProperties>
</file>