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Новая ЭСФ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Приказ Министра финансов Республики Казахстан от 12 мая 2017 года № 301</a:t>
            </a:r>
          </a:p>
          <a:p>
            <a:r>
              <a:rPr lang="ru-RU" dirty="0"/>
              <a:t>Об утверждении Правил документооборота счетов-фактур, выписываемых в электронной форме</a:t>
            </a:r>
          </a:p>
          <a:p>
            <a:endParaRPr lang="ru-RU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1026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графе 3 "Наименование товаров, работ, услуг" указывается наименование реализуемых товаров, выполненных работ, оказанных услуг, соответствующее наименованию товаров, работ, услуг, используемому налогоплательщиком в своих учетных системах</a:t>
            </a:r>
            <a:r>
              <a:rPr lang="ru-RU" dirty="0" smtClean="0"/>
              <a:t>.</a:t>
            </a:r>
          </a:p>
          <a:p>
            <a:r>
              <a:rPr lang="ru-RU" dirty="0"/>
              <a:t>В графе 3/1 "Наименование товаров в соответствии с Декларацией на товары или заявлением о ввозе товаров и уплате косвенных налогов" указывается наименование товара, отраженное в графе 31 основного (добавочного) листа декларации на товары при импорте с территории третьих стран, или в графе 2 заявления о ввозе товаров и уплате косвенных налогов при импорте с территории государства-члена ЕАЭС</a:t>
            </a:r>
            <a:r>
              <a:rPr lang="ru-RU" dirty="0" smtClean="0"/>
              <a:t>.</a:t>
            </a:r>
          </a:p>
          <a:p>
            <a:r>
              <a:rPr lang="ru-RU" dirty="0"/>
              <a:t>В графе 17 "Идентификатор товара, работы, услуг" (по внутренней классификации ИС ЭСФ) </a:t>
            </a:r>
            <a:r>
              <a:rPr lang="ru-RU" dirty="0" smtClean="0"/>
              <a:t>отражается </a:t>
            </a:r>
            <a:r>
              <a:rPr lang="ru-RU" dirty="0"/>
              <a:t>идентификатор товара, работы, услуги из Справочника товаров, работ, услуг в ИС ЭСФ, разработанный на основе классификаторов товаров, работ и услуг в соответствии с законодательством Республики </a:t>
            </a:r>
            <a:r>
              <a:rPr lang="ru-RU" dirty="0" smtClean="0"/>
              <a:t>Казахстан. Данная </a:t>
            </a:r>
            <a:r>
              <a:rPr lang="ru-RU" dirty="0"/>
              <a:t>строка подлежит обязательному заполнению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9592" y="1232580"/>
            <a:ext cx="7219615" cy="4525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7332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http://kgd.gov.kz/ru/news/uvazhaemye-nalogoplatelshchiki-kasatelno-zapolneniya-17-grafy-elektronnogo-scheta-faktury-1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37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ru-RU" sz="2000" b="1" dirty="0"/>
              <a:t>Раздел H «Данные по товарам, работам, услугам участников совместной </a:t>
            </a:r>
            <a:r>
              <a:rPr lang="ru-RU" sz="2000" b="1" dirty="0" smtClean="0"/>
              <a:t>деятельности»</a:t>
            </a:r>
            <a:r>
              <a:rPr lang="ru-RU" sz="2000" dirty="0"/>
              <a:t> </a:t>
            </a:r>
            <a:r>
              <a:rPr lang="ru-RU" sz="2000" dirty="0" smtClean="0"/>
              <a:t>заполняется</a:t>
            </a:r>
            <a:r>
              <a:rPr lang="ru-RU" sz="2000" dirty="0"/>
              <a:t>, если в категориях поставщика установлена отметка, что он является участником договора о совместной деятельности. Раздел заполняется по каждому участнику договора по его доли участия. Раздел заполняется в таком же порядке, как и предыдущий раздел G Данные по товарам, работам, услугам.</a:t>
            </a:r>
          </a:p>
          <a:p>
            <a:r>
              <a:rPr lang="ru-RU" sz="2000" b="1" dirty="0"/>
              <a:t>В разделе I «Реквизиты поверенного (оператора) поставщика</a:t>
            </a:r>
            <a:r>
              <a:rPr lang="ru-RU" sz="2000" b="1" dirty="0" smtClean="0"/>
              <a:t>»: </a:t>
            </a:r>
            <a:r>
              <a:rPr lang="ru-RU" sz="2000" dirty="0" smtClean="0"/>
              <a:t>Раздел </a:t>
            </a:r>
            <a:r>
              <a:rPr lang="ru-RU" sz="2000" dirty="0"/>
              <a:t>заполняется, если выписка ЭСФ производится юридическим лицом, которое является поверенным поставщика (оператором) по договору поручения, в том числе по деятельности, осуществляемой в рамках соглашения (контракта) о разделе продукции. В разделе указываются основные реквизиты поверенного лица: его БИН, наименование, адрес местонахождения, сведения о документе, которым назначается поверенное лицо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разделе J «Реквизиты поверенного (оператора) покупателя</a:t>
            </a:r>
            <a:r>
              <a:rPr lang="ru-RU" sz="2000" b="1" dirty="0" smtClean="0"/>
              <a:t>»:</a:t>
            </a:r>
            <a:r>
              <a:rPr lang="ru-RU" sz="2000" dirty="0"/>
              <a:t> </a:t>
            </a:r>
            <a:r>
              <a:rPr lang="ru-RU" sz="2000" dirty="0" smtClean="0"/>
              <a:t>Раздел </a:t>
            </a:r>
            <a:r>
              <a:rPr lang="ru-RU" sz="2000" dirty="0"/>
              <a:t>заполняется, если выписка ЭСФ производится в адрес юридического лица, которое является поверенным (оператором) покупателя по договору поручения, в том числе по деятельности, осуществляемой в рамках соглашения (контракта) о разделе продукции. В разделе указываются основные реквизиты поверенного лица: его БИН, наименование, адрес местонахождения, сведения о документе, которым назначается поверенное </a:t>
            </a:r>
            <a:r>
              <a:rPr lang="ru-RU" sz="2000" dirty="0" smtClean="0"/>
              <a:t>лицо.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разделе K «Дополнительные сведения</a:t>
            </a:r>
            <a:r>
              <a:rPr lang="ru-RU" sz="2000" b="1" dirty="0" smtClean="0"/>
              <a:t>»: </a:t>
            </a:r>
            <a:r>
              <a:rPr lang="ru-RU" sz="2000" dirty="0"/>
              <a:t>указываются дополнительные сведения, необходимые участникам сделки. Состав сведений определяется сторонами сделки самостоятельно.</a:t>
            </a:r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5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курсы\Павлодар\новая ЭСФ 1стр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6"/>
            <a:ext cx="9144000" cy="67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курсы\Павлодар\новая ЭСФ 2стр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15"/>
            <a:ext cx="9144000" cy="63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ЭСФ с 01.10.2017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Новые «Правила </a:t>
            </a:r>
            <a:r>
              <a:rPr lang="ru-RU" dirty="0"/>
              <a:t>документооборота счетов-фактур, выписываемых в электронной </a:t>
            </a:r>
            <a:r>
              <a:rPr lang="ru-RU" dirty="0" smtClean="0"/>
              <a:t>форме» (утвержденные Приказом </a:t>
            </a:r>
            <a:r>
              <a:rPr lang="ru-RU" dirty="0"/>
              <a:t>Министра финансов Республики Казахстан от 12 мая 2017 года № </a:t>
            </a:r>
            <a:r>
              <a:rPr lang="ru-RU" dirty="0" smtClean="0"/>
              <a:t>301) </a:t>
            </a:r>
            <a:r>
              <a:rPr lang="ru-RU" dirty="0"/>
              <a:t>вводится в действие с 1 октября 2017 </a:t>
            </a:r>
            <a:r>
              <a:rPr lang="ru-RU" dirty="0" smtClean="0"/>
              <a:t>года и определяют:</a:t>
            </a:r>
          </a:p>
          <a:p>
            <a:r>
              <a:rPr lang="ru-RU" dirty="0" smtClean="0"/>
              <a:t>новую форму ЭСФ;</a:t>
            </a:r>
            <a:endParaRPr lang="ru-RU" dirty="0"/>
          </a:p>
          <a:p>
            <a:r>
              <a:rPr lang="ru-RU" dirty="0" smtClean="0"/>
              <a:t>порядок </a:t>
            </a:r>
            <a:r>
              <a:rPr lang="ru-RU" dirty="0"/>
              <a:t>выписки, отправки, приема, регистрации, обработки, передачи и получения ЭСФ;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заверения ЭСФ;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подтверждения получения исправленных, дополнительных ЭСФ;</a:t>
            </a:r>
          </a:p>
          <a:p>
            <a:r>
              <a:rPr lang="ru-RU" dirty="0" smtClean="0"/>
              <a:t>порядок </a:t>
            </a:r>
            <a:r>
              <a:rPr lang="ru-RU" dirty="0"/>
              <a:t>хранения ЭСФ.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7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курсы\Павлодар\новая ЭСФ 1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6"/>
            <a:ext cx="9144000" cy="67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курсы\Павлодар\новая ЭСФ 2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15"/>
            <a:ext cx="9144000" cy="63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ЭСФ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 строке </a:t>
            </a:r>
            <a:r>
              <a:rPr lang="ru-RU" sz="2000" b="1" dirty="0"/>
              <a:t>2.1 «Дата выписки на бумажном носителе»</a:t>
            </a:r>
            <a:r>
              <a:rPr lang="ru-RU" sz="2000" dirty="0"/>
              <a:t> указывается дата выписки счета-фактуры на бумажном носителе, введенного в ИС ЭСФ.</a:t>
            </a:r>
          </a:p>
          <a:p>
            <a:pPr marL="0" indent="0">
              <a:buNone/>
            </a:pPr>
            <a:r>
              <a:rPr lang="ru-RU" sz="2000" b="1" dirty="0"/>
              <a:t>Данная строка заполняется </a:t>
            </a:r>
            <a:r>
              <a:rPr lang="ru-RU" sz="2000" b="1" dirty="0" smtClean="0"/>
              <a:t>в случае:</a:t>
            </a:r>
            <a:endParaRPr lang="ru-RU" sz="2000" b="1" dirty="0"/>
          </a:p>
          <a:p>
            <a:pPr lvl="0"/>
            <a:r>
              <a:rPr lang="ru-RU" sz="2000" dirty="0"/>
              <a:t>Если выписывается дополнительный или исправленный ЭСФ к счету-фактуре, выписанному ранее на бумажном носителе (который не был отправлен через систему ИС ЭСФ т.к. не было данного обязательства на момент выписки) </a:t>
            </a:r>
          </a:p>
          <a:p>
            <a:pPr lvl="0"/>
            <a:r>
              <a:rPr lang="ru-RU" sz="2000" dirty="0"/>
              <a:t>Если производится отзыв счета-фактуры, который выписан на бумажном носителе и не содержится в ИС ЭСФ, обязательство по выписке которого в электронном виде также не возникало на момент его оформления. </a:t>
            </a:r>
          </a:p>
          <a:p>
            <a:pPr lvl="0"/>
            <a:r>
              <a:rPr lang="ru-RU" sz="2000" dirty="0"/>
              <a:t>Если на момент выписки отсутствуют сети телекоммуникаций общего пользования и фактически выписка ЭСФ невозможна. </a:t>
            </a:r>
          </a:p>
          <a:p>
            <a:r>
              <a:rPr lang="ru-RU" sz="2000" dirty="0"/>
              <a:t>Если в период выписки в ИС ЭСФ возникли технические проблемы, подтвержденные уполномоченным органом, то выписка счета-фактуры производится на бумажном носителе. После устранения технических ошибок, производится выписка ЭСФ с указанием даты выписки бумажного счета-фактуры.</a:t>
            </a:r>
          </a:p>
          <a:p>
            <a:endParaRPr lang="ru-RU" sz="2000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7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 строке 7.1 "Доля участия" </a:t>
            </a:r>
            <a:r>
              <a:rPr lang="ru-RU" sz="2000" dirty="0"/>
              <a:t>отражается доля участия в совместной деятельности. Данная строка </a:t>
            </a:r>
            <a:r>
              <a:rPr lang="ru-RU" sz="2000" dirty="0" smtClean="0"/>
              <a:t>активна в </a:t>
            </a:r>
            <a:r>
              <a:rPr lang="ru-RU" sz="2000" dirty="0"/>
              <a:t>случае отметки ячейки "F" в строке 10 "Категория поставщика";</a:t>
            </a:r>
          </a:p>
          <a:p>
            <a:pPr marL="0" indent="0">
              <a:buNone/>
            </a:pPr>
            <a:r>
              <a:rPr lang="ru-RU" sz="2000" b="1" dirty="0"/>
              <a:t>В строке 10 "Категория поставщика"</a:t>
            </a:r>
            <a:r>
              <a:rPr lang="ru-RU" sz="2000" dirty="0"/>
              <a:t> делается отметка новые категории:</a:t>
            </a:r>
          </a:p>
          <a:p>
            <a:pPr lvl="0"/>
            <a:r>
              <a:rPr lang="ru-RU" sz="2000" dirty="0"/>
              <a:t>ячейке "G" – в случае если поставщик:</a:t>
            </a:r>
          </a:p>
          <a:p>
            <a:pPr lvl="1"/>
            <a:r>
              <a:rPr lang="ru-RU" sz="2000" dirty="0"/>
              <a:t>осуществляет вывоз товара в таможенной процедуре экспорта товаров;</a:t>
            </a:r>
          </a:p>
          <a:p>
            <a:pPr lvl="1"/>
            <a:r>
              <a:rPr lang="ru-RU" sz="2000" dirty="0"/>
              <a:t>осуществляет вывоз товара с территории </a:t>
            </a:r>
            <a:r>
              <a:rPr lang="ru-RU" sz="2000" dirty="0" smtClean="0"/>
              <a:t>РК на </a:t>
            </a:r>
            <a:r>
              <a:rPr lang="ru-RU" sz="2000" dirty="0"/>
              <a:t>территорию государства-члена ЕАЭС;</a:t>
            </a:r>
          </a:p>
          <a:p>
            <a:pPr lvl="0"/>
            <a:r>
              <a:rPr lang="ru-RU" sz="2000" dirty="0" smtClean="0"/>
              <a:t>ячейке </a:t>
            </a:r>
            <a:r>
              <a:rPr lang="ru-RU" sz="2000" dirty="0"/>
              <a:t>"H" – в случае если поставщик является налогоплательщиком, оказывающим услуги по международным перевозкам;</a:t>
            </a:r>
          </a:p>
          <a:p>
            <a:pPr lvl="0"/>
            <a:r>
              <a:rPr lang="ru-RU" sz="2000" dirty="0"/>
              <a:t>ячейке "I" – в случае если поставщик является доверителем.</a:t>
            </a:r>
          </a:p>
          <a:p>
            <a:pPr marL="0" indent="0">
              <a:buNone/>
            </a:pPr>
            <a:r>
              <a:rPr lang="ru-RU" sz="2000" b="1" dirty="0"/>
              <a:t>в строке 10.1 "Количество" </a:t>
            </a:r>
            <a:r>
              <a:rPr lang="ru-RU" sz="2000" dirty="0"/>
              <a:t>указывается количество участников договора о совместной деятельности. В случае отметки ячейки "F" и указания количества участников договора о совместной деятельности в строке 10.1 "Количество" разделы В </a:t>
            </a:r>
            <a:r>
              <a:rPr lang="ru-RU" sz="2000" dirty="0" smtClean="0"/>
              <a:t>и </a:t>
            </a:r>
            <a:r>
              <a:rPr lang="ru-RU" sz="2000" dirty="0"/>
              <a:t>Н </a:t>
            </a:r>
            <a:r>
              <a:rPr lang="ru-RU" sz="2000" dirty="0" smtClean="0"/>
              <a:t>заполняются </a:t>
            </a:r>
            <a:r>
              <a:rPr lang="ru-RU" sz="2000" dirty="0"/>
              <a:t>по каждому участнику договора о совместной деятельности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6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 строке 11 "Дополнительные сведения" </a:t>
            </a:r>
            <a:r>
              <a:rPr lang="ru-RU" sz="2000" dirty="0"/>
              <a:t>указываются дополнительные сведения поставщика товаров, работ, услуг, необходимые участникам сделки. Состав сведений определяется сторонами сделки самостоятельно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Строка 20 </a:t>
            </a:r>
            <a:r>
              <a:rPr lang="ru-RU" sz="2000" b="1" dirty="0"/>
              <a:t> </a:t>
            </a:r>
            <a:r>
              <a:rPr lang="ru-RU" sz="2000" b="1" dirty="0" smtClean="0"/>
              <a:t>"Категория получателя" </a:t>
            </a:r>
            <a:r>
              <a:rPr lang="ru-RU" sz="2000" dirty="0" smtClean="0"/>
              <a:t>также дополнена дополнительными категориями (в том числе «Розничная реализация»).</a:t>
            </a:r>
          </a:p>
          <a:p>
            <a:pPr marL="0" indent="0">
              <a:buNone/>
            </a:pPr>
            <a:r>
              <a:rPr lang="ru-RU" sz="2000" b="1" dirty="0" smtClean="0"/>
              <a:t>Раздел </a:t>
            </a:r>
            <a:r>
              <a:rPr lang="ru-RU" sz="2000" b="1" dirty="0"/>
              <a:t>С1 «Реквизиты государственного учреждения</a:t>
            </a:r>
            <a:r>
              <a:rPr lang="ru-RU" sz="2000" b="1" dirty="0" smtClean="0"/>
              <a:t>» </a:t>
            </a:r>
            <a:r>
              <a:rPr lang="ru-RU" sz="2000" dirty="0" smtClean="0"/>
              <a:t>является новым и заполняется в случае, если получателем </a:t>
            </a:r>
            <a:r>
              <a:rPr lang="ru-RU" sz="2000" dirty="0"/>
              <a:t>является государственным учреждением, и</a:t>
            </a:r>
            <a:r>
              <a:rPr lang="ru-RU" sz="2000" dirty="0" smtClean="0"/>
              <a:t> </a:t>
            </a:r>
            <a:r>
              <a:rPr lang="ru-RU" sz="2000" dirty="0"/>
              <a:t>в разделе С в строке 20 отмечена ячейка </a:t>
            </a:r>
            <a:r>
              <a:rPr lang="ru-RU" sz="2000" dirty="0" smtClean="0"/>
              <a:t>Е.</a:t>
            </a:r>
          </a:p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азделе </a:t>
            </a:r>
            <a:r>
              <a:rPr lang="ru-RU" sz="2000" b="1" dirty="0"/>
              <a:t>D «Реквизиты грузоотправителя и грузополучателя</a:t>
            </a:r>
            <a:r>
              <a:rPr lang="ru-RU" sz="2000" b="1" dirty="0" smtClean="0"/>
              <a:t>» </a:t>
            </a:r>
            <a:r>
              <a:rPr lang="ru-RU" sz="2000" dirty="0"/>
              <a:t>указываются реквизиты грузоотправителя и грузополучателя (при их наличии), а именно: ИИН или БИН грузоотправителя, наименование, адрес отправки, ИИН или БИН грузополучателя, его наименование, адрес доставки груза. В строке 26.4 «Код страны» указывается буквенный код страны согласно классификатору стран мира, утвержденному Решением Комиссии Таможенного союза от 20 сентября 2010 года № 378, если товар вывозится за пределы РК.</a:t>
            </a:r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7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Autofit/>
          </a:bodyPr>
          <a:lstStyle/>
          <a:p>
            <a:r>
              <a:rPr lang="ru-RU" sz="2000" b="1" dirty="0"/>
              <a:t>В разделе Е «Договор (контракт)»</a:t>
            </a:r>
            <a:endParaRPr lang="ru-RU" sz="2000" dirty="0"/>
          </a:p>
          <a:p>
            <a:pPr lvl="0"/>
            <a:r>
              <a:rPr lang="ru-RU" sz="2000" dirty="0"/>
              <a:t>в строке 27.1 "Договор (контракт) на поставку товаров, работ, услуг" делается отметка и заполняются строки 27.3 "</a:t>
            </a:r>
            <a:r>
              <a:rPr lang="ru-RU" sz="2000" dirty="0" smtClean="0"/>
              <a:t>Номер" и </a:t>
            </a:r>
            <a:r>
              <a:rPr lang="ru-RU" sz="2000" dirty="0"/>
              <a:t>27.4 "Дата", в которой указывается </a:t>
            </a:r>
            <a:r>
              <a:rPr lang="ru-RU" sz="2000" dirty="0" smtClean="0"/>
              <a:t>данные договора </a:t>
            </a:r>
            <a:r>
              <a:rPr lang="ru-RU" sz="2000" dirty="0"/>
              <a:t>(контракта) на поставку товаров, работ, </a:t>
            </a:r>
            <a:r>
              <a:rPr lang="ru-RU" sz="2000" dirty="0" smtClean="0"/>
              <a:t>услуг.</a:t>
            </a:r>
          </a:p>
          <a:p>
            <a:pPr lvl="0"/>
            <a:r>
              <a:rPr lang="ru-RU" sz="2000" dirty="0" smtClean="0"/>
              <a:t>При </a:t>
            </a:r>
            <a:r>
              <a:rPr lang="ru-RU" sz="2000" dirty="0"/>
              <a:t>отметке строки 27.2 "Без договора (контракта) на поставку товаров, работ, услуг" не подлежат заполнению строки 27.3 и 27.4;</a:t>
            </a:r>
          </a:p>
          <a:p>
            <a:pPr lvl="0"/>
            <a:r>
              <a:rPr lang="ru-RU" sz="2000" dirty="0"/>
              <a:t>в строке 29 "Способ отправления" указывается цифровым кодом согласно классификатору видов транспорта и транспортировки товаров, </a:t>
            </a:r>
            <a:r>
              <a:rPr lang="ru-RU" sz="2000" dirty="0" err="1" smtClean="0"/>
              <a:t>утвержденно-му</a:t>
            </a:r>
            <a:r>
              <a:rPr lang="ru-RU" sz="2000" dirty="0"/>
              <a:t> Решением Комиссии Таможенного союза от 20 сентября 2010 года № 378 "О классификаторах, используемых для заполнения таможенных </a:t>
            </a:r>
            <a:r>
              <a:rPr lang="ru-RU" sz="2000" dirty="0" smtClean="0"/>
              <a:t>деклараций</a:t>
            </a:r>
            <a:endParaRPr lang="ru-RU" sz="2000" dirty="0"/>
          </a:p>
          <a:p>
            <a:pPr lvl="0"/>
            <a:r>
              <a:rPr lang="ru-RU" sz="2000" dirty="0"/>
              <a:t>в строке 31-1 "Условия поставки" указывается трехзначный буквенный код заглавными буквами, латинским шрифтом в соответствии с классификатором условий поставки, утвержденным Решением Комиссии Таможенного союза от 20 сентября 2010 года № 378 "О классификаторах, используемых для заполнения таможенных </a:t>
            </a:r>
            <a:r>
              <a:rPr lang="ru-RU" sz="2000" dirty="0" smtClean="0"/>
              <a:t>деклараций« для </a:t>
            </a:r>
            <a:r>
              <a:rPr lang="ru-RU" sz="2000" dirty="0"/>
              <a:t>международных операций в соответствии с обычаями, в том числе обычаями делового оборота (</a:t>
            </a:r>
            <a:r>
              <a:rPr lang="ru-RU" sz="2000" dirty="0" err="1"/>
              <a:t>Инкотермс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3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ЭСФ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 разделе G "Данные по товарам, работам, услугам» </a:t>
            </a:r>
            <a:r>
              <a:rPr lang="ru-RU" sz="2000" dirty="0" smtClean="0"/>
              <a:t>содержится таблица с перечнем реализованных товаров, работ, услуг. Она подверглась наибольшему преобразованию:</a:t>
            </a:r>
          </a:p>
          <a:p>
            <a:r>
              <a:rPr lang="ru-RU" sz="2000" dirty="0" smtClean="0"/>
              <a:t>графа 2 "Признак происхождения товара, работ, услуг" для признака происхождения товара, работ, услуг (ранее ВТО, ЕТТ, СТ-1, ТС), а теперь: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"</a:t>
            </a:r>
            <a:r>
              <a:rPr lang="ru-RU" sz="1900" dirty="0" smtClean="0"/>
              <a:t>1" – в случае реализации товара, включенного в Перечень, ввезенного на территорию РК из государств-членов ЕАЭС или третьих стран (ранее "ЕТТ", "ВТО", "ТС").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 "2" – в случае реализации товара, не включенного в Перечень, ввезенного на территорию РК из государств-членов ЕАЭС или третьих стран;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 "3" – в случае реализации товара, включенного в Перечень, произведенного на территории РК;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"4" – в случае реализации товара, не включенного в Перечень, произведенного на территории РК;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"5" – в случае реализации товара, не относящегося к "1", "2", "3", "4";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 "6" – в случае выполнения работ, оказания услуг.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4" name="Picture 2" descr="C:\Users\Natalya\Desktop\f_610_h_610__2017160111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14360" cy="714360"/>
          </a:xfrm>
          <a:prstGeom prst="rect">
            <a:avLst/>
          </a:prstGeom>
          <a:noFill/>
        </p:spPr>
      </p:pic>
      <p:pic>
        <p:nvPicPr>
          <p:cNvPr id="5" name="Picture 2" descr="C:\Users\Natalya\Desktop\2017-4-26-15-00-072016-7-08-15-28-33Логотип ЦД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60" cy="434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0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750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Новая ЭСФ</vt:lpstr>
      <vt:lpstr>ЭСФ с 01.10.2017</vt:lpstr>
      <vt:lpstr>Презентация PowerPoint</vt:lpstr>
      <vt:lpstr>Презентация PowerPoint</vt:lpstr>
      <vt:lpstr>Новое в ЭСФ</vt:lpstr>
      <vt:lpstr>Новое в ЭСФ</vt:lpstr>
      <vt:lpstr>Новое в ЭСФ</vt:lpstr>
      <vt:lpstr>Новое в ЭСФ</vt:lpstr>
      <vt:lpstr>Новое в ЭСФ</vt:lpstr>
      <vt:lpstr>Новое в ЭСФ</vt:lpstr>
      <vt:lpstr>Новое в ЭСФ</vt:lpstr>
      <vt:lpstr>Новое в ЭСФ</vt:lpstr>
      <vt:lpstr>Новое в ЭСФ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ЭСФ</dc:title>
  <dc:creator>Admin1</dc:creator>
  <cp:lastModifiedBy>Admin1</cp:lastModifiedBy>
  <cp:revision>19</cp:revision>
  <dcterms:created xsi:type="dcterms:W3CDTF">2017-10-01T15:09:10Z</dcterms:created>
  <dcterms:modified xsi:type="dcterms:W3CDTF">2017-10-04T17:58:09Z</dcterms:modified>
</cp:coreProperties>
</file>