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70" r:id="rId3"/>
    <p:sldId id="371" r:id="rId4"/>
    <p:sldId id="372" r:id="rId5"/>
    <p:sldId id="309" r:id="rId6"/>
    <p:sldId id="311" r:id="rId7"/>
    <p:sldId id="289" r:id="rId8"/>
    <p:sldId id="313" r:id="rId9"/>
    <p:sldId id="374" r:id="rId10"/>
    <p:sldId id="375" r:id="rId11"/>
    <p:sldId id="315" r:id="rId12"/>
    <p:sldId id="317" r:id="rId13"/>
    <p:sldId id="373" r:id="rId14"/>
    <p:sldId id="336" r:id="rId15"/>
    <p:sldId id="378" r:id="rId16"/>
    <p:sldId id="379" r:id="rId17"/>
    <p:sldId id="360" r:id="rId18"/>
    <p:sldId id="361" r:id="rId19"/>
    <p:sldId id="381" r:id="rId20"/>
    <p:sldId id="380" r:id="rId21"/>
    <p:sldId id="382" r:id="rId22"/>
    <p:sldId id="383" r:id="rId23"/>
    <p:sldId id="351" r:id="rId24"/>
    <p:sldId id="352" r:id="rId25"/>
    <p:sldId id="353" r:id="rId26"/>
    <p:sldId id="363" r:id="rId27"/>
    <p:sldId id="364" r:id="rId28"/>
    <p:sldId id="365" r:id="rId29"/>
    <p:sldId id="384" r:id="rId30"/>
    <p:sldId id="385" r:id="rId31"/>
    <p:sldId id="386" r:id="rId32"/>
    <p:sldId id="323" r:id="rId33"/>
    <p:sldId id="387" r:id="rId34"/>
    <p:sldId id="354" r:id="rId35"/>
    <p:sldId id="355" r:id="rId36"/>
    <p:sldId id="356" r:id="rId37"/>
    <p:sldId id="332" r:id="rId38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2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EECB7-89E1-4C75-9CFE-3C34BA2B09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2DC0F-80F3-4469-A658-4A909C34747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1.Доход в виде заработной платы</a:t>
          </a: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*Платит отчисления ОСМС работодатель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CD93C-9A9D-47FC-87A5-BF5A52DFEA93}" type="parTrans" cxnId="{C7F3384E-BDF4-46C6-9CAA-C798425BD6F4}">
      <dgm:prSet/>
      <dgm:spPr/>
      <dgm:t>
        <a:bodyPr/>
        <a:lstStyle/>
        <a:p>
          <a:endParaRPr lang="ru-RU"/>
        </a:p>
      </dgm:t>
    </dgm:pt>
    <dgm:pt modelId="{3E52049A-C8F4-44B1-8741-3822B05A1D6A}" type="sibTrans" cxnId="{C7F3384E-BDF4-46C6-9CAA-C798425BD6F4}">
      <dgm:prSet/>
      <dgm:spPr/>
      <dgm:t>
        <a:bodyPr/>
        <a:lstStyle/>
        <a:p>
          <a:endParaRPr lang="ru-RU"/>
        </a:p>
      </dgm:t>
    </dgm:pt>
    <dgm:pt modelId="{FF9F8B42-2FD5-4C18-8243-1A6A09C9A04C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2.Доход по договорам ГПХ</a:t>
          </a: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*Платит взносы ОСМС из дохода по ДГПХ налоговый агент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B94DF-7B8B-45DE-9A73-5870268BE608}" type="parTrans" cxnId="{2EE2B62E-5686-4C6B-9E43-F53B143A6AA6}">
      <dgm:prSet/>
      <dgm:spPr/>
      <dgm:t>
        <a:bodyPr/>
        <a:lstStyle/>
        <a:p>
          <a:endParaRPr lang="ru-RU"/>
        </a:p>
      </dgm:t>
    </dgm:pt>
    <dgm:pt modelId="{BD3E2E58-A102-4FE8-92D6-089D02A3AF2C}" type="sibTrans" cxnId="{2EE2B62E-5686-4C6B-9E43-F53B143A6AA6}">
      <dgm:prSet/>
      <dgm:spPr/>
      <dgm:t>
        <a:bodyPr/>
        <a:lstStyle/>
        <a:p>
          <a:endParaRPr lang="ru-RU"/>
        </a:p>
      </dgm:t>
    </dgm:pt>
    <dgm:pt modelId="{1A8CE551-AC7E-41BE-B21A-ECD6857DB34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3.Самостоятельно может уплачивать за себя ОСМС в размере 1МЗП*5%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2F77D-10B2-466C-B543-AC142B1D6E9B}" type="parTrans" cxnId="{4A8899A3-2F48-4C96-A4F3-1357E16C9127}">
      <dgm:prSet/>
      <dgm:spPr/>
      <dgm:t>
        <a:bodyPr/>
        <a:lstStyle/>
        <a:p>
          <a:endParaRPr lang="ru-RU"/>
        </a:p>
      </dgm:t>
    </dgm:pt>
    <dgm:pt modelId="{33B51BD7-5AC0-4B94-8940-8EFE4311F574}" type="sibTrans" cxnId="{4A8899A3-2F48-4C96-A4F3-1357E16C9127}">
      <dgm:prSet/>
      <dgm:spPr/>
      <dgm:t>
        <a:bodyPr/>
        <a:lstStyle/>
        <a:p>
          <a:endParaRPr lang="ru-RU"/>
        </a:p>
      </dgm:t>
    </dgm:pt>
    <dgm:pt modelId="{32DE073D-A423-4B7C-ABCA-56FFC78053F2}" type="pres">
      <dgm:prSet presAssocID="{E33EECB7-89E1-4C75-9CFE-3C34BA2B09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34653-0EDF-4C0A-A545-E3E45B280590}" type="pres">
      <dgm:prSet presAssocID="{7D12DC0F-80F3-4469-A658-4A909C347471}" presName="parentLin" presStyleCnt="0"/>
      <dgm:spPr/>
    </dgm:pt>
    <dgm:pt modelId="{CE3CB505-FFD2-4254-816C-53914F0815DA}" type="pres">
      <dgm:prSet presAssocID="{7D12DC0F-80F3-4469-A658-4A909C34747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A826F19-486D-4832-9CC2-587759621B5A}" type="pres">
      <dgm:prSet presAssocID="{7D12DC0F-80F3-4469-A658-4A909C347471}" presName="parentText" presStyleLbl="node1" presStyleIdx="0" presStyleCnt="3" custScaleY="343349" custLinFactNeighborX="10633" custLinFactNeighborY="-992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4D79B-0628-46E3-87AF-B9BD1C218A98}" type="pres">
      <dgm:prSet presAssocID="{7D12DC0F-80F3-4469-A658-4A909C347471}" presName="negativeSpace" presStyleCnt="0"/>
      <dgm:spPr/>
    </dgm:pt>
    <dgm:pt modelId="{94E1E7CE-A730-4380-89FF-9FF74971656A}" type="pres">
      <dgm:prSet presAssocID="{7D12DC0F-80F3-4469-A658-4A909C347471}" presName="childText" presStyleLbl="conFgAcc1" presStyleIdx="0" presStyleCnt="3">
        <dgm:presLayoutVars>
          <dgm:bulletEnabled val="1"/>
        </dgm:presLayoutVars>
      </dgm:prSet>
      <dgm:spPr/>
    </dgm:pt>
    <dgm:pt modelId="{EBCCA39D-ECC0-4F79-9269-242031D80439}" type="pres">
      <dgm:prSet presAssocID="{3E52049A-C8F4-44B1-8741-3822B05A1D6A}" presName="spaceBetweenRectangles" presStyleCnt="0"/>
      <dgm:spPr/>
    </dgm:pt>
    <dgm:pt modelId="{B82F965B-1E03-4F85-AAAD-ADED2A283E33}" type="pres">
      <dgm:prSet presAssocID="{FF9F8B42-2FD5-4C18-8243-1A6A09C9A04C}" presName="parentLin" presStyleCnt="0"/>
      <dgm:spPr/>
    </dgm:pt>
    <dgm:pt modelId="{27E1743E-F969-4FBB-A508-74E3AAD13D58}" type="pres">
      <dgm:prSet presAssocID="{FF9F8B42-2FD5-4C18-8243-1A6A09C9A04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C3D702-7676-4B65-B3B8-6C99CF09C097}" type="pres">
      <dgm:prSet presAssocID="{FF9F8B42-2FD5-4C18-8243-1A6A09C9A04C}" presName="parentText" presStyleLbl="node1" presStyleIdx="1" presStyleCnt="3" custScaleY="378776" custLinFactNeighborX="8185" custLinFactNeighborY="10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58371-04D3-4606-BBCF-A355ECE8ECB9}" type="pres">
      <dgm:prSet presAssocID="{FF9F8B42-2FD5-4C18-8243-1A6A09C9A04C}" presName="negativeSpace" presStyleCnt="0"/>
      <dgm:spPr/>
    </dgm:pt>
    <dgm:pt modelId="{F763341A-4F79-4099-AAAC-BB2AC348AD65}" type="pres">
      <dgm:prSet presAssocID="{FF9F8B42-2FD5-4C18-8243-1A6A09C9A04C}" presName="childText" presStyleLbl="conFgAcc1" presStyleIdx="1" presStyleCnt="3">
        <dgm:presLayoutVars>
          <dgm:bulletEnabled val="1"/>
        </dgm:presLayoutVars>
      </dgm:prSet>
      <dgm:spPr/>
    </dgm:pt>
    <dgm:pt modelId="{70337EA3-5D8F-4EAF-9195-208C2B1CC28A}" type="pres">
      <dgm:prSet presAssocID="{BD3E2E58-A102-4FE8-92D6-089D02A3AF2C}" presName="spaceBetweenRectangles" presStyleCnt="0"/>
      <dgm:spPr/>
    </dgm:pt>
    <dgm:pt modelId="{EE09B340-4B97-4A12-B00D-164CE52AAFD7}" type="pres">
      <dgm:prSet presAssocID="{1A8CE551-AC7E-41BE-B21A-ECD6857DB344}" presName="parentLin" presStyleCnt="0"/>
      <dgm:spPr/>
    </dgm:pt>
    <dgm:pt modelId="{F2BACFB4-87EC-4F29-8F1D-B38556FAFD83}" type="pres">
      <dgm:prSet presAssocID="{1A8CE551-AC7E-41BE-B21A-ECD6857DB34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796C6D1-B9B1-49B7-9E17-E22207064502}" type="pres">
      <dgm:prSet presAssocID="{1A8CE551-AC7E-41BE-B21A-ECD6857DB344}" presName="parentText" presStyleLbl="node1" presStyleIdx="2" presStyleCnt="3" custScaleY="442065" custLinFactNeighborX="11413" custLinFactNeighborY="-9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15A9-B100-4DE9-9EE0-A509A3EBB23E}" type="pres">
      <dgm:prSet presAssocID="{1A8CE551-AC7E-41BE-B21A-ECD6857DB344}" presName="negativeSpace" presStyleCnt="0"/>
      <dgm:spPr/>
    </dgm:pt>
    <dgm:pt modelId="{F3201D5E-F5C6-4BE2-ABD3-4D615616E884}" type="pres">
      <dgm:prSet presAssocID="{1A8CE551-AC7E-41BE-B21A-ECD6857DB3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E2B62E-5686-4C6B-9E43-F53B143A6AA6}" srcId="{E33EECB7-89E1-4C75-9CFE-3C34BA2B09CC}" destId="{FF9F8B42-2FD5-4C18-8243-1A6A09C9A04C}" srcOrd="1" destOrd="0" parTransId="{C8DB94DF-7B8B-45DE-9A73-5870268BE608}" sibTransId="{BD3E2E58-A102-4FE8-92D6-089D02A3AF2C}"/>
    <dgm:cxn modelId="{95C46B4B-298D-4F49-B532-A8A1B44484EC}" type="presOf" srcId="{FF9F8B42-2FD5-4C18-8243-1A6A09C9A04C}" destId="{27E1743E-F969-4FBB-A508-74E3AAD13D58}" srcOrd="0" destOrd="0" presId="urn:microsoft.com/office/officeart/2005/8/layout/list1"/>
    <dgm:cxn modelId="{C720C59C-2106-41AC-B9E6-93D6FF9F7885}" type="presOf" srcId="{1A8CE551-AC7E-41BE-B21A-ECD6857DB344}" destId="{B796C6D1-B9B1-49B7-9E17-E22207064502}" srcOrd="1" destOrd="0" presId="urn:microsoft.com/office/officeart/2005/8/layout/list1"/>
    <dgm:cxn modelId="{CBEB54B8-4091-4674-ABD2-D4A2B9929A59}" type="presOf" srcId="{7D12DC0F-80F3-4469-A658-4A909C347471}" destId="{CE3CB505-FFD2-4254-816C-53914F0815DA}" srcOrd="0" destOrd="0" presId="urn:microsoft.com/office/officeart/2005/8/layout/list1"/>
    <dgm:cxn modelId="{4A8899A3-2F48-4C96-A4F3-1357E16C9127}" srcId="{E33EECB7-89E1-4C75-9CFE-3C34BA2B09CC}" destId="{1A8CE551-AC7E-41BE-B21A-ECD6857DB344}" srcOrd="2" destOrd="0" parTransId="{C2E2F77D-10B2-466C-B543-AC142B1D6E9B}" sibTransId="{33B51BD7-5AC0-4B94-8940-8EFE4311F574}"/>
    <dgm:cxn modelId="{F8113B51-DCEB-4757-A997-7B4D446563E2}" type="presOf" srcId="{E33EECB7-89E1-4C75-9CFE-3C34BA2B09CC}" destId="{32DE073D-A423-4B7C-ABCA-56FFC78053F2}" srcOrd="0" destOrd="0" presId="urn:microsoft.com/office/officeart/2005/8/layout/list1"/>
    <dgm:cxn modelId="{6DB02EC8-6033-4782-A419-5706ED5FB2DF}" type="presOf" srcId="{7D12DC0F-80F3-4469-A658-4A909C347471}" destId="{0A826F19-486D-4832-9CC2-587759621B5A}" srcOrd="1" destOrd="0" presId="urn:microsoft.com/office/officeart/2005/8/layout/list1"/>
    <dgm:cxn modelId="{466A1BB1-1787-4321-8F40-4787492AA96D}" type="presOf" srcId="{FF9F8B42-2FD5-4C18-8243-1A6A09C9A04C}" destId="{FCC3D702-7676-4B65-B3B8-6C99CF09C097}" srcOrd="1" destOrd="0" presId="urn:microsoft.com/office/officeart/2005/8/layout/list1"/>
    <dgm:cxn modelId="{C7F3384E-BDF4-46C6-9CAA-C798425BD6F4}" srcId="{E33EECB7-89E1-4C75-9CFE-3C34BA2B09CC}" destId="{7D12DC0F-80F3-4469-A658-4A909C347471}" srcOrd="0" destOrd="0" parTransId="{B46CD93C-9A9D-47FC-87A5-BF5A52DFEA93}" sibTransId="{3E52049A-C8F4-44B1-8741-3822B05A1D6A}"/>
    <dgm:cxn modelId="{FBED6B15-20C3-4BD8-8FB6-00601C24DB28}" type="presOf" srcId="{1A8CE551-AC7E-41BE-B21A-ECD6857DB344}" destId="{F2BACFB4-87EC-4F29-8F1D-B38556FAFD83}" srcOrd="0" destOrd="0" presId="urn:microsoft.com/office/officeart/2005/8/layout/list1"/>
    <dgm:cxn modelId="{3AE32710-02F0-4EBF-BFFC-58C7CB6AD473}" type="presParOf" srcId="{32DE073D-A423-4B7C-ABCA-56FFC78053F2}" destId="{3DB34653-0EDF-4C0A-A545-E3E45B280590}" srcOrd="0" destOrd="0" presId="urn:microsoft.com/office/officeart/2005/8/layout/list1"/>
    <dgm:cxn modelId="{EDBD7987-D76D-410B-89F9-F2C20461C960}" type="presParOf" srcId="{3DB34653-0EDF-4C0A-A545-E3E45B280590}" destId="{CE3CB505-FFD2-4254-816C-53914F0815DA}" srcOrd="0" destOrd="0" presId="urn:microsoft.com/office/officeart/2005/8/layout/list1"/>
    <dgm:cxn modelId="{2266A48C-AB62-4953-AF51-4175091004E7}" type="presParOf" srcId="{3DB34653-0EDF-4C0A-A545-E3E45B280590}" destId="{0A826F19-486D-4832-9CC2-587759621B5A}" srcOrd="1" destOrd="0" presId="urn:microsoft.com/office/officeart/2005/8/layout/list1"/>
    <dgm:cxn modelId="{439F7209-3FCB-49C2-88CE-2B20056E4DDA}" type="presParOf" srcId="{32DE073D-A423-4B7C-ABCA-56FFC78053F2}" destId="{2554D79B-0628-46E3-87AF-B9BD1C218A98}" srcOrd="1" destOrd="0" presId="urn:microsoft.com/office/officeart/2005/8/layout/list1"/>
    <dgm:cxn modelId="{A2E57D24-6C2F-4238-83AC-30F50FD88404}" type="presParOf" srcId="{32DE073D-A423-4B7C-ABCA-56FFC78053F2}" destId="{94E1E7CE-A730-4380-89FF-9FF74971656A}" srcOrd="2" destOrd="0" presId="urn:microsoft.com/office/officeart/2005/8/layout/list1"/>
    <dgm:cxn modelId="{236C0CA7-8C1C-4CB8-BEF2-331E2D8D5031}" type="presParOf" srcId="{32DE073D-A423-4B7C-ABCA-56FFC78053F2}" destId="{EBCCA39D-ECC0-4F79-9269-242031D80439}" srcOrd="3" destOrd="0" presId="urn:microsoft.com/office/officeart/2005/8/layout/list1"/>
    <dgm:cxn modelId="{D125652B-774F-42F1-B09B-487316EFE91E}" type="presParOf" srcId="{32DE073D-A423-4B7C-ABCA-56FFC78053F2}" destId="{B82F965B-1E03-4F85-AAAD-ADED2A283E33}" srcOrd="4" destOrd="0" presId="urn:microsoft.com/office/officeart/2005/8/layout/list1"/>
    <dgm:cxn modelId="{67AA1163-2DFA-4BB7-9C12-0DBD701AC6AE}" type="presParOf" srcId="{B82F965B-1E03-4F85-AAAD-ADED2A283E33}" destId="{27E1743E-F969-4FBB-A508-74E3AAD13D58}" srcOrd="0" destOrd="0" presId="urn:microsoft.com/office/officeart/2005/8/layout/list1"/>
    <dgm:cxn modelId="{74B79A85-830F-4747-96B0-792FF7300459}" type="presParOf" srcId="{B82F965B-1E03-4F85-AAAD-ADED2A283E33}" destId="{FCC3D702-7676-4B65-B3B8-6C99CF09C097}" srcOrd="1" destOrd="0" presId="urn:microsoft.com/office/officeart/2005/8/layout/list1"/>
    <dgm:cxn modelId="{444978E5-599D-4A68-A45A-0ACCA2A042BB}" type="presParOf" srcId="{32DE073D-A423-4B7C-ABCA-56FFC78053F2}" destId="{60358371-04D3-4606-BBCF-A355ECE8ECB9}" srcOrd="5" destOrd="0" presId="urn:microsoft.com/office/officeart/2005/8/layout/list1"/>
    <dgm:cxn modelId="{55B2F69A-7446-413C-858C-D7FEACFDB0BF}" type="presParOf" srcId="{32DE073D-A423-4B7C-ABCA-56FFC78053F2}" destId="{F763341A-4F79-4099-AAAC-BB2AC348AD65}" srcOrd="6" destOrd="0" presId="urn:microsoft.com/office/officeart/2005/8/layout/list1"/>
    <dgm:cxn modelId="{43CCFF7D-D600-4739-95ED-2A324EE286D3}" type="presParOf" srcId="{32DE073D-A423-4B7C-ABCA-56FFC78053F2}" destId="{70337EA3-5D8F-4EAF-9195-208C2B1CC28A}" srcOrd="7" destOrd="0" presId="urn:microsoft.com/office/officeart/2005/8/layout/list1"/>
    <dgm:cxn modelId="{304BEA00-86E7-4B5A-A045-70D625C995FC}" type="presParOf" srcId="{32DE073D-A423-4B7C-ABCA-56FFC78053F2}" destId="{EE09B340-4B97-4A12-B00D-164CE52AAFD7}" srcOrd="8" destOrd="0" presId="urn:microsoft.com/office/officeart/2005/8/layout/list1"/>
    <dgm:cxn modelId="{C76984E7-DEDD-4116-9EB3-9751308AFD89}" type="presParOf" srcId="{EE09B340-4B97-4A12-B00D-164CE52AAFD7}" destId="{F2BACFB4-87EC-4F29-8F1D-B38556FAFD83}" srcOrd="0" destOrd="0" presId="urn:microsoft.com/office/officeart/2005/8/layout/list1"/>
    <dgm:cxn modelId="{DF3946BD-EB20-4A20-A9E8-25898D706043}" type="presParOf" srcId="{EE09B340-4B97-4A12-B00D-164CE52AAFD7}" destId="{B796C6D1-B9B1-49B7-9E17-E22207064502}" srcOrd="1" destOrd="0" presId="urn:microsoft.com/office/officeart/2005/8/layout/list1"/>
    <dgm:cxn modelId="{B4334681-4CE4-4532-94E2-68E1D4666E4E}" type="presParOf" srcId="{32DE073D-A423-4B7C-ABCA-56FFC78053F2}" destId="{9F3E15A9-B100-4DE9-9EE0-A509A3EBB23E}" srcOrd="9" destOrd="0" presId="urn:microsoft.com/office/officeart/2005/8/layout/list1"/>
    <dgm:cxn modelId="{FC53A9DE-3809-4A8F-816A-EFF81B226ACF}" type="presParOf" srcId="{32DE073D-A423-4B7C-ABCA-56FFC78053F2}" destId="{F3201D5E-F5C6-4BE2-ABD3-4D615616E8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1E7CE-A730-4380-89FF-9FF74971656A}">
      <dsp:nvSpPr>
        <dsp:cNvPr id="0" name=""/>
        <dsp:cNvSpPr/>
      </dsp:nvSpPr>
      <dsp:spPr>
        <a:xfrm>
          <a:off x="0" y="1247028"/>
          <a:ext cx="846043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26F19-486D-4832-9CC2-587759621B5A}">
      <dsp:nvSpPr>
        <dsp:cNvPr id="0" name=""/>
        <dsp:cNvSpPr/>
      </dsp:nvSpPr>
      <dsp:spPr>
        <a:xfrm>
          <a:off x="467544" y="0"/>
          <a:ext cx="5916518" cy="131763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1.Доход в виде заработной платы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*Платит отчисления ОСМС работодатель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66" y="64322"/>
        <a:ext cx="5787874" cy="1188992"/>
      </dsp:txXfrm>
    </dsp:sp>
    <dsp:sp modelId="{F763341A-4F79-4099-AAAC-BB2AC348AD65}">
      <dsp:nvSpPr>
        <dsp:cNvPr id="0" name=""/>
        <dsp:cNvSpPr/>
      </dsp:nvSpPr>
      <dsp:spPr>
        <a:xfrm>
          <a:off x="0" y="2906539"/>
          <a:ext cx="846043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3D702-7676-4B65-B3B8-6C99CF09C097}">
      <dsp:nvSpPr>
        <dsp:cNvPr id="0" name=""/>
        <dsp:cNvSpPr/>
      </dsp:nvSpPr>
      <dsp:spPr>
        <a:xfrm>
          <a:off x="457198" y="1684785"/>
          <a:ext cx="5916518" cy="145359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2.Доход по договорам ГПХ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*Платит взносы ОСМС из дохода по ДГПХ налоговый агент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156" y="1755743"/>
        <a:ext cx="5774602" cy="1311674"/>
      </dsp:txXfrm>
    </dsp:sp>
    <dsp:sp modelId="{F3201D5E-F5C6-4BE2-ABD3-4D615616E884}">
      <dsp:nvSpPr>
        <dsp:cNvPr id="0" name=""/>
        <dsp:cNvSpPr/>
      </dsp:nvSpPr>
      <dsp:spPr>
        <a:xfrm>
          <a:off x="0" y="4808927"/>
          <a:ext cx="846043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6C6D1-B9B1-49B7-9E17-E22207064502}">
      <dsp:nvSpPr>
        <dsp:cNvPr id="0" name=""/>
        <dsp:cNvSpPr/>
      </dsp:nvSpPr>
      <dsp:spPr>
        <a:xfrm>
          <a:off x="470840" y="3268960"/>
          <a:ext cx="5916518" cy="169646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849" tIns="0" rIns="22384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3.Самостоятельно может уплачивать за себя ОСМС в размере 1МЗП*5%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3655" y="3351775"/>
        <a:ext cx="5750888" cy="1530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A5E08-462A-43A6-9F0C-2C0E4286ECB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388FF-44E0-426F-A557-0C3185BA8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4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6750" algn="l"/>
                <a:tab pos="1333500" algn="l"/>
                <a:tab pos="2000250" algn="l"/>
                <a:tab pos="2667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A053127-8EE8-4835-B23D-3238FFF952B8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8825"/>
            <a:ext cx="4986338" cy="37417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6" y="4740275"/>
            <a:ext cx="5468938" cy="4491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2366439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online.zakon.kz/Document/?link_id=10009343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.zakon.kz/Document/?link_id=1001271595" TargetMode="External"/><Relationship Id="rId5" Type="http://schemas.openxmlformats.org/officeDocument/2006/relationships/hyperlink" Target="http://online.zakon.kz/Document/?link_id=1002271979" TargetMode="External"/><Relationship Id="rId4" Type="http://schemas.openxmlformats.org/officeDocument/2006/relationships/hyperlink" Target="http://online.zakon.kz/Document/?link_id=100552161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3629188" TargetMode="External"/><Relationship Id="rId2" Type="http://schemas.openxmlformats.org/officeDocument/2006/relationships/hyperlink" Target="http://online.zakon.kz/Document/?link_id=100000035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online.zakon.kz/Document/?link_id=100502862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nline.zakon.kz/Document/?link_id=100484228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5793801" TargetMode="External"/><Relationship Id="rId2" Type="http://schemas.openxmlformats.org/officeDocument/2006/relationships/hyperlink" Target="http://online.zakon.kz/Document/?link_id=100236644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dilet.zan.kz/rus/docs/Z1500000405#z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nline.zakon.kz/Document/?link_id=10057950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от </a:t>
            </a:r>
            <a:r>
              <a:rPr lang="ru-RU" altLang="ru-RU" sz="4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16 </a:t>
            </a:r>
            <a:r>
              <a:rPr lang="ru-RU" altLang="ru-RU" sz="4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ноября 2015 года № 405-V </a:t>
            </a:r>
            <a:r>
              <a:rPr lang="ru-RU" altLang="ru-RU" sz="4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«</a:t>
            </a:r>
            <a:r>
              <a:rPr lang="ru-RU" altLang="ru-RU" sz="4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обязательном социальном медицинском страховании</a:t>
            </a:r>
            <a:r>
              <a:rPr lang="ru-RU" altLang="ru-RU" sz="4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                (по состоянию на 30.06.2017 г</a:t>
            </a:r>
            <a:r>
              <a:rPr lang="ru-RU" altLang="ru-RU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ru-RU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0472" cy="1124744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                                   </a:t>
            </a:r>
            <a:r>
              <a:rPr lang="ru-RU" sz="2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</a:t>
            </a:r>
            <a:r>
              <a:rPr lang="ru-RU" altLang="ru-RU" sz="2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ние </a:t>
            </a:r>
            <a:r>
              <a:rPr lang="ru-RU" altLang="ru-RU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обязательных  взносов </a:t>
            </a:r>
            <a:r>
              <a:rPr lang="ru-RU" altLang="ru-RU" sz="2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</a:p>
          <a:p>
            <a:pPr>
              <a:defRPr/>
            </a:pPr>
            <a:r>
              <a:rPr lang="ru-RU" altLang="ru-RU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на </a:t>
            </a:r>
            <a:r>
              <a:rPr lang="ru-RU" altLang="ru-RU" sz="2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медицинское страхование </a:t>
            </a:r>
            <a:endParaRPr lang="ru-RU" sz="22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26494"/>
            <a:ext cx="3600401" cy="197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59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40768"/>
            <a:ext cx="7344816" cy="474198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9) лица, содержащиеся в следственных изоляторах;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10) неработающие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оралманы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11) многодетные матери, награжденные подвесками «Алтын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Кұміс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или получившие ранее звание «Мать-героиня», а также награжденные орденами «Материнская слава» I и II степени;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12) инвалиды;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13) лица, обучающиеся по очной форме обучения в организациях среднего, технического и профессионального,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послесреднего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высшего образования, а также послевузовского образования;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14) лица, завершившие обучение по очной форме обучения в организациях среднего, технического и профессионального,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послесреднего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высшего образования, а также послевузовского образования в течение трех календарных месяцев, следующих за месяцем, в котором завершено обучение.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Освобожденные  от уплаты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взносов</a:t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14 категорий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6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84076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Отчисления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РАБОТОДАТЕЛЕЙ</a:t>
            </a:r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подлежащие уплате в фонд, устанавливаются в размере:</a:t>
            </a: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июля 2017 года -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1 %</a:t>
            </a:r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 объекта исчисления отчислений;</a:t>
            </a: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января 2018 года –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1,5  %</a:t>
            </a:r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от объекта исчисления отчислений;</a:t>
            </a: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января 2020 года -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2 %</a:t>
            </a:r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 объекта исчисления отчислений;</a:t>
            </a:r>
          </a:p>
          <a:p>
            <a:pPr algn="just"/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1 января 2022 года - 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3 %</a:t>
            </a:r>
            <a:r>
              <a:rPr lang="ru-RU" alt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 объекта исчисления отчислений.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Размер </a:t>
            </a: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отчислений на обязательное  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    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                     социальное </a:t>
            </a: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медицинское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страхование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715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140" y="1628800"/>
            <a:ext cx="7416316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altLang="ru-RU" sz="10400" dirty="0">
                <a:latin typeface="Arial" panose="020B0604020202020204" pitchFamily="34" charset="0"/>
                <a:cs typeface="Arial" panose="020B0604020202020204" pitchFamily="34" charset="0"/>
              </a:rPr>
              <a:t>Объектом исчисления отчислений являются расходы работодателя, выплачиваемые в виде доходов работнику, доходы по договорам ГПХ. </a:t>
            </a:r>
          </a:p>
          <a:p>
            <a:pPr algn="just"/>
            <a:r>
              <a:rPr lang="ru-RU" altLang="ru-RU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Ежемесячный </a:t>
            </a:r>
            <a:r>
              <a:rPr lang="ru-RU" altLang="ru-RU" sz="10400" dirty="0">
                <a:latin typeface="Arial" panose="020B0604020202020204" pitchFamily="34" charset="0"/>
                <a:cs typeface="Arial" panose="020B0604020202020204" pitchFamily="34" charset="0"/>
              </a:rPr>
              <a:t>доход, принимаемый для исчисления отчислений и (или) взносов, </a:t>
            </a:r>
            <a:r>
              <a:rPr lang="ru-RU" altLang="ru-RU" sz="10400" b="1" dirty="0">
                <a:latin typeface="Arial" panose="020B0604020202020204" pitchFamily="34" charset="0"/>
                <a:cs typeface="Arial" panose="020B0604020202020204" pitchFamily="34" charset="0"/>
              </a:rPr>
              <a:t>не должен превышать 15 МЗП.</a:t>
            </a:r>
          </a:p>
          <a:p>
            <a:pPr algn="just"/>
            <a:r>
              <a:rPr lang="ru-RU" altLang="ru-RU" sz="10400" dirty="0">
                <a:latin typeface="Arial" panose="020B0604020202020204" pitchFamily="34" charset="0"/>
                <a:cs typeface="Arial" panose="020B0604020202020204" pitchFamily="34" charset="0"/>
              </a:rPr>
              <a:t>В случае, если объект исчисления отчислений и (или) взносов за календарный месяц менее минимального размера заработной платы, взносы исчисляются и перечисляются исходя из минимального размера заработной платы.</a:t>
            </a:r>
          </a:p>
          <a:p>
            <a:pPr marL="0" indent="0" algn="just">
              <a:buNone/>
            </a:pPr>
            <a:endParaRPr lang="ru-RU" altLang="ru-RU" sz="10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altLang="ru-RU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alt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altLang="ru-RU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                  </a:t>
            </a:r>
          </a:p>
          <a:p>
            <a:pPr marL="0" indent="0" algn="just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altLang="ru-RU" sz="2700" b="1" dirty="0" smtClean="0">
                <a:latin typeface="Arial" pitchFamily="34" charset="0"/>
                <a:cs typeface="Arial" pitchFamily="34" charset="0"/>
              </a:rPr>
              <a:t>Объекты </a:t>
            </a:r>
            <a:r>
              <a:rPr lang="ru-RU" altLang="ru-RU" sz="2700" b="1" dirty="0">
                <a:latin typeface="Arial" pitchFamily="34" charset="0"/>
                <a:cs typeface="Arial" pitchFamily="34" charset="0"/>
              </a:rPr>
              <a:t>исчисления отчислений </a:t>
            </a:r>
            <a:r>
              <a:rPr lang="ru-RU" altLang="ru-RU" sz="2700" b="1" dirty="0" smtClean="0">
                <a:latin typeface="Arial" pitchFamily="34" charset="0"/>
                <a:cs typeface="Arial" pitchFamily="34" charset="0"/>
              </a:rPr>
              <a:t>           </a:t>
            </a:r>
            <a:br>
              <a:rPr lang="ru-RU" alt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700" b="1" dirty="0" smtClean="0">
                <a:latin typeface="Arial" pitchFamily="34" charset="0"/>
                <a:cs typeface="Arial" pitchFamily="34" charset="0"/>
              </a:rPr>
              <a:t>                           работодателей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00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75252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Отчисления 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и (или) взносы в фонд не удерживаются 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со следующих выплат и доходов:</a:t>
            </a:r>
          </a:p>
          <a:p>
            <a:pPr algn="just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1) доходы, указанные в </a:t>
            </a:r>
            <a:r>
              <a:rPr lang="ru-RU" sz="6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пункте 3 статьи 155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 Кодекса Республики Казахстан «О налогах и других обязательных платежах в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бюджет»;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2) доходы, установленные в </a:t>
            </a:r>
            <a:r>
              <a:rPr lang="ru-RU" sz="6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пункте 1 статьи 156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Налогового Кодекса, 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 исключением доходов, установленных в </a:t>
            </a:r>
            <a:r>
              <a:rPr lang="ru-RU" sz="6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подпунктах 8-2), 10), 12), 13), 13-2) пункта 1 статьи </a:t>
            </a:r>
            <a:r>
              <a:rPr lang="ru-RU" sz="6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156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) доходы, установленные в </a:t>
            </a:r>
            <a:r>
              <a:rPr lang="ru-RU" sz="6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подпункте 13) пункта 1 статьи 200-1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Налогового Кодекса;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4) доходы, указанные в </a:t>
            </a:r>
            <a:r>
              <a:rPr lang="ru-RU" sz="60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подпунктах 1), 2) и 4) части второй пункта 2 статьи 357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Налогового Кодекса.</a:t>
            </a:r>
          </a:p>
          <a:p>
            <a:pPr marL="0" indent="0" algn="just">
              <a:buNone/>
            </a:pPr>
            <a:endParaRPr lang="ru-RU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8892480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Выплаты и доходы, с которых                            не удерживаются   взносы на ОСМС 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61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555" y="0"/>
            <a:ext cx="83884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35626"/>
              </p:ext>
            </p:extLst>
          </p:nvPr>
        </p:nvGraphicFramePr>
        <p:xfrm>
          <a:off x="-36512" y="0"/>
          <a:ext cx="9180512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716016"/>
              </a:tblGrid>
              <a:tr h="74591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введения ОСМС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введения ОСМС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 июля 2017 года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23445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работника=100 000 тенге</a:t>
                      </a: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ОПВ= 10 000(100 000*10%)</a:t>
                      </a: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ИПН= ЗП-МЗП-ОПВ</a:t>
                      </a:r>
                    </a:p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ИПН= 6554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((100 000-10 000-24459)*10%))</a:t>
                      </a: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 ЗП-ОПВ -ИПН</a:t>
                      </a: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=100 000- 10</a:t>
                      </a:r>
                      <a:r>
                        <a:rPr lang="ru-RU" sz="2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000-6 554</a:t>
                      </a:r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83 446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работника=100 000 тенге</a:t>
                      </a: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ОПВ= 10 000(100 000*10%)</a:t>
                      </a: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ИПН=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6554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((100 000-10 000-24459)*10%))</a:t>
                      </a: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работодателя на ОСМС=1 000( 100 000*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 ЗП-ОПВ -ИПН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=100 000- 10</a:t>
                      </a:r>
                      <a:r>
                        <a:rPr lang="ru-RU" sz="2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000-6 554</a:t>
                      </a:r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83 446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499992" y="5795597"/>
            <a:ext cx="2952328" cy="387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46" y="5795597"/>
            <a:ext cx="2592288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1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340768"/>
            <a:ext cx="7128792" cy="3816424"/>
          </a:xfrm>
        </p:spPr>
        <p:txBody>
          <a:bodyPr>
            <a:normAutofit/>
          </a:bodyPr>
          <a:lstStyle/>
          <a:p>
            <a:pPr algn="just"/>
            <a:r>
              <a:rPr lang="ru-RU" altLang="ru-RU" sz="2800" dirty="0"/>
              <a:t> 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Взносы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работников,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подлежащие уплате в фонд,  устанавливаются в размере:</a:t>
            </a:r>
          </a:p>
          <a:p>
            <a:pPr algn="just"/>
            <a:r>
              <a:rPr lang="ru-RU" altLang="ru-RU" sz="2800" dirty="0">
                <a:latin typeface="Arial" pitchFamily="34" charset="0"/>
                <a:cs typeface="Arial" pitchFamily="34" charset="0"/>
              </a:rPr>
              <a:t>   с 1 января 2019 года –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1,0  %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 от объекта исчисления взносов;</a:t>
            </a:r>
          </a:p>
          <a:p>
            <a:pPr algn="just"/>
            <a:r>
              <a:rPr lang="ru-RU" altLang="ru-RU" sz="2800" dirty="0">
                <a:latin typeface="Arial" pitchFamily="34" charset="0"/>
                <a:cs typeface="Arial" pitchFamily="34" charset="0"/>
              </a:rPr>
              <a:t>   с 1 января 2020 года  -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2 %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от объекта исчисления взносов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Взносы </a:t>
            </a: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на обязательное  социальное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        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                                  медицинское страхование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78711"/>
            <a:ext cx="4248472" cy="19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41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052736"/>
            <a:ext cx="7128792" cy="432048"/>
          </a:xfrm>
        </p:spPr>
        <p:txBody>
          <a:bodyPr>
            <a:noAutofit/>
          </a:bodyPr>
          <a:lstStyle/>
          <a:p>
            <a:pPr algn="just"/>
            <a:r>
              <a:rPr lang="ru-RU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года:</a:t>
            </a:r>
          </a:p>
          <a:p>
            <a:pPr algn="just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исчислении ИПН с доходов работника будет применяться вычет в размере взносов ОСМС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Заработная плата, которую получит работник на руки, будет уменьшаться на сумму взносов ОСМС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323528" y="0"/>
            <a:ext cx="8820472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EEECE1"/>
                </a:solidFill>
              </a:rPr>
              <a:t>                           </a:t>
            </a:r>
          </a:p>
          <a:p>
            <a:pPr>
              <a:defRPr/>
            </a:pPr>
            <a:r>
              <a:rPr lang="ru-RU" sz="3200" b="1" dirty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ru-RU" sz="32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1763688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97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68952" cy="4536504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определении дохода работника, облагаемого у источника выплаты, за каждый месяц в течение календарного года независимо от периодичности выплат применяются следующие налоговые вычеты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1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сумма в </a:t>
            </a:r>
            <a:r>
              <a:rPr lang="ru-RU" sz="16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 tooltip="МЗП, МРП и прожиточный минимум (на 1995 - 2017 годы)"/>
              </a:rPr>
              <a:t>минимальном размере заработной </a:t>
            </a:r>
            <a:r>
              <a:rPr lang="ru-RU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 tooltip="МЗП, МРП и прожиточный минимум (на 1995 - 2017 годы)"/>
              </a:rPr>
              <a:t>платы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2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сумма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обязательных пенсионных взносов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размере, установленном законодательством Республики Казахстан о пенсионном обеспечении; </a:t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3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сумма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добровольных пенсионных взносов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вносимых в свою пользу в соответствии с </a:t>
            </a:r>
            <a:r>
              <a:rPr lang="ru-RU" sz="16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законодательством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Республики Казахстан о пенсионном обеспечении;</a:t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сумма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страховых премий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(периодических страховых взносов - в случае, если договором предусмотрена уплата страховых премий в рассрочку), вносимых в свою пользу физическим лицом по договорам накопительного страхования;</a:t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5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суммы, направленные на погашение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вознаграждения по займам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полученным физическим лицом-резидентом Республики Казахстан в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ЖСБ;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6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расходы на оплату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медицинских услуг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(кроме косметологических) в размере и на условиях, установленных пунктом 6 настоящей статьи;</a:t>
            </a:r>
            <a:b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сумма взносов на обязательное социальное медицинское страхование в соответствии с </a:t>
            </a:r>
            <a:r>
              <a:rPr lang="ru-RU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4"/>
              </a:rPr>
              <a:t>Законом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Республики Казахстан «Об обязательном социальном медицинском страховании».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0472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                           </a:t>
            </a:r>
          </a:p>
          <a:p>
            <a:pPr>
              <a:defRPr/>
            </a:pPr>
            <a:r>
              <a:rPr lang="ru-RU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166. Налоговые вычеты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2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609329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вступает в действие с 01.07.2017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96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1"/>
            <a:ext cx="8136904" cy="5147701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пункт 5 статьи 166</a:t>
            </a:r>
            <a:br>
              <a:rPr lang="ru-RU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Право 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налоговые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вычеты, 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предоставляется при наличии соответствующих документов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договора о пенсионном обеспечении за счет добровольных пенсионных взносов и документа, подтверждающего уплату добровольных пенсионных взносов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договора страхования и документа, подтверждающего уплату страховых премий (периодических страховых взносов - в случае, если договором предусмотрена уплата страховых премий в рассрочку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договора банковского займа с жилищным строительным сберегательным банком на проведение мероприятий по улучшению жилищных условий на территории Республики Казахстан и документа, подтверждающего погашение вознаграждения по указанному займу</a:t>
            </a: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подтверждающих уплату взносов на обязательное социальное медицинское страхование в соответствии с </a:t>
            </a:r>
            <a:r>
              <a:rPr lang="ru-RU" sz="1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Законом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Республики Казахстан «Об обязательном социальном медицинском страховании».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0472" cy="1124744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     статья 166 Налогового кодекса -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Налоговые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вычеты</a:t>
            </a:r>
            <a:endParaRPr lang="ru-RU" sz="28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899592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4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555" y="0"/>
            <a:ext cx="83884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41776"/>
              </p:ext>
            </p:extLst>
          </p:nvPr>
        </p:nvGraphicFramePr>
        <p:xfrm>
          <a:off x="-36512" y="0"/>
          <a:ext cx="9180512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5364088"/>
              </a:tblGrid>
              <a:tr h="7516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01.07.2017 по 31.12.2018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введения ОСМС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 января 2019 года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9671">
                <a:tc>
                  <a:txBody>
                    <a:bodyPr/>
                    <a:lstStyle/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работника=100 000 тенге</a:t>
                      </a:r>
                    </a:p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ОПВ= 10 000(100 000*10%)</a:t>
                      </a:r>
                    </a:p>
                    <a:p>
                      <a:endParaRPr lang="ru-RU" sz="2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ИПН= </a:t>
                      </a:r>
                      <a:r>
                        <a:rPr lang="ru-RU" sz="2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6554</a:t>
                      </a:r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((100 000-10 000-24459)*10%))</a:t>
                      </a:r>
                    </a:p>
                    <a:p>
                      <a:endParaRPr lang="ru-RU" sz="2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работодателя на ОСМС=1 000( 100 000*</a:t>
                      </a:r>
                      <a:r>
                        <a:rPr lang="ru-RU" sz="22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endParaRPr lang="ru-RU" sz="2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 ЗП-ОПВ -ИПН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=100 000- 10</a:t>
                      </a:r>
                      <a:r>
                        <a:rPr lang="ru-RU" sz="22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000-6 554</a:t>
                      </a:r>
                      <a:endParaRPr lang="ru-RU" sz="2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руки=83 446</a:t>
                      </a:r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работника=100 000 тенге</a:t>
                      </a:r>
                    </a:p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100 000*10 %=10</a:t>
                      </a:r>
                      <a:r>
                        <a:rPr lang="ru-RU" sz="2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работодателя на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(100 000*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%)= 1 000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 за работника на ОСМС=                    1 000( 100 000*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ИПН= 6454((100 000-10 000-24459-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)*10%))</a:t>
                      </a:r>
                    </a:p>
                    <a:p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 ЗП-ОПВ -ИПН-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ОСМС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 =100 000- 10</a:t>
                      </a:r>
                      <a:r>
                        <a:rPr lang="ru-RU" sz="23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000-6 454-1 000</a:t>
                      </a:r>
                      <a:endParaRPr lang="ru-RU" sz="23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546</a:t>
                      </a:r>
                    </a:p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Разница составит=900 тенге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51920" y="5598069"/>
            <a:ext cx="2592288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9" y="5598069"/>
            <a:ext cx="2592288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5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107504" y="1224136"/>
            <a:ext cx="36004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5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Базовый пакет – включающий гарантированный государством объем медицинской помощи и финансируемый за счет республиканского бюджета (ГОБМП). Он будет доступен для всех граждан РК и </a:t>
            </a:r>
            <a:r>
              <a:rPr lang="ru-RU" altLang="ru-RU" sz="1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оралманов</a:t>
            </a:r>
            <a:r>
              <a:rPr lang="ru-RU" alt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alt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Пакет ОСМС – включающий объем медицинской помощи сверх ГОБМП, финансируемый за счет обязательных страховых взносов государства, работодателей и работников в Фонд ОСМС. Его могут получать лица, являющиеся участниками ОСМС.</a:t>
            </a:r>
          </a:p>
          <a:p>
            <a:pPr algn="just"/>
            <a:r>
              <a:rPr lang="ru-RU" alt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Пакет из ДМС будет предусматривать индивидуальный пакет медицинских услуг, финансируемый за счет добровольных страховых взносов граждан или работодателей в фонды добровольного медицинского страхования (ДМС).</a:t>
            </a:r>
            <a:endParaRPr lang="ru-RU" altLang="ru-RU" sz="1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ru-RU" sz="2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Пакеты медицинских услуг, предоставляемых                      </a:t>
            </a:r>
          </a:p>
          <a:p>
            <a:pPr>
              <a:defRPr/>
            </a:pPr>
            <a:r>
              <a:rPr lang="ru-RU" sz="2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   населению при внедрении ОСМС</a:t>
            </a:r>
            <a:endParaRPr lang="ru-RU" sz="21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1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1369621"/>
            <a:ext cx="51845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БАЗОВЫЙ ПАКЕТ (ГОБМП)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корая помощь и санитарная авиация;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медицинская помощь при социально-значимых заболеваниях и в экстренных случаях;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рофилактические прививки;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мбулаторно-поликлиническая помощь (АПП) с амбулаторно-лекарственно обеспечением (АЛО) (для непродуктивно </a:t>
            </a:r>
            <a:r>
              <a:rPr lang="ru-RU" sz="15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самозанятого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населения до 2020 года, т.е. до внедрения всеобщего декларирования).</a:t>
            </a:r>
          </a:p>
          <a:p>
            <a:pPr marL="285750" indent="-285750" algn="just">
              <a:buFontTx/>
              <a:buChar char="-"/>
            </a:pPr>
            <a:endParaRPr lang="ru-RU" sz="1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ПАКЕТ ОСМС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амбулаторно-поликлиническая </a:t>
            </a: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помощь 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(в </a:t>
            </a:r>
            <a:r>
              <a:rPr lang="ru-RU" sz="15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АЛО);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стационарная </a:t>
            </a:r>
            <a:r>
              <a:rPr lang="ru-RU" sz="15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мед.помощь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(за исключением социально-значимых заболеваний);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тационарно замещающая помощь (за исключением социально-значимых заболеваний);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осстановительное лечение и </a:t>
            </a:r>
            <a:r>
              <a:rPr lang="ru-RU" sz="15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мед.реабилитация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аллиативная помощь и сестринский уход;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ысокотехнологичная помощь.</a:t>
            </a:r>
          </a:p>
          <a:p>
            <a:pPr marL="285750" indent="-285750" algn="just">
              <a:buFontTx/>
              <a:buChar char="-"/>
            </a:pPr>
            <a:endParaRPr lang="ru-RU" sz="1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ИНДИВИДУАЛЬНЫЙ ПАКЕТ</a:t>
            </a: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услуг определяется на договорной основе</a:t>
            </a:r>
            <a:endParaRPr 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8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555" y="0"/>
            <a:ext cx="83884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020939"/>
              </p:ext>
            </p:extLst>
          </p:nvPr>
        </p:nvGraphicFramePr>
        <p:xfrm>
          <a:off x="-36512" y="0"/>
          <a:ext cx="9180512" cy="705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512"/>
              </a:tblGrid>
              <a:tr h="7516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введения ОСМС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 июля 2017 года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9671">
                <a:tc>
                  <a:txBody>
                    <a:bodyPr/>
                    <a:lstStyle/>
                    <a:p>
                      <a:r>
                        <a:rPr lang="ru-RU" sz="2800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</a:t>
                      </a:r>
                      <a:r>
                        <a:rPr lang="ru-RU" sz="28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3600" b="1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 тенге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Налогообложение:</a:t>
                      </a:r>
                    </a:p>
                    <a:p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ОПВ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(150 000*10%)</a:t>
                      </a:r>
                    </a:p>
                    <a:p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11 054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((150 000-15 000-24459)*10%))</a:t>
                      </a:r>
                    </a:p>
                    <a:p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6 750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(150 000-15 000)*5%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(150 000-15 000)*11%-6 750</a:t>
                      </a:r>
                    </a:p>
                    <a:p>
                      <a:endParaRPr lang="ru-RU" sz="2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работодателя </a:t>
                      </a:r>
                    </a:p>
                    <a:p>
                      <a:r>
                        <a:rPr lang="ru-RU" sz="2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ОСМС</a:t>
                      </a:r>
                      <a:r>
                        <a:rPr lang="ru-RU" sz="25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3200" b="1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 </a:t>
                      </a:r>
                      <a:r>
                        <a:rPr lang="ru-RU" sz="3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( 150 000*</a:t>
                      </a:r>
                      <a:r>
                        <a:rPr lang="ru-RU" sz="3200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3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r>
                        <a:rPr lang="ru-RU" sz="32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  ЗП -  ОПВ -  ИПН</a:t>
                      </a:r>
                    </a:p>
                    <a:p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руки= 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123 946</a:t>
                      </a:r>
                      <a:r>
                        <a:rPr lang="ru-RU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(150 000- 15 000-</a:t>
                      </a:r>
                      <a:r>
                        <a:rPr lang="ru-RU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11 054 )</a:t>
                      </a:r>
                      <a:endParaRPr lang="ru-RU" sz="2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9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412776"/>
            <a:ext cx="6840760" cy="316835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6000" dirty="0"/>
              <a:t> </a:t>
            </a:r>
            <a:endParaRPr lang="ru-RU" sz="6000" dirty="0" smtClean="0"/>
          </a:p>
          <a:p>
            <a:pPr marL="0" indent="0" algn="just">
              <a:buNone/>
            </a:pP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Взносы индивидуальных </a:t>
            </a:r>
            <a:r>
              <a:rPr lang="ru-RU" sz="6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предпринимателей, </a:t>
            </a:r>
            <a:r>
              <a:rPr lang="ru-RU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крестьянских хозяйств </a:t>
            </a:r>
            <a:r>
              <a:rPr lang="ru-RU" sz="6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фермерских хозяйств, частных нотариусов, частных судебных исполнителей, адвокатов, профессиональных медиаторов, устанавливаются в размере    </a:t>
            </a:r>
            <a:r>
              <a:rPr lang="ru-RU" sz="6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процентов от объекта исчисления взносов</a:t>
            </a:r>
            <a:r>
              <a:rPr lang="ru-RU" sz="6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altLang="ru-RU" sz="51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8892480" cy="723191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b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b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ru-RU" altLang="ru-RU" sz="4000" b="1" dirty="0" smtClean="0">
                <a:latin typeface="Arial" pitchFamily="34" charset="0"/>
                <a:cs typeface="Arial" pitchFamily="34" charset="0"/>
              </a:rPr>
              <a:t>Взносы </a:t>
            </a:r>
            <a:r>
              <a:rPr lang="ru-RU" altLang="ru-RU" sz="4000" b="1" dirty="0">
                <a:latin typeface="Arial" pitchFamily="34" charset="0"/>
                <a:cs typeface="Arial" pitchFamily="34" charset="0"/>
              </a:rPr>
              <a:t>на ОСМС</a:t>
            </a:r>
            <a:r>
              <a:rPr lang="ru-RU" altLang="ru-RU" sz="2800" b="1" dirty="0"/>
              <a:t/>
            </a:r>
            <a:br>
              <a:rPr lang="ru-RU" altLang="ru-RU" sz="2800" b="1" dirty="0"/>
            </a:b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3191"/>
            <a:ext cx="1763689" cy="613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530120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вступает в действие с 01.07.2017 года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84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84076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Объектом исчисления взносов индивидуальных предпринимателей, частных нотариусов, частных судебных исполнителей, адвокатов, профессиональных медиаторов является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2-х кратный МЗП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установленный на соответствующий финансовый год, за исключением приостановивших представление налоговой отчетности в соответствии с налоговым законодательством РК, частных нотариусов, частных судебных исполнителей, адвокатов, профессиональных медиаторов и приостановивших представление налоговой отчетности или признанных бездействующими в соответствии с налоговым законодательством Республики Казахстан индивидуальных предпринимателей</a:t>
            </a:r>
            <a:r>
              <a:rPr lang="ru-RU" dirty="0"/>
              <a:t>.</a:t>
            </a: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Объекты исчисления взносов на ОСМС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483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71166"/>
              </p:ext>
            </p:extLst>
          </p:nvPr>
        </p:nvGraphicFramePr>
        <p:xfrm>
          <a:off x="0" y="188640"/>
          <a:ext cx="9144000" cy="666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930"/>
                <a:gridCol w="3124264"/>
                <a:gridCol w="2787806"/>
              </a:tblGrid>
              <a:tr h="59707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ОУР, УД</a:t>
                      </a:r>
                      <a:endParaRPr lang="ru-RU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31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</a:t>
                      </a:r>
                      <a:r>
                        <a:rPr lang="ru-RU" sz="25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предпринимательской деятельности за месяц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 </a:t>
                      </a:r>
                      <a:r>
                        <a:rPr lang="ru-RU" sz="25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работники</a:t>
                      </a:r>
                    </a:p>
                    <a:p>
                      <a:pPr algn="ctr"/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(ежемесячно)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ОУР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МЗП*5%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работника*1%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УД(910.00)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МЗП*5%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работника*1%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845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46756"/>
              </p:ext>
            </p:extLst>
          </p:nvPr>
        </p:nvGraphicFramePr>
        <p:xfrm>
          <a:off x="107505" y="0"/>
          <a:ext cx="903649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131"/>
                <a:gridCol w="3243334"/>
                <a:gridCol w="2755030"/>
              </a:tblGrid>
              <a:tr h="7660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патенте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02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Заявленный доход до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МЗП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Срок: на 12 мес.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может иметь работников</a:t>
                      </a: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Заявленный доход до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МЗП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Срок: на 5 мес.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может иметь работников</a:t>
                      </a:r>
                      <a:endParaRPr lang="ru-RU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патенте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МЗП*5%*</a:t>
                      </a:r>
                      <a:r>
                        <a:rPr lang="ru-RU" sz="2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мес.</a:t>
                      </a:r>
                      <a:endParaRPr lang="ru-RU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МЗП*5%*</a:t>
                      </a:r>
                      <a:r>
                        <a:rPr lang="ru-RU" sz="2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823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00199"/>
              </p:ext>
            </p:extLst>
          </p:nvPr>
        </p:nvGraphicFramePr>
        <p:xfrm>
          <a:off x="539552" y="0"/>
          <a:ext cx="8352927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3024336"/>
                <a:gridCol w="2808312"/>
              </a:tblGrid>
              <a:tr h="65568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и ТОО на УД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10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Упрощенка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</a:t>
                      </a:r>
                      <a:endParaRPr lang="ru-RU" sz="28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работники</a:t>
                      </a:r>
                    </a:p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(ежемесячно </a:t>
                      </a:r>
                      <a:r>
                        <a:rPr lang="ru-RU" sz="2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ОСМС)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910.00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МЗП*5% ежемесячно, не зависимо от получаемого дохода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работника*1%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ТОО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 910.00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взносов в ОСМС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работника*1%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338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268760"/>
            <a:ext cx="6573416" cy="338437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в ОСМС по договорам ГПХ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323528" y="0"/>
            <a:ext cx="8820472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                           </a:t>
            </a:r>
          </a:p>
          <a:p>
            <a:pPr>
              <a:defRPr/>
            </a:pPr>
            <a:r>
              <a:rPr lang="ru-RU" sz="32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ru-RU" sz="32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78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2483768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328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036495" cy="144016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ГПХ с физлицом на 100 000 тенге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0755" y="2060847"/>
            <a:ext cx="3096344" cy="864096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агент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492896"/>
            <a:ext cx="3096344" cy="1656184"/>
          </a:xfrm>
          <a:prstGeom prst="rect">
            <a:avLst/>
          </a:prstGeom>
          <a:solidFill>
            <a:schemeClr val="accent4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Физлицо по договору ГПХ получает доход за  минусом ОСМС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168471" y="2924943"/>
            <a:ext cx="1622" cy="100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367643" y="3789039"/>
            <a:ext cx="3312368" cy="2160241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100 000* 5%=5 000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ОСМС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(100 000-5 000)* 10%= 9 500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ИПН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84470" y="4358611"/>
            <a:ext cx="3096344" cy="2382757"/>
          </a:xfrm>
          <a:prstGeom prst="roundRect">
            <a:avLst/>
          </a:prstGeom>
          <a:solidFill>
            <a:schemeClr val="accent4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100 000–ИПН-ОСМС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85 500=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9 500–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78884" y="5949280"/>
            <a:ext cx="3689886" cy="494388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в ФОНД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Левая круглая скобка 1"/>
          <p:cNvSpPr/>
          <p:nvPr/>
        </p:nvSpPr>
        <p:spPr>
          <a:xfrm rot="10800000">
            <a:off x="4499991" y="3999679"/>
            <a:ext cx="557537" cy="2237633"/>
          </a:xfrm>
          <a:prstGeom prst="leftBracket">
            <a:avLst>
              <a:gd name="adj" fmla="val 43223"/>
            </a:avLst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19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555" y="0"/>
            <a:ext cx="83884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76752"/>
              </p:ext>
            </p:extLst>
          </p:nvPr>
        </p:nvGraphicFramePr>
        <p:xfrm>
          <a:off x="5211" y="0"/>
          <a:ext cx="9180512" cy="705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512"/>
              </a:tblGrid>
              <a:tr h="7516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введения ОСМС</a:t>
                      </a: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 июля 2017 года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9671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договору ГПХ=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250 000 тенге</a:t>
                      </a:r>
                    </a:p>
                    <a:p>
                      <a:endParaRPr lang="ru-RU" sz="3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ОСМС= 12 500</a:t>
                      </a:r>
                      <a:r>
                        <a:rPr lang="ru-RU" sz="3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(250 000*5%)</a:t>
                      </a:r>
                      <a:endParaRPr lang="ru-RU" sz="3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600" b="1" i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ИПН= 23 750((250 000-</a:t>
                      </a:r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12500</a:t>
                      </a:r>
                      <a:r>
                        <a:rPr lang="ru-RU" sz="36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)*10%))</a:t>
                      </a:r>
                    </a:p>
                    <a:p>
                      <a:endParaRPr lang="ru-RU" sz="3600" b="1" i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3600" b="1" i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192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632848" cy="540060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Работодатель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уплачивает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Отчисления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иностранцев и лиц без гражданства, постоянно проживающих на территории РК, оралманов.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Иностранцы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гражданства, постоянно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территории РК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в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пользу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/>
              <a:t> 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Иностранцы, временно пребывающие не являются участниками системы ОСМС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323528" y="0"/>
            <a:ext cx="8820472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EEECE1"/>
                </a:solidFill>
              </a:rPr>
              <a:t>                           </a:t>
            </a:r>
          </a:p>
          <a:p>
            <a:pPr>
              <a:defRPr/>
            </a:pPr>
            <a:r>
              <a:rPr lang="ru-RU" sz="3200" b="1" dirty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3200" b="1" u="sng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 иностранцам</a:t>
            </a:r>
            <a:endParaRPr lang="ru-RU" sz="32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2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4096"/>
            <a:ext cx="1547664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00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51" y="1191875"/>
            <a:ext cx="7099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F79646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ru-RU" sz="45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Пакет ОСМС</a:t>
            </a:r>
            <a:endParaRPr lang="ru-RU" sz="45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8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" y="0"/>
            <a:ext cx="218292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403649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4274" y="1340768"/>
            <a:ext cx="7849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Амбулаторно-поликлиническая помощь;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лечение в поликлиниках;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прием врачей;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лабораторные услуги;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диагностика и манипуляции;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Стационарная помощь – лечение в больницах в плановом порядке;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Стационаро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замещающая помощь – лечение в дневных стационарах;</a:t>
            </a: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Высокотехнологичные медицинские услуги – медицинская помощь, выполняемая с применением сложных и уникальных медицинских технологий;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204365" y="299695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 flipH="1">
            <a:off x="1227224" y="154340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 flipH="1">
            <a:off x="1227067" y="364502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1233805" y="424394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98" y="5126420"/>
            <a:ext cx="2286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344816" cy="432048"/>
          </a:xfrm>
        </p:spPr>
        <p:txBody>
          <a:bodyPr>
            <a:normAutofit fontScale="90000"/>
          </a:bodyPr>
          <a:lstStyle/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529050"/>
              </p:ext>
            </p:extLst>
          </p:nvPr>
        </p:nvGraphicFramePr>
        <p:xfrm>
          <a:off x="0" y="1600200"/>
          <a:ext cx="846043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0472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EEECE1"/>
                </a:solidFill>
              </a:rPr>
              <a:t>                           </a:t>
            </a:r>
          </a:p>
          <a:p>
            <a:pPr>
              <a:defRPr/>
            </a:pPr>
            <a:r>
              <a:rPr lang="ru-RU" sz="3200" b="1" dirty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EEECE1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3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Иностранец</a:t>
            </a:r>
            <a:r>
              <a:rPr lang="ru-RU" sz="3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постоянно проживающий </a:t>
            </a:r>
            <a:endParaRPr lang="ru-RU" sz="30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78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676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5" y="188640"/>
            <a:ext cx="8352928" cy="144016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Отчисления отчислений ОСМС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работника-иностранца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1844824"/>
            <a:ext cx="4101987" cy="108012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Иностранец, временно пребывающий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559628" y="2924944"/>
            <a:ext cx="3852" cy="79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23528" y="3722200"/>
            <a:ext cx="3900495" cy="3135800"/>
          </a:xfrm>
          <a:prstGeom prst="roundRect">
            <a:avLst/>
          </a:prstGeom>
          <a:solidFill>
            <a:srgbClr val="B46336">
              <a:alpha val="3568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Отчисления в ОСМС не исчисляются</a:t>
            </a:r>
          </a:p>
          <a:p>
            <a:pPr algn="ctr"/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случаев, когда это предусмотрено международными договорами</a:t>
            </a:r>
            <a:endParaRPr lang="ru-RU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865290"/>
            <a:ext cx="3528392" cy="1059654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Иностранец,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проживающий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51911" y="3722200"/>
            <a:ext cx="3816424" cy="2029209"/>
          </a:xfrm>
          <a:prstGeom prst="roundRect">
            <a:avLst/>
          </a:prstGeom>
          <a:solidFill>
            <a:schemeClr val="accent4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Отчисления в ОСМС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исчисляются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 1% 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6372200" y="2729385"/>
            <a:ext cx="3852" cy="114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439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84076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Взносы получателей социальных выплат на случай потери работы из Государственного фонда социального страхования устанавливаются в размере: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января 2019 года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процента от суммы назначенной социальной выплаты на случай потери работы;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января 2020 года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процентов от суммы назначенной социальной выплаты на случай потери работы.</a:t>
            </a: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Взносы получателей социальных выплат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816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920880" cy="468052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Сумма индивидуального подоходного налога по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доходам частных нотариусов, частных судебных исполнителей, адвокатов, профессиональных медиаторов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исчисляется по доходам, полученным за месяц, по итогам каждого месяца путем применения ставки, установленной </a:t>
            </a:r>
            <a:r>
              <a:rPr lang="ru-RU" sz="2600" u="sng" dirty="0">
                <a:latin typeface="Arial" pitchFamily="34" charset="0"/>
                <a:cs typeface="Arial" pitchFamily="34" charset="0"/>
                <a:hlinkClick r:id="rId2" tooltip="Кодекс Республики Казахстан от 10 декабря 2008 года № 99-IV «О налогах и других обязательных платежах в бюджет (Налоговый кодекс)» (с изменениями и дополнениями по состоянию на 05.07.2017 г.) Раздел 6. Индивидуальный подоходный налог. Статья 158. Ставки н"/>
              </a:rPr>
              <a:t>пунктом 1 статьи 158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настоящего Кодекса, к сумме полученного дохода </a:t>
            </a:r>
            <a:r>
              <a:rPr lang="ru-R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минусом налогового вычета, предусмотренного </a:t>
            </a:r>
            <a:r>
              <a:rPr lang="ru-RU" sz="2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 tooltip="Кодекс Республики Казахстан от 10 декабря 2008 года № 99-IV «О налогах и других обязательных платежах в бюджет (Налоговый кодекс)» (с изменениями и дополнениями по состоянию на 05.07.2017 г.)"/>
              </a:rPr>
              <a:t>подпунктом 7) пункта 1 статьи 166</a:t>
            </a:r>
            <a:r>
              <a:rPr lang="ru-R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настоящего Кодекса.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6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0472" cy="1124744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EEECE1"/>
                </a:solidFill>
              </a:rPr>
              <a:t>                              </a:t>
            </a:r>
            <a:r>
              <a:rPr lang="ru-RU" sz="2400" b="1" dirty="0">
                <a:solidFill>
                  <a:prstClr val="white"/>
                </a:solidFill>
              </a:rPr>
              <a:t>Статья </a:t>
            </a:r>
            <a:r>
              <a:rPr lang="ru-RU" sz="2400" b="1" dirty="0" smtClean="0">
                <a:solidFill>
                  <a:prstClr val="white"/>
                </a:solidFill>
              </a:rPr>
              <a:t>182.</a:t>
            </a:r>
            <a:r>
              <a:rPr lang="ru-RU" sz="2400" b="1" dirty="0" smtClean="0">
                <a:solidFill>
                  <a:srgbClr val="EEECE1"/>
                </a:solidFill>
              </a:rPr>
              <a:t> </a:t>
            </a:r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Исчисление и уплата налога</a:t>
            </a:r>
            <a:endParaRPr lang="ru-RU" sz="2800" b="1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71600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4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043082"/>
            <a:ext cx="6120680" cy="3618166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для отчислений и взносов в Фонд обязательного медицинского страхования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179512" y="0"/>
            <a:ext cx="8964488" cy="10527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52028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52736"/>
            <a:ext cx="2771801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170792"/>
              </p:ext>
            </p:extLst>
          </p:nvPr>
        </p:nvGraphicFramePr>
        <p:xfrm>
          <a:off x="251520" y="3717032"/>
          <a:ext cx="8496944" cy="2952328"/>
        </p:xfrm>
        <a:graphic>
          <a:graphicData uri="http://schemas.openxmlformats.org/drawingml/2006/table">
            <a:tbl>
              <a:tblPr/>
              <a:tblGrid>
                <a:gridCol w="2675037"/>
                <a:gridCol w="5821907"/>
              </a:tblGrid>
              <a:tr h="738082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Получатель</a:t>
                      </a:r>
                      <a:endParaRPr lang="ru-RU" sz="2200" b="1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НАО «Государственная корпорация «Правительство для граждан»</a:t>
                      </a:r>
                      <a:endParaRPr lang="ru-RU" sz="2200" b="1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БИН бенефициара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160440007161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ИИК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KZ92009MEDS368609103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БИК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GCVPKZ2A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КНП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121 по 128 (в зависимости от назначения платежа)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КБЕ</a:t>
                      </a:r>
                      <a:endParaRPr lang="ru-RU" sz="220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 fontAlgn="base">
                        <a:spcAft>
                          <a:spcPts val="0"/>
                        </a:spcAft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Комитет государственных доходов Министерства финансов Республики Казахстан сообщил о реквизитах для перечисления отчислений и (или) взносов на обязательное социальное медицинское страхование в Фонд обязательного медицинского страхования в письме от 31 мая 2017 года № КГД-19-ЮЛ-Б-1354-КГД-13952: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79512" y="0"/>
            <a:ext cx="8964488" cy="10527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отчислений и взносов в Фонд </a:t>
            </a: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defRPr/>
            </a:pPr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обязательного медицинского </a:t>
            </a:r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страхования</a:t>
            </a:r>
            <a:endParaRPr lang="ru-RU" sz="2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4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268760"/>
            <a:ext cx="71287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Отчисления на обязательное социальное медицинское страхование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Взносы на обязательное социальное медицинское страхование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Пеня за несвоевременное перечисление отчислений на обязательное социальное медицинское страхование  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Пеня за несвоевременное перечисление взносов на обязательное социальное медицинское страхование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79512" y="0"/>
            <a:ext cx="8964488" cy="10527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ru-RU" sz="2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52736"/>
            <a:ext cx="1835697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416824" cy="122413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652" y="1224136"/>
            <a:ext cx="7704348" cy="544522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Статья 92-1. Нарушение законодательства Республики Казахстан об обязательном социальном медицинском страховании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    1. Неисполнение либо ненадлежащее исполнение плательщиком отчислений и (или) взносов на обязательное социальное медицинское страхование обязанностей, предусмотренных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законодательством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Республики Казахстан об обязательном социальном медицинском страховании, совершенное в виде: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1)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непредставления в органы государственных доходов списков плательщиков отчислений и (или) взносов на обязательное социальное медицинское страхование;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неуплаты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неперечисления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), несвоевременной и (или) неполной уплаты (несвоевременного и (или) неполного перечисления) отчислений и (или) взносов на обязательное социальное медицинское страхование работодателями, индивидуальными предпринимателями, частными нотариусами, частными судебными исполнителями, адвокатами, профессиональными медиаторами -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    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влечет предупреждение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    2. Деяния, предусмотренные частью первой настоящей статьи, совершенные повторно в течение года после наложения административного взыскания, -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влекут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штраф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на частных нотариусов, частных судебных исполнителей, адвокатов, профессиональных медиаторов,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субъектов малого предпринимательства или некоммерческие организации в размере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субъектов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среднего предпринимательства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в размере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30 %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субъектов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крупного предпринимательства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в размере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суммы неуплаченных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неперечисленных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), несвоевременно и (или) неполно уплаченных (перечисленных) отчислений и (или) взносов на обязательное социальное медицинское страхование. </a:t>
            </a:r>
            <a:endParaRPr lang="ru-RU" sz="1400" dirty="0"/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>                                                                   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за нарушение</a:t>
            </a:r>
            <a:b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законодательства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РК  об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ОСМС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547665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74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187624" y="1124744"/>
            <a:ext cx="7848872" cy="429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Лекарственное обеспечение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при оказании амбулаторно-поликлинической </a:t>
            </a: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помощи.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Сестринский уход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лицам, неспособным к самообслуживанию, нуждающимся в постоянном постороннем уходе или присмотре, вследствие перенесенной </a:t>
            </a: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болезни.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Паллиативная помощь </a:t>
            </a:r>
            <a:r>
              <a: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поддержание качества жизни пациентов с неизлечимыми, угрожающими жизни и тяжело протекающими заболеваниями на максимально возможном комфортном для человека уровне</a:t>
            </a: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400" dirty="0">
              <a:solidFill>
                <a:prstClr val="black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23528" y="0"/>
            <a:ext cx="8822452" cy="1124744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br>
              <a:rPr lang="ru-RU" sz="28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ОСМС </a:t>
            </a:r>
            <a:r>
              <a:rPr lang="ru-RU" altLang="ru-RU" sz="40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</a:t>
            </a:r>
            <a:br>
              <a:rPr lang="ru-RU" altLang="ru-RU" sz="40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0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altLang="ru-RU" sz="2800" b="1" dirty="0" smtClean="0">
                <a:solidFill>
                  <a:srgbClr val="EEEC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ru-RU" sz="2800" dirty="0">
              <a:solidFill>
                <a:srgbClr val="EEECE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1187625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009" y="5242716"/>
            <a:ext cx="2629479" cy="159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8290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2"/>
            <a:ext cx="7272808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>
                <a:latin typeface="Arial" pitchFamily="34" charset="0"/>
                <a:cs typeface="Arial" pitchFamily="34" charset="0"/>
              </a:rPr>
              <a:t>Внедряемая система основана на принципах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обязательности и солидарности,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равенства, справедливости, доступности, гласности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 Объем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оказываемой медицинской помощи в рамках ОСМС не будет зависеть от суммы взноса в фонд социального медицинского страхования. Достаточно того, чтобы эти отчисления производились регулярно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оциальное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медицинское страхование не является накопительной системой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. Вне зависимости от суммы взносов каждого плательщика, все категории населения будут иметь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одинаковый доступ к медицинским услугам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b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ОСМС </a:t>
            </a:r>
            <a:r>
              <a:rPr lang="ru-RU" altLang="ru-RU" sz="31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187625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22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140" y="1556792"/>
            <a:ext cx="7416316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Согласно статьи 25 Закона РК «Об обязательном социальном медицинском страховании» источниками финансирования системы обязательного социального медицинского страхования являются: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1) отчисления и взносы;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2) иные поступления, не запрещенные законодательством Республики Казахстан.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Государство будет осуществлять взносы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экономически неактивное население.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Работодатели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за наемных работников.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Работники 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самозанятые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граждане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зарегистрированные в налоговых органах –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себя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 финансирования системы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ОСМС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00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75252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Пункт 2 статья 14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Плательщиками взносов являются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1) государство;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2) работники, в том числе государственные и гражданские служащие, за исключением военнослужащих, сотрудников правоохранительных, специальных государственных органов;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3) индивидуальные предприниматели;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4) частные нотариусы;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5) частные судебные исполнители;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6) адвокаты;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7) профессиональные медиаторы;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8) физические лица, получающие доходы по заключенным с налоговым агентом договорам ГПХ; 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9) иные лица (далее - иные плательщики), в том числе самостоятельно занятые, установленные </a:t>
            </a:r>
            <a:r>
              <a:rPr lang="ru-RU" sz="55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Законом</a:t>
            </a:r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Республики Казахстан «О занятости населения»;</a:t>
            </a:r>
          </a:p>
          <a:p>
            <a:pPr algn="just"/>
            <a:r>
              <a:rPr lang="ru-RU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10) граждане </a:t>
            </a: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Казахстан, выехавшие за пределы Республики Казахстан, за исключением граждан, выехавших на постоянное место жительства за пределы Республики Казахстан</a:t>
            </a:r>
            <a:endParaRPr lang="ru-RU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8892480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Плательщики  взносов  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altLang="ru-RU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медицинское страхование 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27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84076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Взносы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обязательное социальное медицинское страхование, подлежащие уплате в фонд, устанавливаются в размере: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1 января 2018 года -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3,75 процентов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объекта исчисления взносов государства;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1 января 2019 года -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 процентов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объекта исчисления взносов государства;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1 января 2022 года -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менее 4, но не более 5 процентов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объекта исчисления взносов государства. При этом размер взносов государства ежегодно устанавливается на соответствующий финансовый год законом о республиканском бюджете.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Объектом исчисления взносов государства является среднемесячная заработная плата, предшествующая двум годам текущего финансового года, определяемая уполномоченным органом в области государственной статистики.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Взносы государства на ОСМС </a:t>
            </a: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58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556792"/>
            <a:ext cx="684076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дети;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лица, зарегистрированные в качестве безработных;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неработающие беременные женщины;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неработающие лица, фактически воспитывающие ребенка (детей) до достижения им (ими) возраста трех лет;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6) неработающие лица, осуществляющие уход за ребенком-инвалидом;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7) получатели пенсионных выплат, в том числе участники и инвалиды Великой Отечественной войны;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8) лица, отбывающие наказание по приговору суда в учреждениях уголовно-исполнительной системы (за исключением учреждений минимальной безопасности);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8964488" cy="122413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Освобожденные  от уплаты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взносов</a:t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14 категорий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sz="28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73358"/>
              </a:clrFrom>
              <a:clrTo>
                <a:srgbClr val="1733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28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24136"/>
            <a:ext cx="1619673" cy="563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723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2057</Words>
  <Application>Microsoft Office PowerPoint</Application>
  <PresentationFormat>Экран (4:3)</PresentationFormat>
  <Paragraphs>311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Закон Республики Казахстан от        16 ноября 2015 года № 405-V                «Об обязательном социальном медицинском страховании»                  (по состоянию на 30.06.2017 г) </vt:lpstr>
      <vt:lpstr>Презентация PowerPoint</vt:lpstr>
      <vt:lpstr>Презентация PowerPoint</vt:lpstr>
      <vt:lpstr>Презентация PowerPoint</vt:lpstr>
      <vt:lpstr>                    Принципы ОСМС                                                                                             </vt:lpstr>
      <vt:lpstr>                                  Источники финансирования системы                                       ОСМС</vt:lpstr>
      <vt:lpstr>             Плательщики  взносов                                                                                               на социальное медицинское страхование </vt:lpstr>
      <vt:lpstr>                                  Взносы государства на ОСМС </vt:lpstr>
      <vt:lpstr>                                                                                           Освобожденные  от уплаты взносов                            14 категорий граждан    </vt:lpstr>
      <vt:lpstr>                                                                                           Освобожденные  от уплаты взносов                            14 категорий граждан    </vt:lpstr>
      <vt:lpstr>                                                         Размер отчислений на обязательное                                социальное медицинское страхование </vt:lpstr>
      <vt:lpstr>                                                                                           Объекты исчисления отчислений                                         работодателей  </vt:lpstr>
      <vt:lpstr>             Выплаты и доходы, с которых                            не удерживаются   взносы на ОСМС                                                                                          </vt:lpstr>
      <vt:lpstr>Презентация PowerPoint</vt:lpstr>
      <vt:lpstr>                                                                                                                                 Взносы на обязательное  социальное                                               медицинское страхование   </vt:lpstr>
      <vt:lpstr>Презентация PowerPoint</vt:lpstr>
      <vt:lpstr>   При определении дохода работника, облагаемого у источника выплаты, за каждый месяц в течение календарного года независимо от периодичности выплат применяются следующие налоговые вычеты:   1) сумма в минимальном размере заработной платы;   2) сумма обязательных пенсионных взносов в размере, установленном законодательством Республики Казахстан о пенсионном обеспечении;   3) сумма добровольных пенсионных взносов, вносимых в свою пользу в соответствии с законодательством Республики Казахстан о пенсионном обеспечении;  4) сумма страховых премий (периодических страховых взносов - в случае, если договором предусмотрена уплата страховых премий в рассрочку), вносимых в свою пользу физическим лицом по договорам накопительного страхования;  5) суммы, направленные на погашение вознаграждения по займам, полученным физическим лицом-резидентом Республики Казахстан в ЖСБ;  6) расходы на оплату медицинских услуг (кроме косметологических) в размере и на условиях, установленных пунктом 6 настоящей статьи;  7) сумма взносов на обязательное социальное медицинское страхование в соответствии с Законом Республики Казахстан «Об обязательном социальном медицинском страховании».</vt:lpstr>
      <vt:lpstr> пункт 5 статьи 166   Право на налоговые вычеты, предоставляется при наличии соответствующих документов:  1) договора о пенсионном обеспечении за счет добровольных пенсионных взносов и документа, подтверждающего уплату добровольных пенсионных взносов; 2) договора страхования и документа, подтверждающего уплату страховых премий (периодических страховых взносов - в случае, если договором предусмотрена уплата страховых премий в рассрочку); 3) договора банковского займа с жилищным строительным сберегательным банком на проведение мероприятий по улучшению жилищных условий на территории Республики Казахстан и документа, подтверждающего погашение вознаграждения по указанному займу; 4) подтверждающих уплату взносов на обязательное социальное медицинское страхование в соответствии с Законом Республики Казахстан «Об обязательном социальном медицинском страховании».</vt:lpstr>
      <vt:lpstr>Презентация PowerPoint</vt:lpstr>
      <vt:lpstr>Презентация PowerPoint</vt:lpstr>
      <vt:lpstr>                                                      Взносы на ОСМС                                                                                          </vt:lpstr>
      <vt:lpstr>                                                                                           Объекты исчисления взносов на ОСМС  </vt:lpstr>
      <vt:lpstr>Презентация PowerPoint</vt:lpstr>
      <vt:lpstr>Презентация PowerPoint</vt:lpstr>
      <vt:lpstr>Презентация PowerPoint</vt:lpstr>
      <vt:lpstr>Взносы в ОСМС по договорам ГПХ</vt:lpstr>
      <vt:lpstr>Презентация PowerPoint</vt:lpstr>
      <vt:lpstr>Презентация PowerPoint</vt:lpstr>
      <vt:lpstr>  1. Работодатель уплачивает Отчисления за иностранцев и лиц без гражданства, постоянно проживающих на территории РК, оралманов.   2. Иностранцы и лица без гражданства, постоянно проживающие на территории РК осуществляют взносы в свою пользу.    3. Иностранцы, временно пребывающие не являются участниками системы ОСМС  </vt:lpstr>
      <vt:lpstr>Презентация PowerPoint</vt:lpstr>
      <vt:lpstr>Презентация PowerPoint</vt:lpstr>
      <vt:lpstr>                                                                                           Взносы получателей социальных выплат  </vt:lpstr>
      <vt:lpstr> Сумма индивидуального подоходного налога по доходам частных нотариусов, частных судебных исполнителей, адвокатов, профессиональных медиаторов исчисляется по доходам, полученным за месяц, по итогам каждого месяца путем применения ставки, установленной пунктом 1 статьи 158 настоящего Кодекса, к сумме полученного дохода за минусом налогового вычета, предусмотренного подпунктом 7) пункта 1 статьи 166 настоящего Кодекса.  </vt:lpstr>
      <vt:lpstr> Реквизиты для отчислений и взносов в Фонд обязательного медицинского страхования </vt:lpstr>
      <vt:lpstr> </vt:lpstr>
      <vt:lpstr> 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Республики Казахстан от 16 ноября 2015 года № 405-V «Об обязательном социальном медицинском страховании».</dc:title>
  <dc:creator>Сауле Баймагамбетова</dc:creator>
  <cp:lastModifiedBy>Мадина Ахметова</cp:lastModifiedBy>
  <cp:revision>95</cp:revision>
  <cp:lastPrinted>2017-09-05T10:50:38Z</cp:lastPrinted>
  <dcterms:created xsi:type="dcterms:W3CDTF">2017-07-04T05:02:53Z</dcterms:created>
  <dcterms:modified xsi:type="dcterms:W3CDTF">2017-09-06T06:48:33Z</dcterms:modified>
</cp:coreProperties>
</file>