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50" r:id="rId2"/>
    <p:sldId id="441" r:id="rId3"/>
    <p:sldId id="444" r:id="rId4"/>
    <p:sldId id="445" r:id="rId5"/>
    <p:sldId id="446" r:id="rId6"/>
    <p:sldId id="447" r:id="rId7"/>
    <p:sldId id="448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E8F"/>
    <a:srgbClr val="ED7D31"/>
    <a:srgbClr val="C00000"/>
    <a:srgbClr val="00B050"/>
    <a:srgbClr val="17375E"/>
    <a:srgbClr val="4472C4"/>
    <a:srgbClr val="18AC04"/>
    <a:srgbClr val="FFFFFF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343" autoAdjust="0"/>
  </p:normalViewPr>
  <p:slideViewPr>
    <p:cSldViewPr snapToGrid="0" showGuides="1">
      <p:cViewPr>
        <p:scale>
          <a:sx n="125" d="100"/>
          <a:sy n="125" d="100"/>
        </p:scale>
        <p:origin x="1410" y="90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F43115B-2486-4379-B304-DB3F909241BE}" type="datetimeFigureOut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2B3B0C43-99A3-4AFE-8B62-9242F5F50E3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9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FA55D23-8A2A-4231-A20A-BF5F902B2539}" type="datetimeFigureOut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054B6200-0D53-4101-862B-720DFDBB68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30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7659-A967-4E54-A5DA-1E62F887BA0F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92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89ED-72C0-45BF-8E5C-20B8E04F4D49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F2A3-541A-4F70-A6DA-85A043B13B56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0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31D-4B17-4C13-A83B-B8367D385DA3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83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F60D2-6906-4ED9-8583-9BCD0EF5A9AB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ED3-6C74-4CA9-A1BF-D3145C746947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07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FAB7-204C-483C-AB3C-76568B09C232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68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326A-8162-446D-BB36-646A656C30E9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33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26D-55DC-4094-B5AA-252916DF081F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86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C54B-2B00-466D-95A1-2CFFA17BF528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1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EC14-5E70-41CC-861E-6C1BF87ABC1D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4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CA9F-FEF9-4BA4-A4F3-CD3D3A618F6F}" type="datetime1">
              <a:rPr lang="ru-RU" smtClean="0"/>
              <a:pPr/>
              <a:t>06.09.2017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88D5-FD12-4EB8-B0CB-D9633839E6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83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1180" y="5798820"/>
            <a:ext cx="3299460" cy="83820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Докладчик: </a:t>
            </a:r>
            <a:r>
              <a:rPr lang="ru-RU" sz="1400" b="1" dirty="0" err="1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И.о.руководителя</a:t>
            </a:r>
            <a:r>
              <a:rPr lang="ru-RU" sz="1400" b="1" dirty="0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 управления </a:t>
            </a:r>
            <a:r>
              <a:rPr lang="ru-RU" sz="1400" b="1" dirty="0" err="1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прафилактической</a:t>
            </a:r>
            <a:r>
              <a:rPr lang="ru-RU" sz="1400" b="1" dirty="0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 работы и контроля </a:t>
            </a:r>
            <a:r>
              <a:rPr lang="ru-RU" sz="1400" b="1" dirty="0" err="1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Уагизов</a:t>
            </a:r>
            <a:r>
              <a:rPr lang="ru-RU" sz="1400" b="1" dirty="0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 Н.А.</a:t>
            </a:r>
            <a:endParaRPr lang="ru-RU" sz="1400" b="1" dirty="0">
              <a:solidFill>
                <a:srgbClr val="094E8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0340" y="2385060"/>
            <a:ext cx="6286500" cy="233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94E8F"/>
                </a:solidFill>
                <a:latin typeface="Arial" pitchFamily="34" charset="0"/>
                <a:cs typeface="Arial" pitchFamily="34" charset="0"/>
              </a:rPr>
              <a:t>Тема: Основные аспекты проводимой реформы, новые институты, направленные на защиту прав и свобод человека в уголовном судопроизводстве</a:t>
            </a:r>
            <a:endParaRPr lang="ru-RU" b="1" dirty="0">
              <a:solidFill>
                <a:srgbClr val="094E8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920" y="188556"/>
            <a:ext cx="1577340" cy="149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41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9050" y="0"/>
            <a:ext cx="9163050" cy="92868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2" descr="data:image/jpeg;base64,/9j/4AAQSkZJRgABAQAAAQABAAD/2wCEAAkGBxQPEBQPEBQUFRAVFBQPFBUQFBQQEBYPFBQWFhUUFxQYHCggGBomGxQUITEhJSkrLi4uGB8zODMsNygtLisBCgoKDg0OGxAQGiwcHCQsLCwsLCwsLSwsLCwsLCwsLCwsLCwsLCwsLCwsLCwsLCwsLCwsKywsLCwsLCwsLCwsLP/AABEIALcBEwMBIgACEQEDEQH/xAAcAAACAgMBAQAAAAAAAAAAAAAAAQMHAgQGBQj/xABHEAABAwIDBAcDCgIJAwUAAAABAAIDBBEFEiEGBzFBEyJRYXGBkRQyQiNSYnKCkqGiscEz0QgVJFNjc8LS4RdDsyWTw+Pw/8QAFwEBAQEBAAAAAAAAAAAAAAAAAAEDAv/EABwRAQEAAgMBAQAAAAAAAAAAAAABAhESMUEhUf/aAAwDAQACEQMRAD8AuQIQmgEIQgEITQJNCEAhCEAhCEAhCEAhCaBIQhAIQhAkJpIBJNCBIsmkgRSWSSBJJoQJJNJAkimkgSEIQbCEIQCaSaAQhCAQhaGKYxFTNLpHAWFzcgADvJ0CDfUNRVMj1e5rfEgKrto96bW3bFc9mW7Gn7RBc7yAHeuHn2qrqtxEDHAn+7Z1reJzO89EF8y7RQt4FzvqtNvVaUu10bfhPm5rf1KpVuxWK1XWlJa06/Kyk/lLifwUtLunqJD1p42nwcf9KvGpuLjZthGfh9HtK2o9p4j7zXjyuPVUpU7pJmcKiMn6rv8AasP+nWKQDPBK11uUcrmH8cqcacov2mxaGT3ZG37Dot0FfNcmK4rQ61ET3MHEyMEjPvjX8V0Oz29NoIbJmiPO15I/Np6w/FRV5IXOYLtZFUNBJaQdM7DmZfv7CuiY4EXBuO0cEGSSaECQhCASTQgSE0kAkmhBiUlkUkCSKZSQJYrJIoMUJoQToQmgEIQgEOcALnQDXVNVPvM3h5HGiojeS+WR7eTubWfSHN3Lx90PY233ixUd4ouvNwIBsGn6R5fVGvhxVYRQ1+My36xAN/msZf8ALHx73HvW3slsa+pLaiozCM9YfOfc3OQngD8/ieXarjoqNkMLY4mhjBwa0WHj3nvXcx/XNycTs7u0ghIdUfKv42uWx37z7zvMgdy6WWkZFZkbGsYPhYAxvoAvVgj14rXrIetckDyutMdSuL9bETfk1HBGQ7X8VtRN6ijjYb8VNjTr4SXXt+NlsRi0aKttypQzqK7+I0aV93WsP5rn9qdhqSsuTC1kh+OG0br9pA0PoujpYrO4g+VlNWtubcUutkUriextdhR9opHulhGrizR4b9NnMeo8F0uw+8sOIimIY/Qa6ROPn7h/DvCsZjbMKrnavYJlYXTU1oqnU2AyxvPYeQPfw7e1cXD8dzL9W5RVjZm5m+Y5hbCoHYvbSbDp/ZK0ObkOTrg5mW5dpZ3cRyuNFe1DWNmYJGEEEA6G/EX48x3rN22EIQgSE0kAkmhAkIQgErJpIEUlkkgxKSyWJQJJNCCdCEIBNC8javHo8NpJauXUMFmt5vldoxg8TbwFzyQcfvb239iYKKmP9qlF3Fp1iidoPtu1t2C57L8Xu22MFU/2mpF4Wm1uUrx8H+W08e06ciuf2ew+bFq4ySkuklc6aV/DLFcZiOz4WNHLTkFfWE07YmCNjAxjQGNaOAaBYLrGb+ubWpOwZ7aDgB4di9J5swLUmiOe+tlvvHUC1rONejIJ43RUEZuIHipKQa/yUFU3rf8ACer43WgZVHEwX4qQ6MUVI4E6X81FR1kQvrfyNlsRNGVOoIvwTJ6qggjaL8VrYiNf+bKemcC7n5rOsZrwB8VfU8YRDqd60qUdf/lenE3qLUiZZ3ADw4qyo5reHsY3EY+kiAFWwXY4aF4HwE9vYfLguR3XbZOpJvYaokMzZBm0yPzWtrwaXaW+E9x0uCRoVVb3dlbWxGAC9wyYDhmOjXnud7p+z3rPKetJV0A31Ca4HdFtV7dS9BI4meEAXd7zor2BPa4EFp8AfiC75cOgkmhAkJpIBJNJAIQhAklksSgSRTKEGKEIQTIQhA1Qm/DaH2muZh7D8jTdeS3A1D23/KwgeLnK8cVr20sEtTJ7kUb5neDGl1vwXy3hVI+vqWmQ3lq6g5yONnuzSu8hn9EFvbrMIEFEJ3NtJU2lvzFOL9C3wsS/7fcu2gcG8LqGOMNAa0WaAAAOAA0AUgW2tRltkdTwCkzki2lvBYALMBFZRutrb9kntBN9fDkmEwFBk4XFjw7uKjp4Qw3v6qQBZWQQzNJNxY+JUttMpTQgjbGBwAHksn68VkhBjbS37KBkNjfT8brYSsg16uMnVp9BdQz0YmgfDKMzHtLHDhdrhY+a3ViQgoDB61+CYsM/uskLJRwDmG2c2+lHlkA7WtX0k1wIBGoOoI4EHgVRu+vCsssVSwavYR3dNAczfMscR9lWHumxj2zCoSTd8V6V2tz8nbo79/RujPms67jsEIQooSTSQCEJIBCEIBIoQUCKSEIEhCEEqEIQcFvuxHocIkYDYzyRU4txsXdI4fdjcPNVtuqog/EmkjSClc/wkkLW/o9663+kNL/ZqOL5873fcjt/8i8fdAL1teexsTR4Zn/yCuPaXpaoWYCxCzC1Zm0LMKltpdpqr+sJqynfJ7JSTQwljHubE6ziCHNvldmc2QX7C3uVl7VYh/6XPU07yL05mjew2cAQC1wI4aFdXHRt0AWQCrrdNtY+pD6OqeXzt+VjfIbvfEfeaSeJaTfwPct7dVis1THVGeR8hZUZGF5uWsy8ApcdG3cpqotvdsattdK2ikc2CkbGJcoaWGQvAOe44ZntZ5FWdTYiJ6QVUR6r4emb3XZe3iDp5JcbIsrfsnZcVumxmeto5JaqQyPE5YHFrG2Z0UTrWaAOLj6rW3gYrWYbUw1scj30Jc1k0FmkB3A2NrjM3hro5vfZTj90b+bd7ZBCr3araaarqqbD8JlyukDZ5ZmBrg2JzbgG4NgGHMfFg5qDbHGqj+sIsLiqxSRdE1z6iS2d7yHWu7S18oGhbck68ArMKbWQhcJs5T4nS1rYpZTWUD23M5LLMdZxBF3F17gAi5FnArUwLH6gVWMlz3ytphK+GJxJa0sfNZrRyHUA8k4ptYlkrKm8HjqMQgNUzFnjESXObTdL0LdHENaG5wNQLizba2PNWvgZn9mi9rAFTkAlykFpeNLi2mtgdO1MsdErlt7lOHYeJbawzxSeTiYj/wCT8F4P9HysySV1EToCydo8C6N59OiXYbx23wqr7os/m1zXD9FWu5aXJjbx/eUrx69C/wD0rLJpi+gEIQuVCSEIBJCEAhCSAWKZKSASTSKBIQhBMhCEFR/0gmdWgdyEsw8yIz+xXkboHWr65nMsjd5B5H+oLpd/1MXUEEoH8OpAPcHxSD9Q1cRu4qxFjdidKiBzR2F1myD/AMZVx7S9LrC8ra3FvYqKao+JrMrP85/Vj/M4eQK9YKKsoo529HNGyRl75ZWNkbccDZwtfUrWM1P4Ds9iTsPdDBFTupqsCYmV3y5uBlcCXCxGUEXB43Xp7P4qZcArqST+LSxyRkH3uidctv4OD2/ZCtSKMNaGtADQA0BosA0aAADgFoDZ6lvK7oIwZw5sxDbdIHHM7Pbjc6rvn+mlYzYS+LDKDGKUWnpm3lt8UAkf1j2gXIP0XHsW/uzxcUuHYhWOtZkplA7XmMZGX73EDzVmUuHxRQinjY1sIaWCMDqZHXu2x5an1XmM2NohA6lEAED3tlewPlAc9vuknNfTs4aKc5e00q3ZmCu9kqSygNQyuDi+YvaxxHW1aL/PLnX7V0u67E3ex1eHy3EtMJXBruIY4OD2/ZkDvvhWNRUrII2QxNDY2NbGxouQGNFgNdeAXms2Ypm1MlY2MieVrmSOD5AHNeAHDJfLrlHLiLpc5V043crXRRUEjZJY2ONQXASPaw26GIXsTw0K7rE4oK6mmhJZLE5jmuyODrG1wbjg4GxHkvA/6Y4b/cO/9+f/AHr3cC2dp6GN8NMwsY9xe4F733cWht7uJI0AUyst3FkvThNxdEz2eept8qZBBm7IxGx9h2Xc+57bDsW5tZWUFXiH9XYhEYntYDHVOkEQOYBzWh3zTdw62mZpHErsMAwCDD43RUrMjHO6QgvfJd+Vrb3eSeDQsMd2bpa8D2qFry3RrruZIB2B7SDbuvZXlOWzXxWWC07MOxqnpcOqjPBJcTMa5r2AWeXBxZ1S4BodewItrxW5snXOgrMdqGR9K6N75BGDlLg2eckXseQPJd7gey9JQkupoWseRlLyXPky9mZxJA0GgW1Q4PBTvklhiaySZ2eVzR1nuJLrnzc4+aXOJxVFibMHq6F9WMtNWFjndBE8u+XF8rRERYsJt1gG6HiFYu7uSV2GUzpyS8sNi4kuMWd3Rkk8epl/BbbtkqEydKaSDPfNfo22zcb5eF/JexZMstzRI5febKGYRWE/3WXzc9rf3VNbDYr7JjFJKdGExwP+rNH0foC4HyVnb7Kzo8M6LnNPFH5NJkJ/IPVUXiQPSuA4ts0EdrWgcfELHLtpi+w0Lltn9vKKrjj/ALQxspa3M2W8R6QgXAL7B2t+BXUNNxcag8CNR6rlTSQhAIQhAkk0igSEJIBJCV0AhK6EGwhJNBy+87DPasJqowCXNj9oaBqS6EiSwHeGkea+eafEDTvpK5tyYXtzW4lrHat823Hmvq1zQRY6g6EHgQeIXzBj+CGjqqrDjwY8vhvzjIzRm/PqFo8QUH0HDO17Q5pBa4BzSOBaRcH0KmCrvdHtAyWjFFLIG1EbxAzO18hcx4PRWOawtlc22g6g7VYsDWEdEyRz3xnJI7IZDn4kOLQGh2vAcLjRa7Z6MKQRnTqu1NtAT624BZ4dJHI0vjdnDXOjPVcCHsNnNLTrcFa9EemqXysnLhEDTviySsY2UkPc45nWLsthoNLoNowOHEFYhR4hJ0UolkmIjcGQNjLJCzpXO0ILOLjcCxvw5arZpqZ8Zkc5+cPILW2ORgDbWbxOp1OvgAoumDWkpmMjkocJe50kzmyNezOI8guOicxoztufeJJuezgssald1GtlZE4yxgFz7F/WuYw23FwBF090eM0XW5ITlu4NB+tpx+db9lpUMnS5j8k4B7mXhkzgEfC7TR3aEUyUrqOrcWyMa3ospcWuD5cshu27QxttXX5di2Zow1uY6eLmgA+JICIiQsaRrntBIaHfEGvbIAfrDinO17fdjc49jXRi/wB5wVAViVjiUUrYnOhaHShpLWHg5w+G9xa/C6xxGrZTU0lVPdkcUZleHA3FhfKO03005kKGlN74sTE+IU9GD1adhmksdA+SzrEdoY1p+2q0DsxLzxcS4+ZXoVmIPqHT1sv8Sokd32aTcgdwADR4LziP0XFdxPFJpYHhovWwnaCppDennkj52Y45D4sPVPmFz3Rjlp4LMOcO9QWlhG+CrjsKhkU7e23QyH7Ter+VdrhO9iimsJekgd9NueO/1mXPqAvnpkwHHRTNk7EH1hh2Kw1IzU8sco/w3tcR4gahbd18kwVLmODmktcNQWktIPcQurwneNX01gJzI0fDUDpR949b8UH0VdJVThO+RpsKqnI7XU7sw+47h95dphO3FDVWEdQwOPwy3hdfs69gT4EoOhJSugG4uNQeBHBCASKaRQCEkIJ0IQgaq3fds8XRx4pCPlILRzW4mnJ6rj9VxPk8nkrSWE8LZGujeA5jmljmu1a5rhYgjsIKD5iwPGnYbWw4hCMzL2ezTrRu0kZ3G2oPaAvoSnr4nUzaumY2Rs2WUMp3uaXukIBNgAM3bcDgb2VE7ZbMuwqqdSvuaSW76eQ/Nv7pPzm3APkea9Hdpty7CJ/ZKok0Mjr349DIf+40fNPxN8xre9l0li+asspoHFrAGMa5+SPqHS5s0N5k/qjB6dgjD2sEbpPlnsDi4CV9i6/a7tKxqKx7nQmDK+J7g5zwMzehykgtcDrfSx716JOl11ek9ePWujfUxQPjz+9UB+c5Y3R2DTbhmJdp5r1XtAb/ADcQfvcVq0U8jpJQ9oEbS0Rm1i4Zbud6m3kpDM8yuYW5Yw1pa73szje47rWHqlI1NnejfD00bDH0jnyuaXFxL3OILzc8TYFY4yY+kp2Ssc8unaYyHEBkrWucHkX5AH1W9TyPMj2lo6MBpa/gS43zC3dpr3qOqnc2WNrWgscXZ3WN2gDq695T08ZVtU2EMBzEveIm5bE5jc6k6AaHVatPHHSPEYDh7RK9/EPaZ3DM6/Nt8vgtytlc0MDWZg5wa48ms16xHPl6rCWUsczKwOzOynKLFrSPe8NEnRWrtA2MNjkmz5Y5ontLMvVlzZWk31td2qkxqOJsbZZ81ontkY5vvCQnKDYC3xW101U2LyZInvDGyOa3MGEXzEa2Gi2YiHNGgsRci3aOBCb+Q19ebXRxskiqZi9pYSxruqG3ls2z8upFyOOl7LGSjipI5ZD/AAy58787Omtm1dw1I7jf0U8soEzIXRtLHNc8O4hr2EWBFrDjceCkxCYDIwszNkJY4n3GjKfe7jw803Rjh1EI4WxhzpG6lrpDnNnEuA8BewHZZUVvXx7PIcEpZS+FkzppzY6SE5hADfVrCST32Hwrs96W8IYZH7BRZTWOaG3YbtpoyNCRwzke63lxPIGlKOkfdsUYdJVTuygDrPJce3tPae88lLVka9U8FwYy5a2zGgaknuHMkq992GwjaKmdJWRtdU1AGdkjQ8Rw8WxEHS/N3fYfDdY7v92seHltTUls1WNW2/gwn6F/ed9I+QHE2Bdcq4vGt1uH1NyyN0DzzgdZt/8ALddvpZcBje5uqiu6lkjnb80/Iy+hOU/eV53RdB8n4rgdRSOy1EMkZ4ddpAPgeB8l5pbZfX8rGvaWvAc06FrgHNPiCuRxrdrh9VciLoXn4qc5B9w3b6AIPm9shCkbUdqs7G9zEzLupZWSj5snyUnhfVp9QuCxjZiqozaogkYO1zeofB40Pqg02yA81IHLzy2yybKRz9UHQ4VtDU0pvTzyR9zXHJ5sOh9F2eE73KqOwnZHMO23Qyeo6v5VWDantClbIDwKC/cK3qUU1hL0kDv8Rudl/rMv+IC6+gxKGoGaCWOQf4b2v9QOC+VwVJDUOYQ5pLXDgWktcPAhB9XIXzfFtzXsaGiqmsNBd2Y+p1KEH0uhCSBoWN0syDy9qtnYcTpnU040PWY8e/HKB1Xt79eHMEjmvnXH8FlopnUNaLOGsUg9yRnJ7T2fpwK+ns68XarZ6DE4DBUtuOLHtsJI3/OYf24HmgpTYLeDPgzxT1AdLQk+6Dd8dzq6InTxYbA8rG973wrHGVobNSyNfTFvvs94SfMc06sI7CLr562p2Znwx3RVQ6SmcbR1DAch7A4fA76J8iV5OFVlTh8ntNDK5hPHIbtc0fC5p0eO48FZUfVQc/pRl/hWObNxzaWt+KxxOSQNHQ+9maDpfq3GY+l1VOym+2M/J4nGY3cOlhaXx+Lo/eb5ZlYtDtDFVuYaOaKaM+/0Tg9zdNA5oN2nuIVnaXp7zTcLSklkE7QP4WV2Y21zaZf3U1ZK5rCWC5UckhDLg3dbh3pFrbJ0WnQTvLpBILAPswgWuyw19bqeJ5LAXaOtr4rXoqhznPD+ANm6cQkg2ap5DSW+9Y2uL6qPD5nPja54s8tBcOx3NZ1cwjYXuc1rQLlzyGtHiToFXuK736KlYQCame5AbTWMfOxMx6tvq5j3KeHru6aZzg4yWYQXacRlB0N/BVTt1vfyB9JhwD57lhqBZ8LRwvGPjf3+6O/lw21O3Ndi943OENKf+zDcNI+m7jJ4Gw7l4eG0TnSCnpY3TVDtAGC9u0k8AB28BzKWmmuyMsd0j80lRI64vd73SOPE83OJPiSVdu7DYc0I9sqxetkFg02PQRni3655nkNBzubBbv2UBFVUkS1p4HjHDfky/F3LN6W1v3eZRUuZGZRZksyCbMkXKLMndBIHJ3UV07oJLocA4EEAg6EHUHyUeZGZBzeNbv6CruXQiN5+OD5I37co6p8wuCxvcu8XdSTNePmTDo3+GYXB/BXDmRnQfL2NbIVlFfp4Htb862aP77bj8V4ZaRxX16X8uS5zGdiKGruZIGtefjh+SdftOXQ+YKD5nbKRzUzartCtXG9zR1dRzg9jJxlP326H0C4DGtjayjuZoHho+Nozx2+u24Hmg80TtQtPIexNB9lJELJKyCJwUbrrZssS1BpSOK1JpiF6pjUb6YHkg5fE6jOx0b2h7HAtc14DmuaeRB0IVT49ss2Nxko3GO+phfd0f2SdR4G/iFe8uHNdyXmVezEcnEIPnCqaL5aiMsd22u3yI/a6gjoCHCSCQhw1BYbOB7iNQr3xDdtFLeznDyBC5us3MuJvFOB4tP7FBxNFtti9KMsdXK4DlKWVGnZ8sCV7MO+LFWCzmU7z2ugN/wAjwFuy7pMQb/DnhcPpueP1aVrndfig5Ux+3/8AWECdvnxQ6dFTDwhk/eRedV7ycYm06cRtPKGKFn5i0u/Fegd2eK/Np/vj/am3dhih950Lfqv/AJNCDkK41FUc9XPJLbW88jpAPDObDyUMbY2mzQZH8gwFx/8A3hdd5DukqibyuYfF7j+y97Dt3MsXBzG9uUIOLwbZSWqINQ8U8PzGWdM4foPP0VqbOUVNQx9HSxhgPvO96R57XvOp8OA5ALGj2Rc3i5etBgIbzQTtrLqVs11lHhoC2GUlkETSVI0KZsNlmGIIA1ZZVNlTyoIcqeVS2SyoIi1KymyrEtQRELEqYtWJYggJWBepzGo3RIITMsDUqV0KidToPLmwqke4ufTU7nHUkxRkk95shbxpk0HTWRZCEBZKyEICyVkIQFkWQhAZUWQhAWRZCEBlSyoQgRYlkQhAZE8qSEBlRlQhAZUZUIQGVGVCECyoyoQgWVLKhCBZUsqEIFlSLUIQYlqxLE0IMcg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1" name="AutoShape 9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2" name="AutoShape 11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264" y="42692"/>
            <a:ext cx="983735" cy="829016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49" y="1"/>
            <a:ext cx="1725929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0375" y="1114200"/>
            <a:ext cx="8349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</p:txBody>
      </p:sp>
      <p:sp>
        <p:nvSpPr>
          <p:cNvPr id="3" name="Скругленный прямоугольник 1"/>
          <p:cNvSpPr>
            <a:spLocks noChangeArrowheads="1"/>
          </p:cNvSpPr>
          <p:nvPr/>
        </p:nvSpPr>
        <p:spPr bwMode="auto">
          <a:xfrm>
            <a:off x="584911" y="2475398"/>
            <a:ext cx="2488357" cy="183756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Повышение  уровня  защиты прав и свобод человека в уголовном процессе 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4"/>
          <p:cNvSpPr>
            <a:spLocks noChangeArrowheads="1"/>
          </p:cNvSpPr>
          <p:nvPr/>
        </p:nvSpPr>
        <p:spPr bwMode="auto">
          <a:xfrm>
            <a:off x="3669299" y="2475398"/>
            <a:ext cx="2228851" cy="183756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состязательности уголовного процесса, прежде всего за счет расширения процессуальных возможностей адвокатов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5"/>
          <p:cNvSpPr>
            <a:spLocks noChangeArrowheads="1"/>
          </p:cNvSpPr>
          <p:nvPr/>
        </p:nvSpPr>
        <p:spPr bwMode="auto">
          <a:xfrm>
            <a:off x="6357329" y="2471999"/>
            <a:ext cx="2421330" cy="184096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Arial" pitchFamily="34" charset="0"/>
                <a:cs typeface="Arial" pitchFamily="34" charset="0"/>
              </a:rPr>
              <a:t>Упрощение </a:t>
            </a:r>
            <a:r>
              <a:rPr lang="kk-KZ" sz="1400" b="1" dirty="0">
                <a:latin typeface="Arial" pitchFamily="34" charset="0"/>
                <a:cs typeface="Arial" pitchFamily="34" charset="0"/>
              </a:rPr>
              <a:t>процедур расследования и обеспечения экономичности процесса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23"/>
          <p:cNvSpPr>
            <a:spLocks noChangeArrowheads="1"/>
          </p:cNvSpPr>
          <p:nvPr/>
        </p:nvSpPr>
        <p:spPr bwMode="auto">
          <a:xfrm>
            <a:off x="612775" y="4558709"/>
            <a:ext cx="3942670" cy="1972718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Дальнейшее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расширение судебного контроля за досудебной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стадией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30"/>
          <p:cNvSpPr>
            <a:spLocks noChangeArrowheads="1"/>
          </p:cNvSpPr>
          <p:nvPr/>
        </p:nvSpPr>
        <p:spPr bwMode="auto">
          <a:xfrm>
            <a:off x="5225142" y="4546870"/>
            <a:ext cx="3553517" cy="1984557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дублирования и четкое распределение полномочий между органами досудебного расследования, прокуратурой 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судом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26"/>
          <p:cNvSpPr>
            <a:spLocks noChangeArrowheads="1"/>
          </p:cNvSpPr>
          <p:nvPr/>
        </p:nvSpPr>
        <p:spPr bwMode="auto">
          <a:xfrm>
            <a:off x="584911" y="1119418"/>
            <a:ext cx="7994065" cy="806904"/>
          </a:xfrm>
          <a:prstGeom prst="roundRect">
            <a:avLst>
              <a:gd name="adj" fmla="val 17004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900" dirty="0"/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приоритеты проводимой реформы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endCxn id="3" idx="0"/>
          </p:cNvCxnSpPr>
          <p:nvPr/>
        </p:nvCxnSpPr>
        <p:spPr>
          <a:xfrm flipH="1">
            <a:off x="1829090" y="1921104"/>
            <a:ext cx="377081" cy="554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0"/>
          </p:cNvCxnSpPr>
          <p:nvPr/>
        </p:nvCxnSpPr>
        <p:spPr>
          <a:xfrm>
            <a:off x="4783724" y="1921104"/>
            <a:ext cx="1" cy="554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5" idx="0"/>
          </p:cNvCxnSpPr>
          <p:nvPr/>
        </p:nvCxnSpPr>
        <p:spPr>
          <a:xfrm>
            <a:off x="6879771" y="1926322"/>
            <a:ext cx="688223" cy="5456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367314" y="1926322"/>
            <a:ext cx="0" cy="2632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10514" y="1926322"/>
            <a:ext cx="29029" cy="2620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0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9050" y="0"/>
            <a:ext cx="9163050" cy="92868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2" descr="data:image/jpeg;base64,/9j/4AAQSkZJRgABAQAAAQABAAD/2wCEAAkGBxQPEBQPEBQUFRAVFBQPFBUQFBQQEBYPFBQWFhUUFxQYHCggGBomGxQUITEhJSkrLi4uGB8zODMsNygtLisBCgoKDg0OGxAQGiwcHCQsLCwsLCwsLSwsLCwsLCwsLCwsLCwsLCwsLCwsLCwsLCwsLCwsKywsLCwsLCwsLCwsLP/AABEIALcBEwMBIgACEQEDEQH/xAAcAAACAgMBAQAAAAAAAAAAAAAAAQMHAgQGBQj/xABHEAABAwIDBAcDCgIJAwUAAAABAAIDBBEFEiEGBzFBEyJRYXGBkRQyQiNSYnKCkqGiscEz0QgVJFNjc8LS4RdDsyWTw+Pw/8QAFwEBAQEBAAAAAAAAAAAAAAAAAAEDAv/EABwRAQEAAgMBAQAAAAAAAAAAAAABAhESMUEhUf/aAAwDAQACEQMRAD8AuQIQmgEIQgEITQJNCEAhCEAhCEAhCEAhCaBIQhAIQhAkJpIBJNCBIsmkgRSWSSBJJoQJJNJAkimkgSEIQbCEIQCaSaAQhCAQhaGKYxFTNLpHAWFzcgADvJ0CDfUNRVMj1e5rfEgKrto96bW3bFc9mW7Gn7RBc7yAHeuHn2qrqtxEDHAn+7Z1reJzO89EF8y7RQt4FzvqtNvVaUu10bfhPm5rf1KpVuxWK1XWlJa06/Kyk/lLifwUtLunqJD1p42nwcf9KvGpuLjZthGfh9HtK2o9p4j7zXjyuPVUpU7pJmcKiMn6rv8AasP+nWKQDPBK11uUcrmH8cqcacov2mxaGT3ZG37Dot0FfNcmK4rQ61ET3MHEyMEjPvjX8V0Oz29NoIbJmiPO15I/Np6w/FRV5IXOYLtZFUNBJaQdM7DmZfv7CuiY4EXBuO0cEGSSaECQhCASTQgSE0kAkmhBiUlkUkCSKZSQJYrJIoMUJoQToQmgEIQgEOcALnQDXVNVPvM3h5HGiojeS+WR7eTubWfSHN3Lx90PY233ixUd4ouvNwIBsGn6R5fVGvhxVYRQ1+My36xAN/msZf8ALHx73HvW3slsa+pLaiozCM9YfOfc3OQngD8/ieXarjoqNkMLY4mhjBwa0WHj3nvXcx/XNycTs7u0ghIdUfKv42uWx37z7zvMgdy6WWkZFZkbGsYPhYAxvoAvVgj14rXrIetckDyutMdSuL9bETfk1HBGQ7X8VtRN6ijjYb8VNjTr4SXXt+NlsRi0aKttypQzqK7+I0aV93WsP5rn9qdhqSsuTC1kh+OG0br9pA0PoujpYrO4g+VlNWtubcUutkUriextdhR9opHulhGrizR4b9NnMeo8F0uw+8sOIimIY/Qa6ROPn7h/DvCsZjbMKrnavYJlYXTU1oqnU2AyxvPYeQPfw7e1cXD8dzL9W5RVjZm5m+Y5hbCoHYvbSbDp/ZK0ObkOTrg5mW5dpZ3cRyuNFe1DWNmYJGEEEA6G/EX48x3rN22EIQgSE0kAkmhAkIQgErJpIEUlkkgxKSyWJQJJNCCdCEIBNC8javHo8NpJauXUMFmt5vldoxg8TbwFzyQcfvb239iYKKmP9qlF3Fp1iidoPtu1t2C57L8Xu22MFU/2mpF4Wm1uUrx8H+W08e06ciuf2ew+bFq4ySkuklc6aV/DLFcZiOz4WNHLTkFfWE07YmCNjAxjQGNaOAaBYLrGb+ubWpOwZ7aDgB4di9J5swLUmiOe+tlvvHUC1rONejIJ43RUEZuIHipKQa/yUFU3rf8ACer43WgZVHEwX4qQ6MUVI4E6X81FR1kQvrfyNlsRNGVOoIvwTJ6qggjaL8VrYiNf+bKemcC7n5rOsZrwB8VfU8YRDqd60qUdf/lenE3qLUiZZ3ADw4qyo5reHsY3EY+kiAFWwXY4aF4HwE9vYfLguR3XbZOpJvYaokMzZBm0yPzWtrwaXaW+E9x0uCRoVVb3dlbWxGAC9wyYDhmOjXnud7p+z3rPKetJV0A31Ca4HdFtV7dS9BI4meEAXd7zor2BPa4EFp8AfiC75cOgkmhAkJpIBJNJAIQhAklksSgSRTKEGKEIQTIQhA1Qm/DaH2muZh7D8jTdeS3A1D23/KwgeLnK8cVr20sEtTJ7kUb5neDGl1vwXy3hVI+vqWmQ3lq6g5yONnuzSu8hn9EFvbrMIEFEJ3NtJU2lvzFOL9C3wsS/7fcu2gcG8LqGOMNAa0WaAAAOAA0AUgW2tRltkdTwCkzki2lvBYALMBFZRutrb9kntBN9fDkmEwFBk4XFjw7uKjp4Qw3v6qQBZWQQzNJNxY+JUttMpTQgjbGBwAHksn68VkhBjbS37KBkNjfT8brYSsg16uMnVp9BdQz0YmgfDKMzHtLHDhdrhY+a3ViQgoDB61+CYsM/uskLJRwDmG2c2+lHlkA7WtX0k1wIBGoOoI4EHgVRu+vCsssVSwavYR3dNAczfMscR9lWHumxj2zCoSTd8V6V2tz8nbo79/RujPms67jsEIQooSTSQCEJIBCEIBIoQUCKSEIEhCEEqEIQcFvuxHocIkYDYzyRU4txsXdI4fdjcPNVtuqog/EmkjSClc/wkkLW/o9663+kNL/ZqOL5873fcjt/8i8fdAL1teexsTR4Zn/yCuPaXpaoWYCxCzC1Zm0LMKltpdpqr+sJqynfJ7JSTQwljHubE6ziCHNvldmc2QX7C3uVl7VYh/6XPU07yL05mjew2cAQC1wI4aFdXHRt0AWQCrrdNtY+pD6OqeXzt+VjfIbvfEfeaSeJaTfwPct7dVis1THVGeR8hZUZGF5uWsy8ApcdG3cpqotvdsattdK2ikc2CkbGJcoaWGQvAOe44ZntZ5FWdTYiJ6QVUR6r4emb3XZe3iDp5JcbIsrfsnZcVumxmeto5JaqQyPE5YHFrG2Z0UTrWaAOLj6rW3gYrWYbUw1scj30Jc1k0FmkB3A2NrjM3hro5vfZTj90b+bd7ZBCr3araaarqqbD8JlyukDZ5ZmBrg2JzbgG4NgGHMfFg5qDbHGqj+sIsLiqxSRdE1z6iS2d7yHWu7S18oGhbck68ArMKbWQhcJs5T4nS1rYpZTWUD23M5LLMdZxBF3F17gAi5FnArUwLH6gVWMlz3ytphK+GJxJa0sfNZrRyHUA8k4ptYlkrKm8HjqMQgNUzFnjESXObTdL0LdHENaG5wNQLizba2PNWvgZn9mi9rAFTkAlykFpeNLi2mtgdO1MsdErlt7lOHYeJbawzxSeTiYj/wCT8F4P9HysySV1EToCydo8C6N59OiXYbx23wqr7os/m1zXD9FWu5aXJjbx/eUrx69C/wD0rLJpi+gEIQuVCSEIBJCEAhCSAWKZKSASTSKBIQhBMhCEFR/0gmdWgdyEsw8yIz+xXkboHWr65nMsjd5B5H+oLpd/1MXUEEoH8OpAPcHxSD9Q1cRu4qxFjdidKiBzR2F1myD/AMZVx7S9LrC8ra3FvYqKao+JrMrP85/Vj/M4eQK9YKKsoo529HNGyRl75ZWNkbccDZwtfUrWM1P4Ds9iTsPdDBFTupqsCYmV3y5uBlcCXCxGUEXB43Xp7P4qZcArqST+LSxyRkH3uidctv4OD2/ZCtSKMNaGtADQA0BosA0aAADgFoDZ6lvK7oIwZw5sxDbdIHHM7Pbjc6rvn+mlYzYS+LDKDGKUWnpm3lt8UAkf1j2gXIP0XHsW/uzxcUuHYhWOtZkplA7XmMZGX73EDzVmUuHxRQinjY1sIaWCMDqZHXu2x5an1XmM2NohA6lEAED3tlewPlAc9vuknNfTs4aKc5e00q3ZmCu9kqSygNQyuDi+YvaxxHW1aL/PLnX7V0u67E3ex1eHy3EtMJXBruIY4OD2/ZkDvvhWNRUrII2QxNDY2NbGxouQGNFgNdeAXms2Ypm1MlY2MieVrmSOD5AHNeAHDJfLrlHLiLpc5V043crXRRUEjZJY2ONQXASPaw26GIXsTw0K7rE4oK6mmhJZLE5jmuyODrG1wbjg4GxHkvA/6Y4b/cO/9+f/AHr3cC2dp6GN8NMwsY9xe4F733cWht7uJI0AUyst3FkvThNxdEz2eept8qZBBm7IxGx9h2Xc+57bDsW5tZWUFXiH9XYhEYntYDHVOkEQOYBzWh3zTdw62mZpHErsMAwCDD43RUrMjHO6QgvfJd+Vrb3eSeDQsMd2bpa8D2qFry3RrruZIB2B7SDbuvZXlOWzXxWWC07MOxqnpcOqjPBJcTMa5r2AWeXBxZ1S4BodewItrxW5snXOgrMdqGR9K6N75BGDlLg2eckXseQPJd7gey9JQkupoWseRlLyXPky9mZxJA0GgW1Q4PBTvklhiaySZ2eVzR1nuJLrnzc4+aXOJxVFibMHq6F9WMtNWFjndBE8u+XF8rRERYsJt1gG6HiFYu7uSV2GUzpyS8sNi4kuMWd3Rkk8epl/BbbtkqEydKaSDPfNfo22zcb5eF/JexZMstzRI5febKGYRWE/3WXzc9rf3VNbDYr7JjFJKdGExwP+rNH0foC4HyVnb7Kzo8M6LnNPFH5NJkJ/IPVUXiQPSuA4ts0EdrWgcfELHLtpi+w0Lltn9vKKrjj/ALQxspa3M2W8R6QgXAL7B2t+BXUNNxcag8CNR6rlTSQhAIQhAkk0igSEJIBJCV0AhK6EGwhJNBy+87DPasJqowCXNj9oaBqS6EiSwHeGkea+eafEDTvpK5tyYXtzW4lrHat823Hmvq1zQRY6g6EHgQeIXzBj+CGjqqrDjwY8vhvzjIzRm/PqFo8QUH0HDO17Q5pBa4BzSOBaRcH0KmCrvdHtAyWjFFLIG1EbxAzO18hcx4PRWOawtlc22g6g7VYsDWEdEyRz3xnJI7IZDn4kOLQGh2vAcLjRa7Z6MKQRnTqu1NtAT624BZ4dJHI0vjdnDXOjPVcCHsNnNLTrcFa9EemqXysnLhEDTviySsY2UkPc45nWLsthoNLoNowOHEFYhR4hJ0UolkmIjcGQNjLJCzpXO0ILOLjcCxvw5arZpqZ8Zkc5+cPILW2ORgDbWbxOp1OvgAoumDWkpmMjkocJe50kzmyNezOI8guOicxoztufeJJuezgssald1GtlZE4yxgFz7F/WuYw23FwBF090eM0XW5ITlu4NB+tpx+db9lpUMnS5j8k4B7mXhkzgEfC7TR3aEUyUrqOrcWyMa3ospcWuD5cshu27QxttXX5di2Zow1uY6eLmgA+JICIiQsaRrntBIaHfEGvbIAfrDinO17fdjc49jXRi/wB5wVAViVjiUUrYnOhaHShpLWHg5w+G9xa/C6xxGrZTU0lVPdkcUZleHA3FhfKO03005kKGlN74sTE+IU9GD1adhmksdA+SzrEdoY1p+2q0DsxLzxcS4+ZXoVmIPqHT1sv8Sokd32aTcgdwADR4LziP0XFdxPFJpYHhovWwnaCppDennkj52Y45D4sPVPmFz3Rjlp4LMOcO9QWlhG+CrjsKhkU7e23QyH7Ter+VdrhO9iimsJekgd9NueO/1mXPqAvnpkwHHRTNk7EH1hh2Kw1IzU8sco/w3tcR4gahbd18kwVLmODmktcNQWktIPcQurwneNX01gJzI0fDUDpR949b8UH0VdJVThO+RpsKqnI7XU7sw+47h95dphO3FDVWEdQwOPwy3hdfs69gT4EoOhJSugG4uNQeBHBCASKaRQCEkIJ0IQgaq3fds8XRx4pCPlILRzW4mnJ6rj9VxPk8nkrSWE8LZGujeA5jmljmu1a5rhYgjsIKD5iwPGnYbWw4hCMzL2ezTrRu0kZ3G2oPaAvoSnr4nUzaumY2Rs2WUMp3uaXukIBNgAM3bcDgb2VE7ZbMuwqqdSvuaSW76eQ/Nv7pPzm3APkea9Hdpty7CJ/ZKok0Mjr349DIf+40fNPxN8xre9l0li+asspoHFrAGMa5+SPqHS5s0N5k/qjB6dgjD2sEbpPlnsDi4CV9i6/a7tKxqKx7nQmDK+J7g5zwMzehykgtcDrfSx716JOl11ek9ePWujfUxQPjz+9UB+c5Y3R2DTbhmJdp5r1XtAb/ADcQfvcVq0U8jpJQ9oEbS0Rm1i4Zbud6m3kpDM8yuYW5Yw1pa73szje47rWHqlI1NnejfD00bDH0jnyuaXFxL3OILzc8TYFY4yY+kp2Ssc8unaYyHEBkrWucHkX5AH1W9TyPMj2lo6MBpa/gS43zC3dpr3qOqnc2WNrWgscXZ3WN2gDq695T08ZVtU2EMBzEveIm5bE5jc6k6AaHVatPHHSPEYDh7RK9/EPaZ3DM6/Nt8vgtytlc0MDWZg5wa48ms16xHPl6rCWUsczKwOzOynKLFrSPe8NEnRWrtA2MNjkmz5Y5ontLMvVlzZWk31td2qkxqOJsbZZ81ontkY5vvCQnKDYC3xW101U2LyZInvDGyOa3MGEXzEa2Gi2YiHNGgsRci3aOBCb+Q19ebXRxskiqZi9pYSxruqG3ls2z8upFyOOl7LGSjipI5ZD/AAy58787Omtm1dw1I7jf0U8soEzIXRtLHNc8O4hr2EWBFrDjceCkxCYDIwszNkJY4n3GjKfe7jw803Rjh1EI4WxhzpG6lrpDnNnEuA8BewHZZUVvXx7PIcEpZS+FkzppzY6SE5hADfVrCST32Hwrs96W8IYZH7BRZTWOaG3YbtpoyNCRwzke63lxPIGlKOkfdsUYdJVTuygDrPJce3tPae88lLVka9U8FwYy5a2zGgaknuHMkq992GwjaKmdJWRtdU1AGdkjQ8Rw8WxEHS/N3fYfDdY7v92seHltTUls1WNW2/gwn6F/ed9I+QHE2Bdcq4vGt1uH1NyyN0DzzgdZt/8ALddvpZcBje5uqiu6lkjnb80/Iy+hOU/eV53RdB8n4rgdRSOy1EMkZ4ddpAPgeB8l5pbZfX8rGvaWvAc06FrgHNPiCuRxrdrh9VciLoXn4qc5B9w3b6AIPm9shCkbUdqs7G9zEzLupZWSj5snyUnhfVp9QuCxjZiqozaogkYO1zeofB40Pqg02yA81IHLzy2yybKRz9UHQ4VtDU0pvTzyR9zXHJ5sOh9F2eE73KqOwnZHMO23Qyeo6v5VWDantClbIDwKC/cK3qUU1hL0kDv8Rudl/rMv+IC6+gxKGoGaCWOQf4b2v9QOC+VwVJDUOYQ5pLXDgWktcPAhB9XIXzfFtzXsaGiqmsNBd2Y+p1KEH0uhCSBoWN0syDy9qtnYcTpnU040PWY8e/HKB1Xt79eHMEjmvnXH8FlopnUNaLOGsUg9yRnJ7T2fpwK+ns68XarZ6DE4DBUtuOLHtsJI3/OYf24HmgpTYLeDPgzxT1AdLQk+6Dd8dzq6InTxYbA8rG973wrHGVobNSyNfTFvvs94SfMc06sI7CLr562p2Znwx3RVQ6SmcbR1DAch7A4fA76J8iV5OFVlTh8ntNDK5hPHIbtc0fC5p0eO48FZUfVQc/pRl/hWObNxzaWt+KxxOSQNHQ+9maDpfq3GY+l1VOym+2M/J4nGY3cOlhaXx+Lo/eb5ZlYtDtDFVuYaOaKaM+/0Tg9zdNA5oN2nuIVnaXp7zTcLSklkE7QP4WV2Y21zaZf3U1ZK5rCWC5UckhDLg3dbh3pFrbJ0WnQTvLpBILAPswgWuyw19bqeJ5LAXaOtr4rXoqhznPD+ANm6cQkg2ap5DSW+9Y2uL6qPD5nPja54s8tBcOx3NZ1cwjYXuc1rQLlzyGtHiToFXuK736KlYQCame5AbTWMfOxMx6tvq5j3KeHru6aZzg4yWYQXacRlB0N/BVTt1vfyB9JhwD57lhqBZ8LRwvGPjf3+6O/lw21O3Ndi943OENKf+zDcNI+m7jJ4Gw7l4eG0TnSCnpY3TVDtAGC9u0k8AB28BzKWmmuyMsd0j80lRI64vd73SOPE83OJPiSVdu7DYc0I9sqxetkFg02PQRni3655nkNBzubBbv2UBFVUkS1p4HjHDfky/F3LN6W1v3eZRUuZGZRZksyCbMkXKLMndBIHJ3UV07oJLocA4EEAg6EHUHyUeZGZBzeNbv6CruXQiN5+OD5I37co6p8wuCxvcu8XdSTNePmTDo3+GYXB/BXDmRnQfL2NbIVlFfp4Htb862aP77bj8V4ZaRxX16X8uS5zGdiKGruZIGtefjh+SdftOXQ+YKD5nbKRzUzartCtXG9zR1dRzg9jJxlP326H0C4DGtjayjuZoHho+Nozx2+u24Hmg80TtQtPIexNB9lJELJKyCJwUbrrZssS1BpSOK1JpiF6pjUb6YHkg5fE6jOx0b2h7HAtc14DmuaeRB0IVT49ss2Nxko3GO+phfd0f2SdR4G/iFe8uHNdyXmVezEcnEIPnCqaL5aiMsd22u3yI/a6gjoCHCSCQhw1BYbOB7iNQr3xDdtFLeznDyBC5us3MuJvFOB4tP7FBxNFtti9KMsdXK4DlKWVGnZ8sCV7MO+LFWCzmU7z2ugN/wAjwFuy7pMQb/DnhcPpueP1aVrndfig5Ux+3/8AWECdvnxQ6dFTDwhk/eRedV7ycYm06cRtPKGKFn5i0u/Fegd2eK/Np/vj/am3dhih950Lfqv/AJNCDkK41FUc9XPJLbW88jpAPDObDyUMbY2mzQZH8gwFx/8A3hdd5DukqibyuYfF7j+y97Dt3MsXBzG9uUIOLwbZSWqINQ8U8PzGWdM4foPP0VqbOUVNQx9HSxhgPvO96R57XvOp8OA5ALGj2Rc3i5etBgIbzQTtrLqVs11lHhoC2GUlkETSVI0KZsNlmGIIA1ZZVNlTyoIcqeVS2SyoIi1KymyrEtQRELEqYtWJYggJWBepzGo3RIITMsDUqV0KidToPLmwqke4ufTU7nHUkxRkk95shbxpk0HTWRZCEBZKyEICyVkIQFkWQhAZUWQhAWRZCEBlSyoQgRYlkQhAZE8qSEBlRlQhAZUZUIQGVGVCECyoyoQgWVLKhCBZUsqEIFlSLUIQYlqxLE0IMcg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1" name="AutoShape 9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2" name="AutoShape 11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78" y="7938"/>
            <a:ext cx="960120" cy="815781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15" y="1"/>
            <a:ext cx="1915009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0375" y="1114200"/>
            <a:ext cx="8349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</p:txBody>
      </p:sp>
      <p:sp>
        <p:nvSpPr>
          <p:cNvPr id="6" name="Скругленный прямоугольник 6"/>
          <p:cNvSpPr>
            <a:spLocks noChangeArrowheads="1"/>
          </p:cNvSpPr>
          <p:nvPr/>
        </p:nvSpPr>
        <p:spPr bwMode="auto">
          <a:xfrm>
            <a:off x="588805" y="1314254"/>
            <a:ext cx="7994066" cy="766005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latin typeface="Arial" pitchFamily="34" charset="0"/>
                <a:cs typeface="Arial" pitchFamily="34" charset="0"/>
              </a:rPr>
              <a:t>Повышение  </a:t>
            </a:r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уровня  защиты прав и свобод человека в уголовном процессе </a:t>
            </a:r>
          </a:p>
        </p:txBody>
      </p:sp>
      <p:sp>
        <p:nvSpPr>
          <p:cNvPr id="18" name="Скругленный прямоугольник 25"/>
          <p:cNvSpPr>
            <a:spLocks noChangeArrowheads="1"/>
          </p:cNvSpPr>
          <p:nvPr/>
        </p:nvSpPr>
        <p:spPr bwMode="auto">
          <a:xfrm>
            <a:off x="307975" y="2910840"/>
            <a:ext cx="1856105" cy="2514600"/>
          </a:xfrm>
          <a:prstGeom prst="roundRect">
            <a:avLst>
              <a:gd name="adj" fmla="val 7537"/>
            </a:avLst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Расширение перечня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оснований, по которым мера пресечения в виде ареста не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применяется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alt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13838" y="8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25"/>
          <p:cNvSpPr>
            <a:spLocks noChangeArrowheads="1"/>
          </p:cNvSpPr>
          <p:nvPr/>
        </p:nvSpPr>
        <p:spPr bwMode="auto">
          <a:xfrm>
            <a:off x="2378839" y="2910840"/>
            <a:ext cx="1880741" cy="2514600"/>
          </a:xfrm>
          <a:prstGeom prst="roundRect">
            <a:avLst>
              <a:gd name="adj" fmla="val 7537"/>
            </a:avLst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Сокращение срока доставления задержанного в суд для избрания меры пресечения до 48 часов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25"/>
          <p:cNvSpPr>
            <a:spLocks noChangeArrowheads="1"/>
          </p:cNvSpPr>
          <p:nvPr/>
        </p:nvSpPr>
        <p:spPr bwMode="auto">
          <a:xfrm>
            <a:off x="4480561" y="2910840"/>
            <a:ext cx="1950720" cy="2514600"/>
          </a:xfrm>
          <a:prstGeom prst="roundRect">
            <a:avLst>
              <a:gd name="adj" fmla="val 7537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k-KZ" sz="1400" b="1" dirty="0" smtClean="0">
                <a:latin typeface="Arial" pitchFamily="34" charset="0"/>
                <a:cs typeface="Arial" pitchFamily="34" charset="0"/>
              </a:rPr>
              <a:t>Уведомление лиц о проведении в отношении них негласных следственных действий</a:t>
            </a:r>
            <a:endParaRPr lang="ru-RU" alt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25"/>
          <p:cNvSpPr>
            <a:spLocks noChangeArrowheads="1"/>
          </p:cNvSpPr>
          <p:nvPr/>
        </p:nvSpPr>
        <p:spPr bwMode="auto">
          <a:xfrm>
            <a:off x="6699379" y="2910840"/>
            <a:ext cx="2010281" cy="2514600"/>
          </a:xfrm>
          <a:prstGeom prst="roundRect">
            <a:avLst>
              <a:gd name="adj" fmla="val 7537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Исключение практики сбора правоохранительными органами доказательств, выходящих за пределы расследуемого деяния</a:t>
            </a:r>
          </a:p>
        </p:txBody>
      </p:sp>
      <p:cxnSp>
        <p:nvCxnSpPr>
          <p:cNvPr id="4" name="Прямая со стрелкой 3"/>
          <p:cNvCxnSpPr>
            <a:endCxn id="18" idx="0"/>
          </p:cNvCxnSpPr>
          <p:nvPr/>
        </p:nvCxnSpPr>
        <p:spPr>
          <a:xfrm flipH="1">
            <a:off x="1236028" y="2080259"/>
            <a:ext cx="1339532" cy="83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6" idx="0"/>
          </p:cNvCxnSpPr>
          <p:nvPr/>
        </p:nvCxnSpPr>
        <p:spPr>
          <a:xfrm flipH="1">
            <a:off x="3319210" y="2080259"/>
            <a:ext cx="521270" cy="83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7" idx="0"/>
          </p:cNvCxnSpPr>
          <p:nvPr/>
        </p:nvCxnSpPr>
        <p:spPr>
          <a:xfrm>
            <a:off x="4983480" y="2080259"/>
            <a:ext cx="472441" cy="83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9" idx="0"/>
          </p:cNvCxnSpPr>
          <p:nvPr/>
        </p:nvCxnSpPr>
        <p:spPr>
          <a:xfrm>
            <a:off x="6431281" y="2080259"/>
            <a:ext cx="1273239" cy="83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44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9050" y="0"/>
            <a:ext cx="9163050" cy="92868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100" name="AutoShape 2" descr="data:image/jpeg;base64,/9j/4AAQSkZJRgABAQAAAQABAAD/2wCEAAkGBxQPEBQPEBQUFRAVFBQPFBUQFBQQEBYPFBQWFhUUFxQYHCggGBomGxQUITEhJSkrLi4uGB8zODMsNygtLisBCgoKDg0OGxAQGiwcHCQsLCwsLCwsLSwsLCwsLCwsLCwsLCwsLCwsLCwsLCwsLCwsLCwsKywsLCwsLCwsLCwsLP/AABEIALcBEwMBIgACEQEDEQH/xAAcAAACAgMBAQAAAAAAAAAAAAAAAQMHAgQGBQj/xABHEAABAwIDBAcDCgIJAwUAAAABAAIDBBEFEiEGBzFBEyJRYXGBkRQyQiNSYnKCkqGiscEz0QgVJFNjc8LS4RdDsyWTw+Pw/8QAFwEBAQEBAAAAAAAAAAAAAAAAAAEDAv/EABwRAQEAAgMBAQAAAAAAAAAAAAABAhESMUEhUf/aAAwDAQACEQMRAD8AuQIQmgEIQgEITQJNCEAhCEAhCEAhCEAhCaBIQhAIQhAkJpIBJNCBIsmkgRSWSSBJJoQJJNJAkimkgSEIQbCEIQCaSaAQhCAQhaGKYxFTNLpHAWFzcgADvJ0CDfUNRVMj1e5rfEgKrto96bW3bFc9mW7Gn7RBc7yAHeuHn2qrqtxEDHAn+7Z1reJzO89EF8y7RQt4FzvqtNvVaUu10bfhPm5rf1KpVuxWK1XWlJa06/Kyk/lLifwUtLunqJD1p42nwcf9KvGpuLjZthGfh9HtK2o9p4j7zXjyuPVUpU7pJmcKiMn6rv8AasP+nWKQDPBK11uUcrmH8cqcacov2mxaGT3ZG37Dot0FfNcmK4rQ61ET3MHEyMEjPvjX8V0Oz29NoIbJmiPO15I/Np6w/FRV5IXOYLtZFUNBJaQdM7DmZfv7CuiY4EXBuO0cEGSSaECQhCASTQgSE0kAkmhBiUlkUkCSKZSQJYrJIoMUJoQToQmgEIQgEOcALnQDXVNVPvM3h5HGiojeS+WR7eTubWfSHN3Lx90PY233ixUd4ouvNwIBsGn6R5fVGvhxVYRQ1+My36xAN/msZf8ALHx73HvW3slsa+pLaiozCM9YfOfc3OQngD8/ieXarjoqNkMLY4mhjBwa0WHj3nvXcx/XNycTs7u0ghIdUfKv42uWx37z7zvMgdy6WWkZFZkbGsYPhYAxvoAvVgj14rXrIetckDyutMdSuL9bETfk1HBGQ7X8VtRN6ijjYb8VNjTr4SXXt+NlsRi0aKttypQzqK7+I0aV93WsP5rn9qdhqSsuTC1kh+OG0br9pA0PoujpYrO4g+VlNWtubcUutkUriextdhR9opHulhGrizR4b9NnMeo8F0uw+8sOIimIY/Qa6ROPn7h/DvCsZjbMKrnavYJlYXTU1oqnU2AyxvPYeQPfw7e1cXD8dzL9W5RVjZm5m+Y5hbCoHYvbSbDp/ZK0ObkOTrg5mW5dpZ3cRyuNFe1DWNmYJGEEEA6G/EX48x3rN22EIQgSE0kAkmhAkIQgErJpIEUlkkgxKSyWJQJJNCCdCEIBNC8javHo8NpJauXUMFmt5vldoxg8TbwFzyQcfvb239iYKKmP9qlF3Fp1iidoPtu1t2C57L8Xu22MFU/2mpF4Wm1uUrx8H+W08e06ciuf2ew+bFq4ySkuklc6aV/DLFcZiOz4WNHLTkFfWE07YmCNjAxjQGNaOAaBYLrGb+ubWpOwZ7aDgB4di9J5swLUmiOe+tlvvHUC1rONejIJ43RUEZuIHipKQa/yUFU3rf8ACer43WgZVHEwX4qQ6MUVI4E6X81FR1kQvrfyNlsRNGVOoIvwTJ6qggjaL8VrYiNf+bKemcC7n5rOsZrwB8VfU8YRDqd60qUdf/lenE3qLUiZZ3ADw4qyo5reHsY3EY+kiAFWwXY4aF4HwE9vYfLguR3XbZOpJvYaokMzZBm0yPzWtrwaXaW+E9x0uCRoVVb3dlbWxGAC9wyYDhmOjXnud7p+z3rPKetJV0A31Ca4HdFtV7dS9BI4meEAXd7zor2BPa4EFp8AfiC75cOgkmhAkJpIBJNJAIQhAklksSgSRTKEGKEIQTIQhA1Qm/DaH2muZh7D8jTdeS3A1D23/KwgeLnK8cVr20sEtTJ7kUb5neDGl1vwXy3hVI+vqWmQ3lq6g5yONnuzSu8hn9EFvbrMIEFEJ3NtJU2lvzFOL9C3wsS/7fcu2gcG8LqGOMNAa0WaAAAOAA0AUgW2tRltkdTwCkzki2lvBYALMBFZRutrb9kntBN9fDkmEwFBk4XFjw7uKjp4Qw3v6qQBZWQQzNJNxY+JUttMpTQgjbGBwAHksn68VkhBjbS37KBkNjfT8brYSsg16uMnVp9BdQz0YmgfDKMzHtLHDhdrhY+a3ViQgoDB61+CYsM/uskLJRwDmG2c2+lHlkA7WtX0k1wIBGoOoI4EHgVRu+vCsssVSwavYR3dNAczfMscR9lWHumxj2zCoSTd8V6V2tz8nbo79/RujPms67jsEIQooSTSQCEJIBCEIBIoQUCKSEIEhCEEqEIQcFvuxHocIkYDYzyRU4txsXdI4fdjcPNVtuqog/EmkjSClc/wkkLW/o9663+kNL/ZqOL5873fcjt/8i8fdAL1teexsTR4Zn/yCuPaXpaoWYCxCzC1Zm0LMKltpdpqr+sJqynfJ7JSTQwljHubE6ziCHNvldmc2QX7C3uVl7VYh/6XPU07yL05mjew2cAQC1wI4aFdXHRt0AWQCrrdNtY+pD6OqeXzt+VjfIbvfEfeaSeJaTfwPct7dVis1THVGeR8hZUZGF5uWsy8ApcdG3cpqotvdsattdK2ikc2CkbGJcoaWGQvAOe44ZntZ5FWdTYiJ6QVUR6r4emb3XZe3iDp5JcbIsrfsnZcVumxmeto5JaqQyPE5YHFrG2Z0UTrWaAOLj6rW3gYrWYbUw1scj30Jc1k0FmkB3A2NrjM3hro5vfZTj90b+bd7ZBCr3araaarqqbD8JlyukDZ5ZmBrg2JzbgG4NgGHMfFg5qDbHGqj+sIsLiqxSRdE1z6iS2d7yHWu7S18oGhbck68ArMKbWQhcJs5T4nS1rYpZTWUD23M5LLMdZxBF3F17gAi5FnArUwLH6gVWMlz3ytphK+GJxJa0sfNZrRyHUA8k4ptYlkrKm8HjqMQgNUzFnjESXObTdL0LdHENaG5wNQLizba2PNWvgZn9mi9rAFTkAlykFpeNLi2mtgdO1MsdErlt7lOHYeJbawzxSeTiYj/wCT8F4P9HysySV1EToCydo8C6N59OiXYbx23wqr7os/m1zXD9FWu5aXJjbx/eUrx69C/wD0rLJpi+gEIQuVCSEIBJCEAhCSAWKZKSASTSKBIQhBMhCEFR/0gmdWgdyEsw8yIz+xXkboHWr65nMsjd5B5H+oLpd/1MXUEEoH8OpAPcHxSD9Q1cRu4qxFjdidKiBzR2F1myD/AMZVx7S9LrC8ra3FvYqKao+JrMrP85/Vj/M4eQK9YKKsoo529HNGyRl75ZWNkbccDZwtfUrWM1P4Ds9iTsPdDBFTupqsCYmV3y5uBlcCXCxGUEXB43Xp7P4qZcArqST+LSxyRkH3uidctv4OD2/ZCtSKMNaGtADQA0BosA0aAADgFoDZ6lvK7oIwZw5sxDbdIHHM7Pbjc6rvn+mlYzYS+LDKDGKUWnpm3lt8UAkf1j2gXIP0XHsW/uzxcUuHYhWOtZkplA7XmMZGX73EDzVmUuHxRQinjY1sIaWCMDqZHXu2x5an1XmM2NohA6lEAED3tlewPlAc9vuknNfTs4aKc5e00q3ZmCu9kqSygNQyuDi+YvaxxHW1aL/PLnX7V0u67E3ex1eHy3EtMJXBruIY4OD2/ZkDvvhWNRUrII2QxNDY2NbGxouQGNFgNdeAXms2Ypm1MlY2MieVrmSOD5AHNeAHDJfLrlHLiLpc5V043crXRRUEjZJY2ONQXASPaw26GIXsTw0K7rE4oK6mmhJZLE5jmuyODrG1wbjg4GxHkvA/6Y4b/cO/9+f/AHr3cC2dp6GN8NMwsY9xe4F733cWht7uJI0AUyst3FkvThNxdEz2eept8qZBBm7IxGx9h2Xc+57bDsW5tZWUFXiH9XYhEYntYDHVOkEQOYBzWh3zTdw62mZpHErsMAwCDD43RUrMjHO6QgvfJd+Vrb3eSeDQsMd2bpa8D2qFry3RrruZIB2B7SDbuvZXlOWzXxWWC07MOxqnpcOqjPBJcTMa5r2AWeXBxZ1S4BodewItrxW5snXOgrMdqGR9K6N75BGDlLg2eckXseQPJd7gey9JQkupoWseRlLyXPky9mZxJA0GgW1Q4PBTvklhiaySZ2eVzR1nuJLrnzc4+aXOJxVFibMHq6F9WMtNWFjndBE8u+XF8rRERYsJt1gG6HiFYu7uSV2GUzpyS8sNi4kuMWd3Rkk8epl/BbbtkqEydKaSDPfNfo22zcb5eF/JexZMstzRI5febKGYRWE/3WXzc9rf3VNbDYr7JjFJKdGExwP+rNH0foC4HyVnb7Kzo8M6LnNPFH5NJkJ/IPVUXiQPSuA4ts0EdrWgcfELHLtpi+w0Lltn9vKKrjj/ALQxspa3M2W8R6QgXAL7B2t+BXUNNxcag8CNR6rlTSQhAIQhAkk0igSEJIBJCV0AhK6EGwhJNBy+87DPasJqowCXNj9oaBqS6EiSwHeGkea+eafEDTvpK5tyYXtzW4lrHat823Hmvq1zQRY6g6EHgQeIXzBj+CGjqqrDjwY8vhvzjIzRm/PqFo8QUH0HDO17Q5pBa4BzSOBaRcH0KmCrvdHtAyWjFFLIG1EbxAzO18hcx4PRWOawtlc22g6g7VYsDWEdEyRz3xnJI7IZDn4kOLQGh2vAcLjRa7Z6MKQRnTqu1NtAT624BZ4dJHI0vjdnDXOjPVcCHsNnNLTrcFa9EemqXysnLhEDTviySsY2UkPc45nWLsthoNLoNowOHEFYhR4hJ0UolkmIjcGQNjLJCzpXO0ILOLjcCxvw5arZpqZ8Zkc5+cPILW2ORgDbWbxOp1OvgAoumDWkpmMjkocJe50kzmyNezOI8guOicxoztufeJJuezgssald1GtlZE4yxgFz7F/WuYw23FwBF090eM0XW5ITlu4NB+tpx+db9lpUMnS5j8k4B7mXhkzgEfC7TR3aEUyUrqOrcWyMa3ospcWuD5cshu27QxttXX5di2Zow1uY6eLmgA+JICIiQsaRrntBIaHfEGvbIAfrDinO17fdjc49jXRi/wB5wVAViVjiUUrYnOhaHShpLWHg5w+G9xa/C6xxGrZTU0lVPdkcUZleHA3FhfKO03005kKGlN74sTE+IU9GD1adhmksdA+SzrEdoY1p+2q0DsxLzxcS4+ZXoVmIPqHT1sv8Sokd32aTcgdwADR4LziP0XFdxPFJpYHhovWwnaCppDennkj52Y45D4sPVPmFz3Rjlp4LMOcO9QWlhG+CrjsKhkU7e23QyH7Ter+VdrhO9iimsJekgd9NueO/1mXPqAvnpkwHHRTNk7EH1hh2Kw1IzU8sco/w3tcR4gahbd18kwVLmODmktcNQWktIPcQurwneNX01gJzI0fDUDpR949b8UH0VdJVThO+RpsKqnI7XU7sw+47h95dphO3FDVWEdQwOPwy3hdfs69gT4EoOhJSugG4uNQeBHBCASKaRQCEkIJ0IQgaq3fds8XRx4pCPlILRzW4mnJ6rj9VxPk8nkrSWE8LZGujeA5jmljmu1a5rhYgjsIKD5iwPGnYbWw4hCMzL2ezTrRu0kZ3G2oPaAvoSnr4nUzaumY2Rs2WUMp3uaXukIBNgAM3bcDgb2VE7ZbMuwqqdSvuaSW76eQ/Nv7pPzm3APkea9Hdpty7CJ/ZKok0Mjr349DIf+40fNPxN8xre9l0li+asspoHFrAGMa5+SPqHS5s0N5k/qjB6dgjD2sEbpPlnsDi4CV9i6/a7tKxqKx7nQmDK+J7g5zwMzehykgtcDrfSx716JOl11ek9ePWujfUxQPjz+9UB+c5Y3R2DTbhmJdp5r1XtAb/ADcQfvcVq0U8jpJQ9oEbS0Rm1i4Zbud6m3kpDM8yuYW5Yw1pa73szje47rWHqlI1NnejfD00bDH0jnyuaXFxL3OILzc8TYFY4yY+kp2Ssc8unaYyHEBkrWucHkX5AH1W9TyPMj2lo6MBpa/gS43zC3dpr3qOqnc2WNrWgscXZ3WN2gDq695T08ZVtU2EMBzEveIm5bE5jc6k6AaHVatPHHSPEYDh7RK9/EPaZ3DM6/Nt8vgtytlc0MDWZg5wa48ms16xHPl6rCWUsczKwOzOynKLFrSPe8NEnRWrtA2MNjkmz5Y5ontLMvVlzZWk31td2qkxqOJsbZZ81ontkY5vvCQnKDYC3xW101U2LyZInvDGyOa3MGEXzEa2Gi2YiHNGgsRci3aOBCb+Q19ebXRxskiqZi9pYSxruqG3ls2z8upFyOOl7LGSjipI5ZD/AAy58787Omtm1dw1I7jf0U8soEzIXRtLHNc8O4hr2EWBFrDjceCkxCYDIwszNkJY4n3GjKfe7jw803Rjh1EI4WxhzpG6lrpDnNnEuA8BewHZZUVvXx7PIcEpZS+FkzppzY6SE5hADfVrCST32Hwrs96W8IYZH7BRZTWOaG3YbtpoyNCRwzke63lxPIGlKOkfdsUYdJVTuygDrPJce3tPae88lLVka9U8FwYy5a2zGgaknuHMkq992GwjaKmdJWRtdU1AGdkjQ8Rw8WxEHS/N3fYfDdY7v92seHltTUls1WNW2/gwn6F/ed9I+QHE2Bdcq4vGt1uH1NyyN0DzzgdZt/8ALddvpZcBje5uqiu6lkjnb80/Iy+hOU/eV53RdB8n4rgdRSOy1EMkZ4ddpAPgeB8l5pbZfX8rGvaWvAc06FrgHNPiCuRxrdrh9VciLoXn4qc5B9w3b6AIPm9shCkbUdqs7G9zEzLupZWSj5snyUnhfVp9QuCxjZiqozaogkYO1zeofB40Pqg02yA81IHLzy2yybKRz9UHQ4VtDU0pvTzyR9zXHJ5sOh9F2eE73KqOwnZHMO23Qyeo6v5VWDantClbIDwKC/cK3qUU1hL0kDv8Rudl/rMv+IC6+gxKGoGaCWOQf4b2v9QOC+VwVJDUOYQ5pLXDgWktcPAhB9XIXzfFtzXsaGiqmsNBd2Y+p1KEH0uhCSBoWN0syDy9qtnYcTpnU040PWY8e/HKB1Xt79eHMEjmvnXH8FlopnUNaLOGsUg9yRnJ7T2fpwK+ns68XarZ6DE4DBUtuOLHtsJI3/OYf24HmgpTYLeDPgzxT1AdLQk+6Dd8dzq6InTxYbA8rG973wrHGVobNSyNfTFvvs94SfMc06sI7CLr562p2Znwx3RVQ6SmcbR1DAch7A4fA76J8iV5OFVlTh8ntNDK5hPHIbtc0fC5p0eO48FZUfVQc/pRl/hWObNxzaWt+KxxOSQNHQ+9maDpfq3GY+l1VOym+2M/J4nGY3cOlhaXx+Lo/eb5ZlYtDtDFVuYaOaKaM+/0Tg9zdNA5oN2nuIVnaXp7zTcLSklkE7QP4WV2Y21zaZf3U1ZK5rCWC5UckhDLg3dbh3pFrbJ0WnQTvLpBILAPswgWuyw19bqeJ5LAXaOtr4rXoqhznPD+ANm6cQkg2ap5DSW+9Y2uL6qPD5nPja54s8tBcOx3NZ1cwjYXuc1rQLlzyGtHiToFXuK736KlYQCame5AbTWMfOxMx6tvq5j3KeHru6aZzg4yWYQXacRlB0N/BVTt1vfyB9JhwD57lhqBZ8LRwvGPjf3+6O/lw21O3Ndi943OENKf+zDcNI+m7jJ4Gw7l4eG0TnSCnpY3TVDtAGC9u0k8AB28BzKWmmuyMsd0j80lRI64vd73SOPE83OJPiSVdu7DYc0I9sqxetkFg02PQRni3655nkNBzubBbv2UBFVUkS1p4HjHDfky/F3LN6W1v3eZRUuZGZRZksyCbMkXKLMndBIHJ3UV07oJLocA4EEAg6EHUHyUeZGZBzeNbv6CruXQiN5+OD5I37co6p8wuCxvcu8XdSTNePmTDo3+GYXB/BXDmRnQfL2NbIVlFfp4Htb862aP77bj8V4ZaRxX16X8uS5zGdiKGruZIGtefjh+SdftOXQ+YKD5nbKRzUzartCtXG9zR1dRzg9jJxlP326H0C4DGtjayjuZoHho+Nozx2+u24Hmg80TtQtPIexNB9lJELJKyCJwUbrrZssS1BpSOK1JpiF6pjUb6YHkg5fE6jOx0b2h7HAtc14DmuaeRB0IVT49ss2Nxko3GO+phfd0f2SdR4G/iFe8uHNdyXmVezEcnEIPnCqaL5aiMsd22u3yI/a6gjoCHCSCQhw1BYbOB7iNQr3xDdtFLeznDyBC5us3MuJvFOB4tP7FBxNFtti9KMsdXK4DlKWVGnZ8sCV7MO+LFWCzmU7z2ugN/wAjwFuy7pMQb/DnhcPpueP1aVrndfig5Ux+3/8AWECdvnxQ6dFTDwhk/eRedV7ycYm06cRtPKGKFn5i0u/Fegd2eK/Np/vj/am3dhih950Lfqv/AJNCDkK41FUc9XPJLbW88jpAPDObDyUMbY2mzQZH8gwFx/8A3hdd5DukqibyuYfF7j+y97Dt3MsXBzG9uUIOLwbZSWqINQ8U8PzGWdM4foPP0VqbOUVNQx9HSxhgPvO96R57XvOp8OA5ALGj2Rc3i5etBgIbzQTtrLqVs11lHhoC2GUlkETSVI0KZsNlmGIIA1ZZVNlTyoIcqeVS2SyoIi1KymyrEtQRELEqYtWJYggJWBepzGo3RIITMsDUqV0KidToPLmwqke4ufTU7nHUkxRkk95shbxpk0HTWRZCEBZKyEICyVkIQFkWQhAZUWQhAWRZCEBlSyoQgRYlkQhAZE8qSEBlRlQhAZUZUIQGVGVCECyoyoQgWVLKhCBZUsqEIFlSLUIQYlqxLE0IMcg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1" name="AutoShape 9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sp>
        <p:nvSpPr>
          <p:cNvPr id="4102" name="AutoShape 11" descr="http://newsfromweb.ru/images/news18/sotsial654nost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49" y="7939"/>
            <a:ext cx="1149939" cy="811492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sp>
        <p:nvSpPr>
          <p:cNvPr id="2" name="Прямоугольник 1"/>
          <p:cNvSpPr/>
          <p:nvPr/>
        </p:nvSpPr>
        <p:spPr>
          <a:xfrm>
            <a:off x="307975" y="1054084"/>
            <a:ext cx="8603795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4" y="7938"/>
            <a:ext cx="2156464" cy="91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4166" y="1054084"/>
            <a:ext cx="8876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</a:t>
            </a:r>
          </a:p>
        </p:txBody>
      </p:sp>
      <p:sp>
        <p:nvSpPr>
          <p:cNvPr id="10" name="Скругленный прямоугольник 26"/>
          <p:cNvSpPr>
            <a:spLocks noChangeArrowheads="1"/>
          </p:cNvSpPr>
          <p:nvPr/>
        </p:nvSpPr>
        <p:spPr bwMode="auto">
          <a:xfrm>
            <a:off x="552448" y="1057243"/>
            <a:ext cx="7994065" cy="806904"/>
          </a:xfrm>
          <a:prstGeom prst="roundRect">
            <a:avLst>
              <a:gd name="adj" fmla="val 17004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kk-KZ" sz="1600" b="1" dirty="0">
                <a:latin typeface="Arial" pitchFamily="34" charset="0"/>
                <a:cs typeface="Arial" pitchFamily="34" charset="0"/>
              </a:rPr>
              <a:t>состязательности уголовного процесса, прежде всего за счет расширения процессуальных возможностей адвокатов</a:t>
            </a:r>
            <a:endParaRPr lang="ru-RU" altLang="ru-RU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26"/>
          <p:cNvSpPr>
            <a:spLocks noChangeArrowheads="1"/>
          </p:cNvSpPr>
          <p:nvPr/>
        </p:nvSpPr>
        <p:spPr bwMode="auto">
          <a:xfrm>
            <a:off x="612775" y="2278742"/>
            <a:ext cx="7994065" cy="4034971"/>
          </a:xfrm>
          <a:prstGeom prst="roundRect">
            <a:avLst>
              <a:gd name="adj" fmla="val 17004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Наделение адвокатов более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широкими полномочиями по сбору доказательств, включая непосредственное обращение в суд с ходатайством о производстве следственных действий (за исключением негласных следственных действий), не дожидаясь рассмотрения этого вопроса органом досудебного расследования. </a:t>
            </a:r>
          </a:p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Указанное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направление касается предоставления адвокатам права получить полный доступ ко всем материалам дела на любой стадии досудебного расследования. Это способствует установлению истины по делу и позволит адвокатам правильно выстраивать линию защиты. Право получение доступа к материалам адвоката должны быть и у органа расследования. Это позволит ему своевременно принимать законные процессуальные решения. В совокупности это не только положительно скажется на усилении защиты прав человека, но в целом на экономии расследования и судебного слушания.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97829" y="1864147"/>
            <a:ext cx="14514" cy="414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67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" y="-38882"/>
            <a:ext cx="9144001" cy="90717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2"/>
            <a:ext cx="2026920" cy="86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080" y="11428"/>
            <a:ext cx="922020" cy="738358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sp>
        <p:nvSpPr>
          <p:cNvPr id="9" name="Скругленный прямоугольник 26"/>
          <p:cNvSpPr>
            <a:spLocks noChangeArrowheads="1"/>
          </p:cNvSpPr>
          <p:nvPr/>
        </p:nvSpPr>
        <p:spPr bwMode="auto">
          <a:xfrm>
            <a:off x="247649" y="2002971"/>
            <a:ext cx="2597152" cy="2844799"/>
          </a:xfrm>
          <a:prstGeom prst="roundRect">
            <a:avLst>
              <a:gd name="adj" fmla="val 17004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Упрощение </a:t>
            </a:r>
            <a:r>
              <a:rPr lang="kk-KZ" sz="1600" b="1" dirty="0">
                <a:latin typeface="Arial" pitchFamily="34" charset="0"/>
                <a:cs typeface="Arial" pitchFamily="34" charset="0"/>
              </a:rPr>
              <a:t>процедур расследования и обеспечения экономичности процесса</a:t>
            </a:r>
            <a:endParaRPr lang="ru-RU" alt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26"/>
          <p:cNvSpPr>
            <a:spLocks noChangeArrowheads="1"/>
          </p:cNvSpPr>
          <p:nvPr/>
        </p:nvSpPr>
        <p:spPr bwMode="auto">
          <a:xfrm>
            <a:off x="3715657" y="1335314"/>
            <a:ext cx="5316535" cy="4978399"/>
          </a:xfrm>
          <a:prstGeom prst="roundRect">
            <a:avLst>
              <a:gd name="adj" fmla="val 17004"/>
            </a:avLst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Сегодня расследование уголовных дел по прежнему является сложным и финансово затратным процессом, особенно это касается уголовных проступков. Указанные деяния были перенесены из Административного кодекса. Однако затраты на их расследование зачастую не соразмерны со степенью их общественной опасности. </a:t>
            </a:r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В этой связи производство по ним должно быть максимально упрощено. Это возможно за счет создания особого порядка расследования уголовных проступков, по аналогии с административным производством. </a:t>
            </a:r>
          </a:p>
          <a:p>
            <a:r>
              <a:rPr lang="kk-KZ" sz="1600" i="1" dirty="0">
                <a:latin typeface="Arial" pitchFamily="34" charset="0"/>
                <a:cs typeface="Arial" pitchFamily="34" charset="0"/>
              </a:rPr>
              <a:t>На расследование дел небольшой и средней тяжести также затрачивается много времени. Поэтому видится целесообразным использовать элементы приказного производства (Эстонский опыт</a:t>
            </a:r>
            <a:r>
              <a:rPr lang="kk-KZ" sz="16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9" idx="3"/>
          </p:cNvCxnSpPr>
          <p:nvPr/>
        </p:nvCxnSpPr>
        <p:spPr>
          <a:xfrm flipV="1">
            <a:off x="2844801" y="3425370"/>
            <a:ext cx="87085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2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98697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4" y="-13648"/>
            <a:ext cx="2225044" cy="100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913" y="76989"/>
            <a:ext cx="1237347" cy="822974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sp>
        <p:nvSpPr>
          <p:cNvPr id="9" name="Скругленный прямоугольник 26"/>
          <p:cNvSpPr>
            <a:spLocks noChangeArrowheads="1"/>
          </p:cNvSpPr>
          <p:nvPr/>
        </p:nvSpPr>
        <p:spPr bwMode="auto">
          <a:xfrm>
            <a:off x="247649" y="2255519"/>
            <a:ext cx="2597152" cy="3261361"/>
          </a:xfrm>
          <a:prstGeom prst="roundRect">
            <a:avLst>
              <a:gd name="adj" fmla="val 39941"/>
            </a:avLst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Дальнейшее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расширение судебного контроля за досудебной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стадией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26"/>
          <p:cNvSpPr>
            <a:spLocks noChangeArrowheads="1"/>
          </p:cNvSpPr>
          <p:nvPr/>
        </p:nvSpPr>
        <p:spPr bwMode="auto">
          <a:xfrm>
            <a:off x="3715657" y="1363980"/>
            <a:ext cx="5316535" cy="5021580"/>
          </a:xfrm>
          <a:prstGeom prst="roundRect">
            <a:avLst>
              <a:gd name="adj" fmla="val 10298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i="1" dirty="0" smtClean="0"/>
              <a:t>         Дальнейшее расширение судебного контроля за досудебной стадией предусматривает прежде всего в форме санкционирования действий </a:t>
            </a:r>
            <a:r>
              <a:rPr lang="ru-RU" sz="1600" i="1" dirty="0" err="1" smtClean="0"/>
              <a:t>правоограничительного</a:t>
            </a:r>
            <a:r>
              <a:rPr lang="ru-RU" sz="1600" i="1" dirty="0" smtClean="0"/>
              <a:t> характера, включая негласные следственные действия. </a:t>
            </a:r>
          </a:p>
          <a:p>
            <a:pPr algn="just"/>
            <a:r>
              <a:rPr lang="ru-RU" sz="1600" i="1" dirty="0" smtClean="0"/>
              <a:t>         План </a:t>
            </a:r>
            <a:r>
              <a:rPr lang="ru-RU" sz="1600" i="1" dirty="0"/>
              <a:t>нации – 100 конкретных шагов предусматривает поэтапную передачу следственным судьям полномочий по санкционированию всех следственных действий, ограничивающих конституционные права человека. </a:t>
            </a:r>
          </a:p>
          <a:p>
            <a:pPr algn="just"/>
            <a:r>
              <a:rPr lang="ru-RU" sz="1600" i="1" dirty="0"/>
              <a:t>Поэтому очередным шагом по обеспечению баланса между обвинением и защитой в судах, должна стать передача в исключительную компетенцию суда санкционирование всех негласных следственных действий и принудительного освидетельствования. </a:t>
            </a:r>
          </a:p>
          <a:p>
            <a:pPr algn="just"/>
            <a:r>
              <a:rPr lang="ru-RU" sz="1600" i="1" dirty="0"/>
              <a:t>При этом, все специальные оперативно-розыскные мероприятия, сопряженные с ограничением конституционных прав граждан, законодательно должны быть переведены в категорию негласных следственных действий. </a:t>
            </a:r>
          </a:p>
        </p:txBody>
      </p:sp>
      <p:cxnSp>
        <p:nvCxnSpPr>
          <p:cNvPr id="14" name="Прямая со стрелкой 13"/>
          <p:cNvCxnSpPr>
            <a:stCxn id="9" idx="3"/>
            <a:endCxn id="10" idx="1"/>
          </p:cNvCxnSpPr>
          <p:nvPr/>
        </p:nvCxnSpPr>
        <p:spPr>
          <a:xfrm flipV="1">
            <a:off x="2844801" y="3874770"/>
            <a:ext cx="870856" cy="11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4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8D5-FD12-4EB8-B0CB-D9633839E63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98697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6420" cy="98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35" y="0"/>
            <a:ext cx="1093365" cy="987820"/>
          </a:xfrm>
          <a:prstGeom prst="rect">
            <a:avLst/>
          </a:prstGeom>
          <a:scene3d>
            <a:camera prst="orthographicFront"/>
            <a:lightRig rig="threePt" dir="t"/>
          </a:scene3d>
          <a:sp3d z="31750"/>
        </p:spPr>
      </p:pic>
      <p:sp>
        <p:nvSpPr>
          <p:cNvPr id="9" name="Скругленный прямоугольник 26"/>
          <p:cNvSpPr>
            <a:spLocks noChangeArrowheads="1"/>
          </p:cNvSpPr>
          <p:nvPr/>
        </p:nvSpPr>
        <p:spPr bwMode="auto">
          <a:xfrm>
            <a:off x="419099" y="1204684"/>
            <a:ext cx="2705101" cy="2844799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дублирования и четкое распределение полномочий между органами досудебного расследования, прокуратурой и судом. </a:t>
            </a:r>
          </a:p>
        </p:txBody>
      </p:sp>
      <p:sp>
        <p:nvSpPr>
          <p:cNvPr id="10" name="Скругленный прямоугольник 26"/>
          <p:cNvSpPr>
            <a:spLocks noChangeArrowheads="1"/>
          </p:cNvSpPr>
          <p:nvPr/>
        </p:nvSpPr>
        <p:spPr bwMode="auto">
          <a:xfrm>
            <a:off x="3360815" y="2773680"/>
            <a:ext cx="5316535" cy="3743234"/>
          </a:xfrm>
          <a:prstGeom prst="roundRect">
            <a:avLst>
              <a:gd name="adj" fmla="val 17004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i="1" dirty="0">
                <a:latin typeface="Arial" pitchFamily="34" charset="0"/>
                <a:cs typeface="Arial" pitchFamily="34" charset="0"/>
              </a:rPr>
              <a:t>Сегодня прокурор и судья могут санкционировать залог и принудительное получение образцов. Органы расследования и прокуратура могут составлять обвинительный акт и прекращать уголовное дело. Исключение дублирования указанных полномочий позволит четко разграничить и персонализировать ответственность. </a:t>
            </a:r>
          </a:p>
          <a:p>
            <a:pPr algn="just"/>
            <a:r>
              <a:rPr lang="kk-KZ" sz="1600" i="1" dirty="0">
                <a:latin typeface="Arial" pitchFamily="34" charset="0"/>
                <a:cs typeface="Arial" pitchFamily="34" charset="0"/>
              </a:rPr>
              <a:t>В этой связи, предлагается полномочия по санкционированию залога и принудительного получения образцов передать исключительно суду, а правом составления обвинительного акта и прекращения уголовного дела, где есть подозреваемые лица, наделить исключительно прокурора.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540000" y="3570514"/>
            <a:ext cx="820815" cy="870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1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5533</TotalTime>
  <Words>569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Докладчик: И.о.руководителя управления прафилактической работы и контроля Уагизов Н.А.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Мадина Ахметова</cp:lastModifiedBy>
  <cp:revision>584</cp:revision>
  <cp:lastPrinted>2017-08-31T04:59:43Z</cp:lastPrinted>
  <dcterms:created xsi:type="dcterms:W3CDTF">2016-06-16T05:28:27Z</dcterms:created>
  <dcterms:modified xsi:type="dcterms:W3CDTF">2017-09-06T11:32:11Z</dcterms:modified>
</cp:coreProperties>
</file>