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76" r:id="rId5"/>
    <p:sldId id="262" r:id="rId6"/>
    <p:sldId id="279" r:id="rId7"/>
    <p:sldId id="280" r:id="rId8"/>
    <p:sldId id="275" r:id="rId9"/>
    <p:sldId id="264" r:id="rId10"/>
    <p:sldId id="277" r:id="rId11"/>
    <p:sldId id="267" r:id="rId12"/>
    <p:sldId id="268" r:id="rId13"/>
    <p:sldId id="274" r:id="rId14"/>
    <p:sldId id="27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Выписка дополнительного ЭСФ, исправленного ЭСФ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Natalya\Desktop\2017-4-26-15-00-072016-7-08-15-28-33Логотип ЦД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285728"/>
            <a:ext cx="1643599" cy="500066"/>
          </a:xfrm>
          <a:prstGeom prst="rect">
            <a:avLst/>
          </a:prstGeom>
          <a:noFill/>
        </p:spPr>
      </p:pic>
      <p:pic>
        <p:nvPicPr>
          <p:cNvPr id="5" name="Picture 2" descr="C:\Users\Natalya\Desktop\f_610_h_610__201716011115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85728"/>
            <a:ext cx="714380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5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dirty="0"/>
              <a:t>Дополнительный ЭСФ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600200"/>
            <a:ext cx="6984776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Дополнительный ЭСФ выписывается </a:t>
            </a:r>
            <a:r>
              <a:rPr lang="ru-RU" dirty="0" smtClean="0"/>
              <a:t>поставщиком </a:t>
            </a:r>
            <a:r>
              <a:rPr lang="ru-RU" dirty="0"/>
              <a:t>товаров, работ, услуг с </a:t>
            </a:r>
            <a:r>
              <a:rPr lang="ru-RU" dirty="0" smtClean="0"/>
              <a:t>отрицательным </a:t>
            </a:r>
            <a:r>
              <a:rPr lang="ru-RU" dirty="0"/>
              <a:t>значением «- » либо с положительным значением «+» по облагаемому обороту и НДС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C:\Users\Natalya\Desktop\2017-4-26-15-00-072016-7-08-15-28-33Логотип ЦД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285728"/>
            <a:ext cx="1643599" cy="500066"/>
          </a:xfrm>
          <a:prstGeom prst="rect">
            <a:avLst/>
          </a:prstGeom>
          <a:noFill/>
        </p:spPr>
      </p:pic>
      <p:pic>
        <p:nvPicPr>
          <p:cNvPr id="5" name="Picture 2" descr="C:\Users\Natalya\Desktop\f_610_h_610__201716011115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85728"/>
            <a:ext cx="714380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632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14294"/>
            <a:ext cx="8229600" cy="1143000"/>
          </a:xfrm>
        </p:spPr>
        <p:txBody>
          <a:bodyPr/>
          <a:lstStyle/>
          <a:p>
            <a:pPr algn="l"/>
            <a:r>
              <a:rPr lang="ru-RU" dirty="0" smtClean="0"/>
              <a:t>	  Дополнительный </a:t>
            </a:r>
            <a:r>
              <a:rPr lang="ru-RU" dirty="0"/>
              <a:t>ЭСФ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ВАЖНО!</a:t>
            </a:r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r>
              <a:rPr lang="ru-RU" sz="4000" dirty="0" smtClean="0"/>
              <a:t>У дополнительного ЭСФ всегда есть документ-основание!</a:t>
            </a:r>
          </a:p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(НАПРИМЕР: возвратная накладная)</a:t>
            </a:r>
            <a:endParaRPr lang="ru-RU" sz="4000" dirty="0"/>
          </a:p>
        </p:txBody>
      </p:sp>
      <p:pic>
        <p:nvPicPr>
          <p:cNvPr id="4" name="Picture 2" descr="C:\Users\Natalya\Desktop\2017-4-26-15-00-072016-7-08-15-28-33Логотип ЦД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285728"/>
            <a:ext cx="1643599" cy="500066"/>
          </a:xfrm>
          <a:prstGeom prst="rect">
            <a:avLst/>
          </a:prstGeom>
          <a:noFill/>
        </p:spPr>
      </p:pic>
      <p:pic>
        <p:nvPicPr>
          <p:cNvPr id="5" name="Picture 2" descr="C:\Users\Natalya\Desktop\f_610_h_610__201716011115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85728"/>
            <a:ext cx="714380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540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Дополнительный ЭСФ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Дополнительный </a:t>
            </a:r>
            <a:r>
              <a:rPr lang="ru-RU" dirty="0" smtClean="0"/>
              <a:t>ЭСФ может </a:t>
            </a:r>
            <a:r>
              <a:rPr lang="ru-RU" dirty="0"/>
              <a:t>быть отклонен получателем товаров, работ, услуг. Получатель вправе отклонить дополнительный электронный счет-фактуру в течение 10 дней со дня его выписки. Если получатель не отклонил дополнительный </a:t>
            </a:r>
            <a:r>
              <a:rPr lang="ru-RU" dirty="0" smtClean="0"/>
              <a:t>ЭСФ, </a:t>
            </a:r>
            <a:r>
              <a:rPr lang="ru-RU" dirty="0"/>
              <a:t>то </a:t>
            </a:r>
            <a:r>
              <a:rPr lang="ru-RU" dirty="0" smtClean="0"/>
              <a:t>он считается</a:t>
            </a:r>
            <a:r>
              <a:rPr lang="ru-RU" dirty="0"/>
              <a:t> </a:t>
            </a:r>
            <a:r>
              <a:rPr lang="ru-RU" dirty="0" smtClean="0"/>
              <a:t>подтвержденным</a:t>
            </a:r>
            <a:r>
              <a:rPr lang="ru-RU" dirty="0"/>
              <a:t> </a:t>
            </a:r>
            <a:r>
              <a:rPr lang="ru-RU" dirty="0" smtClean="0"/>
              <a:t>получателем.</a:t>
            </a: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900" dirty="0" smtClean="0"/>
              <a:t>Для отправителя ЭСФ приобретает </a:t>
            </a:r>
            <a:r>
              <a:rPr lang="ru-RU" sz="3900" dirty="0"/>
              <a:t>статус </a:t>
            </a:r>
            <a:r>
              <a:rPr lang="ru-RU" sz="3900" b="1" dirty="0"/>
              <a:t>Отклонен</a:t>
            </a:r>
            <a:r>
              <a:rPr lang="ru-RU" sz="3900" dirty="0" smtClean="0"/>
              <a:t>.</a:t>
            </a:r>
            <a:endParaRPr lang="ru-RU" sz="3900" dirty="0"/>
          </a:p>
        </p:txBody>
      </p:sp>
      <p:pic>
        <p:nvPicPr>
          <p:cNvPr id="4" name="Picture 2" descr="C:\Users\Natalya\Desktop\2017-4-26-15-00-072016-7-08-15-28-33Логотип ЦД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285728"/>
            <a:ext cx="1643599" cy="500066"/>
          </a:xfrm>
          <a:prstGeom prst="rect">
            <a:avLst/>
          </a:prstGeom>
          <a:noFill/>
        </p:spPr>
      </p:pic>
      <p:pic>
        <p:nvPicPr>
          <p:cNvPr id="5" name="Picture 2" descr="C:\Users\Natalya\Desktop\f_610_h_610__201716011115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85728"/>
            <a:ext cx="714380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4944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326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Правила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С 1 октября 2017 года отменены</a:t>
            </a:r>
            <a:r>
              <a:rPr lang="ru-RU" dirty="0"/>
              <a:t> положения пункта </a:t>
            </a:r>
            <a:r>
              <a:rPr lang="ru-RU" b="1" dirty="0"/>
              <a:t>26</a:t>
            </a:r>
            <a:r>
              <a:rPr lang="ru-RU" dirty="0"/>
              <a:t> Правил составления ЭСФ, действующего до 1 октября 2017 года по запрету выписки дополнительного и исправленного ЭСФ к ранее выписанному счету-фактуре на бумажных носителях</a:t>
            </a:r>
            <a:r>
              <a:rPr lang="ru-RU" b="1" dirty="0"/>
              <a:t>.</a:t>
            </a:r>
            <a:r>
              <a:rPr lang="ru-RU" dirty="0"/>
              <a:t> </a:t>
            </a:r>
          </a:p>
          <a:p>
            <a:r>
              <a:rPr lang="ru-RU" dirty="0"/>
              <a:t>Таким образом,   </a:t>
            </a:r>
            <a:r>
              <a:rPr lang="ru-RU" b="1" dirty="0"/>
              <a:t>после 1 октября 2017 года</a:t>
            </a:r>
            <a:r>
              <a:rPr lang="ru-RU" dirty="0"/>
              <a:t> дополнительный, исправленный ЭСФ можно выписать к ранее выписанной счету-фактуре на бумажных носителях</a:t>
            </a:r>
            <a:r>
              <a:rPr lang="ru-RU" b="1" dirty="0"/>
              <a:t>.</a:t>
            </a:r>
            <a:r>
              <a:rPr lang="ru-RU" dirty="0"/>
              <a:t> </a:t>
            </a:r>
          </a:p>
        </p:txBody>
      </p:sp>
      <p:pic>
        <p:nvPicPr>
          <p:cNvPr id="4" name="Picture 2" descr="C:\Users\Natalya\Desktop\2017-4-26-15-00-072016-7-08-15-28-33Логотип ЦД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285728"/>
            <a:ext cx="1572161" cy="478331"/>
          </a:xfrm>
          <a:prstGeom prst="rect">
            <a:avLst/>
          </a:prstGeom>
          <a:noFill/>
        </p:spPr>
      </p:pic>
      <p:pic>
        <p:nvPicPr>
          <p:cNvPr id="1026" name="Picture 2" descr="C:\Users\Natalya\Desktop\f_610_h_610__201716011115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85728"/>
            <a:ext cx="714380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04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Исправленный ЭСФ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Исправленный </a:t>
            </a:r>
            <a:r>
              <a:rPr lang="ru-RU" dirty="0"/>
              <a:t>электронный счет-фактура выписывается в случае необходимости внесения изменений </a:t>
            </a:r>
            <a:r>
              <a:rPr lang="ru-RU" b="1" dirty="0"/>
              <a:t>в ранее выписанный </a:t>
            </a:r>
            <a:r>
              <a:rPr lang="ru-RU" dirty="0" smtClean="0"/>
              <a:t>ЭСФ. </a:t>
            </a:r>
          </a:p>
          <a:p>
            <a:pPr marL="0" indent="0">
              <a:buNone/>
            </a:pPr>
            <a:r>
              <a:rPr lang="ru-RU" dirty="0" smtClean="0"/>
              <a:t>При</a:t>
            </a:r>
            <a:r>
              <a:rPr lang="ru-RU" dirty="0"/>
              <a:t> этом ранее выписанный (основной) счет-фактура  аннулируется, то есть становится недействительным.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Чаще </a:t>
            </a:r>
            <a:r>
              <a:rPr lang="ru-RU" dirty="0"/>
              <a:t>всего необходимость выписки исправленного счета-фактуры связана с выявлением ошибок в ранее отправленном документе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Picture 2" descr="C:\Users\Natalya\Desktop\2017-4-26-15-00-072016-7-08-15-28-33Логотип ЦД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285728"/>
            <a:ext cx="1643599" cy="500066"/>
          </a:xfrm>
          <a:prstGeom prst="rect">
            <a:avLst/>
          </a:prstGeom>
          <a:noFill/>
        </p:spPr>
      </p:pic>
      <p:pic>
        <p:nvPicPr>
          <p:cNvPr id="5" name="Picture 2" descr="C:\Users\Natalya\Desktop\f_610_h_610__201716011115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85728"/>
            <a:ext cx="714380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3278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Исправленный ЭСФ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Вы можете выписать исправленный счет-фактуру, что бы скорректировать сведения о  реквизитах покупателя, номере и дате договора, платежных реквизитах, номере и дате документа отгрузки, данные о реализованных товарах и услугах: наименование и перечень товаров, их цену и стоимость (если ранее эти данные были заполнены неверно) и т.д.  В том числе исправить ранее указанные значения или указать сведения в  графах, которые в исходном ЭСФ были ошибочно не заполнены. </a:t>
            </a:r>
            <a:endParaRPr lang="ru-RU" dirty="0" smtClean="0"/>
          </a:p>
          <a:p>
            <a:pPr marL="0" indent="0">
              <a:buNone/>
            </a:pPr>
            <a:r>
              <a:rPr lang="ru-RU" sz="3800" b="1" i="1" dirty="0" smtClean="0"/>
              <a:t>Исправить </a:t>
            </a:r>
            <a:r>
              <a:rPr lang="ru-RU" sz="3800" b="1" i="1" dirty="0"/>
              <a:t>можно любое поле ЭСФ, кроме данных об ИИН/БИН поставщика</a:t>
            </a:r>
            <a:r>
              <a:rPr lang="ru-RU" sz="3800" b="1" i="1" dirty="0" smtClean="0"/>
              <a:t>.</a:t>
            </a:r>
            <a:endParaRPr lang="ru-RU" sz="3800" b="1" i="1" dirty="0"/>
          </a:p>
        </p:txBody>
      </p:sp>
      <p:pic>
        <p:nvPicPr>
          <p:cNvPr id="4" name="Picture 2" descr="C:\Users\Natalya\Desktop\2017-4-26-15-00-072016-7-08-15-28-33Логотип ЦД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285728"/>
            <a:ext cx="1643599" cy="500066"/>
          </a:xfrm>
          <a:prstGeom prst="rect">
            <a:avLst/>
          </a:prstGeom>
          <a:noFill/>
        </p:spPr>
      </p:pic>
      <p:pic>
        <p:nvPicPr>
          <p:cNvPr id="5" name="Picture 2" descr="C:\Users\Natalya\Desktop\f_610_h_610__201716011115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85728"/>
            <a:ext cx="714380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833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Исправленный ЭСФ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При выписке исправленного ЭСФ в текстовых строках и суммовых графах ЭСФ, в которые вносятся изменения, указываются правильные сведения и суммы, в строках и графах ЭСФ, в которые изменения не вносятся, указываются прежние сведения.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Исправленный </a:t>
            </a:r>
            <a:r>
              <a:rPr lang="ru-RU" dirty="0"/>
              <a:t>ЭСФ выписывается по форме, действующей на дату выписки исправленного ЭСФ.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Исправленный ЭСФ выписывается не ранее даты обнаружения ошибки и не позднее 15 календарных дней после даты обнаружения </a:t>
            </a:r>
            <a:r>
              <a:rPr lang="ru-RU" dirty="0" smtClean="0"/>
              <a:t>ошибки (для </a:t>
            </a:r>
            <a:r>
              <a:rPr lang="ru-RU" dirty="0" smtClean="0"/>
              <a:t>доказательства даты </a:t>
            </a:r>
            <a:r>
              <a:rPr lang="ru-RU" dirty="0"/>
              <a:t>обнаружения ошибки необходимо </a:t>
            </a:r>
            <a:r>
              <a:rPr lang="ru-RU" dirty="0" smtClean="0"/>
              <a:t>составить акт</a:t>
            </a:r>
            <a:r>
              <a:rPr lang="ru-RU" dirty="0" smtClean="0"/>
              <a:t>)</a:t>
            </a:r>
            <a:endParaRPr lang="ru-RU" dirty="0" smtClean="0"/>
          </a:p>
        </p:txBody>
      </p:sp>
      <p:pic>
        <p:nvPicPr>
          <p:cNvPr id="4" name="Picture 2" descr="C:\Users\Natalya\Desktop\2017-4-26-15-00-072016-7-08-15-28-33Логотип ЦД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285728"/>
            <a:ext cx="1643599" cy="500066"/>
          </a:xfrm>
          <a:prstGeom prst="rect">
            <a:avLst/>
          </a:prstGeom>
          <a:noFill/>
        </p:spPr>
      </p:pic>
      <p:pic>
        <p:nvPicPr>
          <p:cNvPr id="5" name="Picture 2" descr="C:\Users\Natalya\Desktop\f_610_h_610__201716011115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85728"/>
            <a:ext cx="714380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772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Исправленный ЭСФ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Дата совершения оборота по </a:t>
            </a:r>
            <a:r>
              <a:rPr lang="ru-RU" dirty="0" smtClean="0"/>
              <a:t>реализации это </a:t>
            </a:r>
            <a:r>
              <a:rPr lang="ru-RU" dirty="0"/>
              <a:t>дата отгрузки товаров или дата выполнения работ (принятие работ заказчиком).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Датой выписки исправленной ЭСФ будет текущая дата, но если </a:t>
            </a:r>
            <a:r>
              <a:rPr lang="ru-RU" dirty="0"/>
              <a:t>в исходном </a:t>
            </a:r>
            <a:r>
              <a:rPr lang="ru-RU" dirty="0" smtClean="0"/>
              <a:t>ЭСФ </a:t>
            </a:r>
            <a:r>
              <a:rPr lang="ru-RU" dirty="0"/>
              <a:t>дата оборота была указана верно, то в исправленном ЭСФ она заполняется так же как в исходном (тем же значением).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Если </a:t>
            </a:r>
            <a:r>
              <a:rPr lang="ru-RU" dirty="0"/>
              <a:t>же нужно исправить ранее указанную дату оборота, то в исправленном счете-фактуре ее нужно заполнить верным значением. </a:t>
            </a:r>
          </a:p>
        </p:txBody>
      </p:sp>
      <p:pic>
        <p:nvPicPr>
          <p:cNvPr id="4" name="Picture 2" descr="C:\Users\Natalya\Desktop\2017-4-26-15-00-072016-7-08-15-28-33Логотип ЦД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285728"/>
            <a:ext cx="1643599" cy="500066"/>
          </a:xfrm>
          <a:prstGeom prst="rect">
            <a:avLst/>
          </a:prstGeom>
          <a:noFill/>
        </p:spPr>
      </p:pic>
      <p:pic>
        <p:nvPicPr>
          <p:cNvPr id="5" name="Picture 2" descr="C:\Users\Natalya\Desktop\f_610_h_610__201716011115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85728"/>
            <a:ext cx="714380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3453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Исправленный ЭСФ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Получатель исправленной  ЭСФ </a:t>
            </a:r>
            <a:r>
              <a:rPr lang="ru-RU" dirty="0" smtClean="0"/>
              <a:t>вправе </a:t>
            </a:r>
            <a:r>
              <a:rPr lang="ru-RU" dirty="0"/>
              <a:t>в течение </a:t>
            </a:r>
            <a:r>
              <a:rPr lang="ru-RU" b="1" dirty="0"/>
              <a:t>10 календарных дней </a:t>
            </a:r>
            <a:r>
              <a:rPr lang="ru-RU" dirty="0"/>
              <a:t>со дня выписки </a:t>
            </a:r>
            <a:r>
              <a:rPr lang="ru-RU" dirty="0" smtClean="0"/>
              <a:t>такого </a:t>
            </a:r>
            <a:r>
              <a:rPr lang="ru-RU" dirty="0"/>
              <a:t>ЭСФ указать несогласие </a:t>
            </a:r>
            <a:r>
              <a:rPr lang="ru-RU" dirty="0" smtClean="0"/>
              <a:t>путем </a:t>
            </a:r>
            <a:r>
              <a:rPr lang="ru-RU" dirty="0"/>
              <a:t>отражения средствами ИС ЭСФ информации об отклонении такого ЭСФ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C:\Users\Natalya\Desktop\2017-4-26-15-00-072016-7-08-15-28-33Логотип ЦД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285728"/>
            <a:ext cx="1643599" cy="500066"/>
          </a:xfrm>
          <a:prstGeom prst="rect">
            <a:avLst/>
          </a:prstGeom>
          <a:noFill/>
        </p:spPr>
      </p:pic>
      <p:pic>
        <p:nvPicPr>
          <p:cNvPr id="5" name="Picture 2" descr="C:\Users\Natalya\Desktop\f_610_h_610__201716011115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85728"/>
            <a:ext cx="714380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606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Аннулированные ЭСФ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dirty="0" smtClean="0"/>
              <a:t>Аннулирован</a:t>
            </a:r>
            <a:r>
              <a:rPr lang="ru-RU" dirty="0" smtClean="0"/>
              <a:t>ный ЭСФ</a:t>
            </a:r>
            <a:r>
              <a:rPr lang="ru-RU" dirty="0" smtClean="0"/>
              <a:t> </a:t>
            </a:r>
            <a:r>
              <a:rPr lang="ru-RU" dirty="0"/>
              <a:t>- ЭСФ, аннулированный </a:t>
            </a:r>
            <a:r>
              <a:rPr lang="ru-RU" b="1" dirty="0"/>
              <a:t>отправителем</a:t>
            </a:r>
            <a:r>
              <a:rPr lang="ru-RU" dirty="0"/>
              <a:t> товаров, работ, услуг с обязательной выпиской исправленного </a:t>
            </a:r>
            <a:r>
              <a:rPr lang="ru-RU" dirty="0" smtClean="0"/>
              <a:t>ЭСФ</a:t>
            </a:r>
          </a:p>
          <a:p>
            <a:pPr marL="0" indent="0" fontAlgn="base">
              <a:buNone/>
            </a:pPr>
            <a:endParaRPr lang="ru-RU" dirty="0"/>
          </a:p>
          <a:p>
            <a:pPr marL="0" indent="0" fontAlgn="base">
              <a:buNone/>
            </a:pPr>
            <a:r>
              <a:rPr lang="ru-RU" dirty="0" smtClean="0"/>
              <a:t>Сколько исправленных ЭСФ, столько и аннулированных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C:\Users\Natalya\Desktop\2017-4-26-15-00-072016-7-08-15-28-33Логотип ЦД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285728"/>
            <a:ext cx="1643599" cy="500066"/>
          </a:xfrm>
          <a:prstGeom prst="rect">
            <a:avLst/>
          </a:prstGeom>
          <a:noFill/>
        </p:spPr>
      </p:pic>
      <p:pic>
        <p:nvPicPr>
          <p:cNvPr id="5" name="Picture 2" descr="C:\Users\Natalya\Desktop\f_610_h_610__201716011115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85728"/>
            <a:ext cx="714380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8515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827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Дополнительный </a:t>
            </a:r>
            <a:r>
              <a:rPr lang="ru-RU" dirty="0"/>
              <a:t>ЭСФ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Следует отличать случаи исправления ошибки от ситуаций корректировки оборота. Корректировка оборота по реализации не связана с ошибками - она производится в случаях, указанных в </a:t>
            </a:r>
            <a:r>
              <a:rPr lang="ru-RU" dirty="0" smtClean="0"/>
              <a:t>ст. </a:t>
            </a:r>
            <a:r>
              <a:rPr lang="ru-RU" dirty="0"/>
              <a:t>239 НК РК (возвраты, скидки, изменение цены и пр.). 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При </a:t>
            </a:r>
            <a:r>
              <a:rPr lang="ru-RU" dirty="0"/>
              <a:t>корректировке размера облагаемого оборота в соответствии со статьей 239 НК РК выписывается дополнительный ЭСФ. 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2" descr="C:\Users\Natalya\Desktop\2017-4-26-15-00-072016-7-08-15-28-33Логотип ЦД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285728"/>
            <a:ext cx="1643599" cy="500066"/>
          </a:xfrm>
          <a:prstGeom prst="rect">
            <a:avLst/>
          </a:prstGeom>
          <a:noFill/>
        </p:spPr>
      </p:pic>
      <p:pic>
        <p:nvPicPr>
          <p:cNvPr id="5" name="Picture 2" descr="C:\Users\Natalya\Desktop\f_610_h_610__201716011115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85728"/>
            <a:ext cx="714380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7296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399</Words>
  <Application>Microsoft Office PowerPoint</Application>
  <PresentationFormat>Экран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Выписка дополнительного ЭСФ, исправленного ЭСФ</vt:lpstr>
      <vt:lpstr>Исправленный ЭСФ</vt:lpstr>
      <vt:lpstr>Исправленный ЭСФ</vt:lpstr>
      <vt:lpstr>Исправленный ЭСФ</vt:lpstr>
      <vt:lpstr>Исправленный ЭСФ</vt:lpstr>
      <vt:lpstr>Исправленный ЭСФ</vt:lpstr>
      <vt:lpstr>Аннулированные ЭСФ</vt:lpstr>
      <vt:lpstr>Презентация PowerPoint</vt:lpstr>
      <vt:lpstr>Дополнительный ЭСФ</vt:lpstr>
      <vt:lpstr>Дополнительный ЭСФ</vt:lpstr>
      <vt:lpstr>   Дополнительный ЭСФ</vt:lpstr>
      <vt:lpstr>Дополнительный ЭСФ</vt:lpstr>
      <vt:lpstr>Презентация PowerPoint</vt:lpstr>
      <vt:lpstr>Новые Правила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Выписка дополнительного ЭСФ, исправленного, отзыв ЭСФ</dc:title>
  <dc:creator>Admin</dc:creator>
  <cp:lastModifiedBy>Admin1</cp:lastModifiedBy>
  <cp:revision>26</cp:revision>
  <dcterms:created xsi:type="dcterms:W3CDTF">2017-04-27T19:12:37Z</dcterms:created>
  <dcterms:modified xsi:type="dcterms:W3CDTF">2017-10-04T19:14:38Z</dcterms:modified>
</cp:coreProperties>
</file>