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Дополнительные категории поставщика, </a:t>
            </a:r>
            <a:r>
              <a:rPr lang="ru-RU" dirty="0" smtClean="0"/>
              <a:t>покупателя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408799" cy="428628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06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Правила ЭСФ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Раздел В «Реквизиты поставщика» в </a:t>
            </a:r>
            <a:r>
              <a:rPr lang="ru-RU" sz="2800" b="1" dirty="0"/>
              <a:t>строке 10 "Категория поставщика"</a:t>
            </a:r>
            <a:r>
              <a:rPr lang="ru-RU" sz="2800" dirty="0"/>
              <a:t> </a:t>
            </a:r>
            <a:r>
              <a:rPr lang="ru-RU" sz="2800" dirty="0" smtClean="0"/>
              <a:t>дополнился</a:t>
            </a:r>
            <a:r>
              <a:rPr lang="ru-RU" sz="2800" dirty="0"/>
              <a:t> </a:t>
            </a:r>
            <a:r>
              <a:rPr lang="ru-RU" sz="2800" dirty="0" smtClean="0"/>
              <a:t>новыми категориями:</a:t>
            </a:r>
            <a:endParaRPr lang="ru-RU" sz="2800" dirty="0"/>
          </a:p>
          <a:p>
            <a:pPr lvl="0"/>
            <a:r>
              <a:rPr lang="ru-RU" sz="2800" dirty="0" smtClean="0"/>
              <a:t>ячейке </a:t>
            </a:r>
            <a:r>
              <a:rPr lang="ru-RU" sz="2800" dirty="0"/>
              <a:t>"H" </a:t>
            </a:r>
            <a:r>
              <a:rPr lang="ru-RU" sz="2800" dirty="0" smtClean="0"/>
              <a:t>–международный перевозчик;</a:t>
            </a:r>
            <a:endParaRPr lang="ru-RU" sz="2800" dirty="0"/>
          </a:p>
          <a:p>
            <a:pPr lvl="0"/>
            <a:r>
              <a:rPr lang="ru-RU" sz="2800" dirty="0"/>
              <a:t>ячейке "I" </a:t>
            </a:r>
            <a:r>
              <a:rPr lang="ru-RU" sz="2800" dirty="0" smtClean="0"/>
              <a:t>–доверитель.</a:t>
            </a:r>
            <a:endParaRPr lang="ru-RU" sz="2800" dirty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/>
              <a:t>И</a:t>
            </a:r>
            <a:r>
              <a:rPr lang="ru-RU" sz="2800" b="1" dirty="0" smtClean="0"/>
              <a:t> </a:t>
            </a:r>
            <a:r>
              <a:rPr lang="ru-RU" sz="2800" b="1" dirty="0" smtClean="0"/>
              <a:t>раздел С </a:t>
            </a:r>
            <a:r>
              <a:rPr lang="ru-RU" sz="2800" b="1" dirty="0"/>
              <a:t>«Реквизиты </a:t>
            </a:r>
            <a:r>
              <a:rPr lang="ru-RU" sz="2800" b="1" dirty="0" smtClean="0"/>
              <a:t>получателя» </a:t>
            </a:r>
            <a:r>
              <a:rPr lang="ru-RU" sz="2800" b="1" dirty="0"/>
              <a:t>в строке </a:t>
            </a:r>
            <a:r>
              <a:rPr lang="ru-RU" sz="2800" b="1" dirty="0" smtClean="0"/>
              <a:t>20 </a:t>
            </a:r>
            <a:r>
              <a:rPr lang="ru-RU" sz="2800" b="1" dirty="0"/>
              <a:t>"Категория </a:t>
            </a:r>
            <a:r>
              <a:rPr lang="ru-RU" sz="2800" b="1" dirty="0" smtClean="0"/>
              <a:t>получателя"</a:t>
            </a:r>
            <a:r>
              <a:rPr lang="ru-RU" sz="2800" dirty="0" smtClean="0"/>
              <a:t>:</a:t>
            </a:r>
            <a:endParaRPr lang="ru-RU" sz="2800" dirty="0"/>
          </a:p>
          <a:p>
            <a:pPr lvl="0"/>
            <a:r>
              <a:rPr lang="ru-RU" sz="2800" dirty="0"/>
              <a:t>ячейке "H" – </a:t>
            </a:r>
            <a:r>
              <a:rPr lang="ru-RU" sz="2800" dirty="0" smtClean="0"/>
              <a:t>доверитель;</a:t>
            </a:r>
            <a:endParaRPr lang="ru-RU" sz="2800" dirty="0"/>
          </a:p>
          <a:p>
            <a:pPr lvl="0"/>
            <a:r>
              <a:rPr lang="ru-RU" sz="2800" dirty="0"/>
              <a:t>ячейке "I" – </a:t>
            </a:r>
            <a:r>
              <a:rPr lang="ru-RU" sz="2800" dirty="0" smtClean="0"/>
              <a:t>розничная реализация.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408799" cy="428628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16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Законодательные нормы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Согласно </a:t>
            </a:r>
            <a:r>
              <a:rPr lang="ru-RU" dirty="0" smtClean="0"/>
              <a:t>ст. </a:t>
            </a:r>
            <a:r>
              <a:rPr lang="ru-RU" dirty="0"/>
              <a:t>846 Гражданского кодекса </a:t>
            </a:r>
            <a:r>
              <a:rPr lang="ru-RU" dirty="0" smtClean="0"/>
              <a:t>РК по </a:t>
            </a:r>
            <a:r>
              <a:rPr lang="ru-RU" dirty="0"/>
              <a:t>договору поручения одна сторона (</a:t>
            </a:r>
            <a:r>
              <a:rPr lang="ru-RU" b="1" dirty="0"/>
              <a:t>поверенный</a:t>
            </a:r>
            <a:r>
              <a:rPr lang="ru-RU" dirty="0"/>
              <a:t>) обязуется совершить от имени и за счет другой стороны (</a:t>
            </a:r>
            <a:r>
              <a:rPr lang="ru-RU" b="1" dirty="0"/>
              <a:t>доверителя</a:t>
            </a:r>
            <a:r>
              <a:rPr lang="ru-RU" dirty="0"/>
              <a:t>) определенные юридические действия. </a:t>
            </a:r>
            <a:br>
              <a:rPr lang="ru-RU" dirty="0"/>
            </a:br>
            <a:r>
              <a:rPr lang="ru-RU" dirty="0"/>
              <a:t>Характерной особенностью договоров поручения является, то что, по сделке совершенной поверенным, права и обязанности по ней </a:t>
            </a:r>
            <a:r>
              <a:rPr lang="ru-RU" b="1" dirty="0"/>
              <a:t>возникают непосредственно у доверителя</a:t>
            </a:r>
            <a:r>
              <a:rPr lang="ru-RU" dirty="0"/>
              <a:t>. Следовательно, поверенный не является участником сделки, которую он заключил с другими лицами, действую от имени доверителя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Договор поручения заключается в письменной форме</a:t>
            </a:r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408799" cy="428628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06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Новые Правила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В разделе I «Реквизиты поверенного (оператора) поставщика</a:t>
            </a:r>
            <a:r>
              <a:rPr lang="ru-RU" b="1" dirty="0" smtClean="0"/>
              <a:t>»:</a:t>
            </a:r>
          </a:p>
          <a:p>
            <a:pPr marL="0" indent="0">
              <a:buNone/>
            </a:pPr>
            <a:r>
              <a:rPr lang="ru-RU" dirty="0"/>
              <a:t>Раздел заполняется, </a:t>
            </a:r>
            <a:r>
              <a:rPr lang="ru-RU" b="1" dirty="0"/>
              <a:t>если</a:t>
            </a:r>
            <a:r>
              <a:rPr lang="ru-RU" dirty="0"/>
              <a:t> выписка ЭСФ производится юридическим лицом, которое является </a:t>
            </a:r>
            <a:r>
              <a:rPr lang="ru-RU" b="1" dirty="0"/>
              <a:t>поверенным</a:t>
            </a:r>
            <a:r>
              <a:rPr lang="ru-RU" dirty="0"/>
              <a:t> поставщика (оператором) по договору поручения, в том числе по деятельности, осуществляемой в рамках соглашения (контракта) о разделе продукции. В разделе указываются основные реквизиты поверенного лица: его БИН, наименование, адрес местонахождения, сведения о документе, которым назначается поверенное лицо.</a:t>
            </a:r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408799" cy="428628"/>
          </a:xfrm>
          <a:prstGeom prst="rect">
            <a:avLst/>
          </a:prstGeom>
          <a:noFill/>
        </p:spPr>
      </p:pic>
      <p:pic>
        <p:nvPicPr>
          <p:cNvPr id="5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24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Новые Правила ЭСФ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В разделе J «Реквизиты поверенного (оператора) покупателя</a:t>
            </a:r>
            <a:r>
              <a:rPr lang="ru-RU" b="1" dirty="0" smtClean="0"/>
              <a:t>»:</a:t>
            </a:r>
          </a:p>
          <a:p>
            <a:pPr marL="0" indent="0">
              <a:buNone/>
            </a:pPr>
            <a:r>
              <a:rPr lang="ru-RU" dirty="0"/>
              <a:t>Раздел заполняется, если выписка ЭСФ производится </a:t>
            </a:r>
            <a:r>
              <a:rPr lang="ru-RU" b="1" dirty="0"/>
              <a:t>в адрес юридического лица, которое является поверенным</a:t>
            </a:r>
            <a:r>
              <a:rPr lang="ru-RU" dirty="0"/>
              <a:t> (оператором) покупателя по договору поручения, в том числе по деятельности, осуществляемой в рамках соглашения (контракта) о разделе продукции. В разделе указываются основные реквизиты поверенного лица: его БИН, наименование, адрес местонахождения, сведения о документе, которым назначается поверенное лицо.</a:t>
            </a:r>
          </a:p>
        </p:txBody>
      </p:sp>
      <p:pic>
        <p:nvPicPr>
          <p:cNvPr id="4" name="Picture 2" descr="C:\Users\Natalya\Desktop\2017-4-26-15-00-072016-7-08-15-28-33Логотип ЦД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408799" cy="428628"/>
          </a:xfrm>
          <a:prstGeom prst="rect">
            <a:avLst/>
          </a:prstGeom>
          <a:noFill/>
        </p:spPr>
      </p:pic>
      <p:pic>
        <p:nvPicPr>
          <p:cNvPr id="1026" name="Picture 2" descr="C:\Users\Natalya\Desktop\f_610_h_610__201716011115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81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184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Дополнительные категории поставщика, покупателя</vt:lpstr>
      <vt:lpstr>Новые Правила ЭСФ</vt:lpstr>
      <vt:lpstr>Законодательные нормы</vt:lpstr>
      <vt:lpstr>Новые Правила ЭСФ</vt:lpstr>
      <vt:lpstr>Новые Правила ЭСФ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Дополнительные категории поставщика, покупателя</dc:title>
  <dc:creator>Admin1</dc:creator>
  <cp:lastModifiedBy>Admin1</cp:lastModifiedBy>
  <cp:revision>6</cp:revision>
  <dcterms:created xsi:type="dcterms:W3CDTF">2017-10-01T19:11:51Z</dcterms:created>
  <dcterms:modified xsi:type="dcterms:W3CDTF">2017-10-04T19:18:23Z</dcterms:modified>
</cp:coreProperties>
</file>