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341" r:id="rId2"/>
    <p:sldId id="405" r:id="rId3"/>
    <p:sldId id="406" r:id="rId4"/>
    <p:sldId id="404" r:id="rId5"/>
    <p:sldId id="365" r:id="rId6"/>
    <p:sldId id="373" r:id="rId7"/>
    <p:sldId id="415" r:id="rId8"/>
    <p:sldId id="446" r:id="rId9"/>
    <p:sldId id="443" r:id="rId10"/>
    <p:sldId id="444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A31"/>
    <a:srgbClr val="9E4B00"/>
    <a:srgbClr val="9A4200"/>
    <a:srgbClr val="FFABAB"/>
    <a:srgbClr val="FFB7F5"/>
    <a:srgbClr val="00BFC4"/>
    <a:srgbClr val="56FE34"/>
    <a:srgbClr val="FF8001"/>
    <a:srgbClr val="F88484"/>
    <a:srgbClr val="E31B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366C5D-3E1D-4D69-BA8F-846C3EFBDB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FADFC5-9F3C-43F4-BDDD-D57BDD6EED8C}" type="pres">
      <dgm:prSet presAssocID="{33366C5D-3E1D-4D69-BA8F-846C3EFBDB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926FEDE-E001-4941-A0E3-106C34508A00}" type="presOf" srcId="{33366C5D-3E1D-4D69-BA8F-846C3EFBDBC8}" destId="{5EFADFC5-9F3C-43F4-BDDD-D57BDD6EED8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4CEA12-7F02-42B8-A6B7-1946799A3648}" type="doc">
      <dgm:prSet loTypeId="urn:microsoft.com/office/officeart/2005/8/layout/chevron2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61EECBF-1EAD-47A3-A754-97DF84CAD08A}">
      <dgm:prSet/>
      <dgm:spPr>
        <a:gradFill rotWithShape="0">
          <a:gsLst>
            <a:gs pos="0">
              <a:srgbClr val="FF0000"/>
            </a:gs>
            <a:gs pos="80000">
              <a:schemeClr val="accent6">
                <a:lumMod val="75000"/>
              </a:schemeClr>
            </a:gs>
            <a:gs pos="100000">
              <a:srgbClr val="C00000"/>
            </a:gs>
          </a:gsLst>
        </a:gradFill>
      </dgm:spPr>
      <dgm:t>
        <a:bodyPr/>
        <a:lstStyle/>
        <a:p>
          <a:pPr rtl="0"/>
          <a:endParaRPr lang="ru-RU" dirty="0"/>
        </a:p>
      </dgm:t>
    </dgm:pt>
    <dgm:pt modelId="{5063F063-B5A1-49DC-9A27-C0C0D2B4A95C}" type="parTrans" cxnId="{CDB990EF-1767-40E9-B8AA-4188E54F25F8}">
      <dgm:prSet/>
      <dgm:spPr/>
      <dgm:t>
        <a:bodyPr/>
        <a:lstStyle/>
        <a:p>
          <a:endParaRPr lang="ru-RU"/>
        </a:p>
      </dgm:t>
    </dgm:pt>
    <dgm:pt modelId="{EA06422C-157B-4AB8-9167-D2C7F73F6B9F}" type="sibTrans" cxnId="{CDB990EF-1767-40E9-B8AA-4188E54F25F8}">
      <dgm:prSet/>
      <dgm:spPr/>
      <dgm:t>
        <a:bodyPr/>
        <a:lstStyle/>
        <a:p>
          <a:endParaRPr lang="ru-RU"/>
        </a:p>
      </dgm:t>
    </dgm:pt>
    <dgm:pt modelId="{5C523A6D-A870-4CB4-8F4C-E6FB4E7BDD7D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latin typeface="+mn-lt"/>
              <a:cs typeface="Arial" pitchFamily="34" charset="0"/>
            </a:rPr>
            <a:t>Комплекс всех контрольных мероприятий, </a:t>
          </a:r>
          <a:r>
            <a:rPr lang="ru-RU" sz="1800" dirty="0" smtClean="0">
              <a:latin typeface="+mn-lt"/>
            </a:rPr>
            <a:t>включая камеральный контроль, отбор для проверок, подтверждение НДС к возврату, меры принудительного взыскания</a:t>
          </a:r>
          <a:endParaRPr lang="ru-RU" sz="1800" dirty="0">
            <a:latin typeface="+mn-lt"/>
          </a:endParaRPr>
        </a:p>
      </dgm:t>
    </dgm:pt>
    <dgm:pt modelId="{82A3A861-6A8D-4C42-9429-3680B0094E8F}" type="parTrans" cxnId="{3723DEDB-CB7A-40E1-8B29-5F58B5B50AEA}">
      <dgm:prSet/>
      <dgm:spPr/>
      <dgm:t>
        <a:bodyPr/>
        <a:lstStyle/>
        <a:p>
          <a:endParaRPr lang="ru-RU"/>
        </a:p>
      </dgm:t>
    </dgm:pt>
    <dgm:pt modelId="{ED2F8733-7A94-430D-934E-5ED32738F993}" type="sibTrans" cxnId="{3723DEDB-CB7A-40E1-8B29-5F58B5B50AEA}">
      <dgm:prSet/>
      <dgm:spPr/>
      <dgm:t>
        <a:bodyPr/>
        <a:lstStyle/>
        <a:p>
          <a:endParaRPr lang="ru-RU"/>
        </a:p>
      </dgm:t>
    </dgm:pt>
    <dgm:pt modelId="{325CF073-D968-4D24-8C6D-2F195C47D6C3}" type="pres">
      <dgm:prSet presAssocID="{B84CEA12-7F02-42B8-A6B7-1946799A364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54D720-086D-496C-BE07-D64864F3D823}" type="pres">
      <dgm:prSet presAssocID="{E61EECBF-1EAD-47A3-A754-97DF84CAD08A}" presName="composite" presStyleCnt="0"/>
      <dgm:spPr/>
      <dgm:t>
        <a:bodyPr/>
        <a:lstStyle/>
        <a:p>
          <a:endParaRPr lang="ru-RU"/>
        </a:p>
      </dgm:t>
    </dgm:pt>
    <dgm:pt modelId="{40DCDA01-7D35-4497-BE91-FA9B7C9C139C}" type="pres">
      <dgm:prSet presAssocID="{E61EECBF-1EAD-47A3-A754-97DF84CAD08A}" presName="parentText" presStyleLbl="alignNode1" presStyleIdx="0" presStyleCnt="1" custLinFactNeighborY="37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66DBA-632C-48FB-95FD-C0E7A2D81E3C}" type="pres">
      <dgm:prSet presAssocID="{E61EECBF-1EAD-47A3-A754-97DF84CAD08A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23DEDB-CB7A-40E1-8B29-5F58B5B50AEA}" srcId="{E61EECBF-1EAD-47A3-A754-97DF84CAD08A}" destId="{5C523A6D-A870-4CB4-8F4C-E6FB4E7BDD7D}" srcOrd="0" destOrd="0" parTransId="{82A3A861-6A8D-4C42-9429-3680B0094E8F}" sibTransId="{ED2F8733-7A94-430D-934E-5ED32738F993}"/>
    <dgm:cxn modelId="{7ED71BF1-6BA5-4BAF-B46F-C98E339C342A}" type="presOf" srcId="{5C523A6D-A870-4CB4-8F4C-E6FB4E7BDD7D}" destId="{7BC66DBA-632C-48FB-95FD-C0E7A2D81E3C}" srcOrd="0" destOrd="0" presId="urn:microsoft.com/office/officeart/2005/8/layout/chevron2"/>
    <dgm:cxn modelId="{F31F8D02-5736-4979-9ABF-2CB6EB54B723}" type="presOf" srcId="{E61EECBF-1EAD-47A3-A754-97DF84CAD08A}" destId="{40DCDA01-7D35-4497-BE91-FA9B7C9C139C}" srcOrd="0" destOrd="0" presId="urn:microsoft.com/office/officeart/2005/8/layout/chevron2"/>
    <dgm:cxn modelId="{CDB990EF-1767-40E9-B8AA-4188E54F25F8}" srcId="{B84CEA12-7F02-42B8-A6B7-1946799A3648}" destId="{E61EECBF-1EAD-47A3-A754-97DF84CAD08A}" srcOrd="0" destOrd="0" parTransId="{5063F063-B5A1-49DC-9A27-C0C0D2B4A95C}" sibTransId="{EA06422C-157B-4AB8-9167-D2C7F73F6B9F}"/>
    <dgm:cxn modelId="{83A57A71-B9E7-4768-911B-3D3443BCE6F7}" type="presOf" srcId="{B84CEA12-7F02-42B8-A6B7-1946799A3648}" destId="{325CF073-D968-4D24-8C6D-2F195C47D6C3}" srcOrd="0" destOrd="0" presId="urn:microsoft.com/office/officeart/2005/8/layout/chevron2"/>
    <dgm:cxn modelId="{78C5B0F9-50F7-4C67-AE88-0C21713149FD}" type="presParOf" srcId="{325CF073-D968-4D24-8C6D-2F195C47D6C3}" destId="{A154D720-086D-496C-BE07-D64864F3D823}" srcOrd="0" destOrd="0" presId="urn:microsoft.com/office/officeart/2005/8/layout/chevron2"/>
    <dgm:cxn modelId="{BD457FA7-8DDA-41D3-94C9-772E477F3D89}" type="presParOf" srcId="{A154D720-086D-496C-BE07-D64864F3D823}" destId="{40DCDA01-7D35-4497-BE91-FA9B7C9C139C}" srcOrd="0" destOrd="0" presId="urn:microsoft.com/office/officeart/2005/8/layout/chevron2"/>
    <dgm:cxn modelId="{755F37B8-9F92-43A4-81DC-F7110FCBB7F0}" type="presParOf" srcId="{A154D720-086D-496C-BE07-D64864F3D823}" destId="{7BC66DBA-632C-48FB-95FD-C0E7A2D81E3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1DF597-0C16-4932-A888-1C816A01D7B3}" type="doc">
      <dgm:prSet loTypeId="urn:microsoft.com/office/officeart/2005/8/layout/chevron2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F728266-33D6-4CCA-B786-6FEB09379560}">
      <dgm:prSet/>
      <dgm:spPr>
        <a:gradFill rotWithShape="0">
          <a:gsLst>
            <a:gs pos="0">
              <a:srgbClr val="FFFF00"/>
            </a:gs>
            <a:gs pos="67000">
              <a:srgbClr val="FFE101"/>
            </a:gs>
            <a:gs pos="100000">
              <a:schemeClr val="accent6">
                <a:lumMod val="50000"/>
              </a:schemeClr>
            </a:gs>
          </a:gsLst>
        </a:gradFill>
      </dgm:spPr>
      <dgm:t>
        <a:bodyPr/>
        <a:lstStyle/>
        <a:p>
          <a:pPr rtl="0"/>
          <a:endParaRPr lang="ru-RU" dirty="0"/>
        </a:p>
      </dgm:t>
    </dgm:pt>
    <dgm:pt modelId="{3E9877D0-CFFE-4402-A8DA-AA52BE531852}" type="parTrans" cxnId="{F415AEE7-5367-4AE2-84D7-7FF3BAA0DC0A}">
      <dgm:prSet/>
      <dgm:spPr/>
      <dgm:t>
        <a:bodyPr/>
        <a:lstStyle/>
        <a:p>
          <a:endParaRPr lang="ru-RU"/>
        </a:p>
      </dgm:t>
    </dgm:pt>
    <dgm:pt modelId="{C4C976E0-1B97-4ECE-9ED7-3D05BE7D87B4}" type="sibTrans" cxnId="{F415AEE7-5367-4AE2-84D7-7FF3BAA0DC0A}">
      <dgm:prSet/>
      <dgm:spPr/>
      <dgm:t>
        <a:bodyPr/>
        <a:lstStyle/>
        <a:p>
          <a:endParaRPr lang="ru-RU"/>
        </a:p>
      </dgm:t>
    </dgm:pt>
    <dgm:pt modelId="{B0D2269D-4368-4397-A6AC-FC6AD88502FF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pPr rtl="0"/>
          <a:r>
            <a:rPr lang="ru-RU" sz="1800" u="none" smtClean="0">
              <a:latin typeface="+mj-lt"/>
              <a:cs typeface="Arial" panose="020B0604020202020204" pitchFamily="34" charset="0"/>
            </a:rPr>
            <a:t>ИЗВЕЩЕНИЯ</a:t>
          </a:r>
          <a:endParaRPr lang="ru-RU" sz="1800" u="none" dirty="0">
            <a:latin typeface="+mj-lt"/>
            <a:cs typeface="Arial" panose="020B0604020202020204" pitchFamily="34" charset="0"/>
          </a:endParaRPr>
        </a:p>
      </dgm:t>
    </dgm:pt>
    <dgm:pt modelId="{90C5A1BC-CC47-41EE-B5E3-4936E705C53B}" type="parTrans" cxnId="{5359553C-0C8F-4B9B-B5F3-476EE838FFC0}">
      <dgm:prSet/>
      <dgm:spPr/>
      <dgm:t>
        <a:bodyPr/>
        <a:lstStyle/>
        <a:p>
          <a:endParaRPr lang="ru-RU"/>
        </a:p>
      </dgm:t>
    </dgm:pt>
    <dgm:pt modelId="{54230C2C-49DD-4002-B708-F410C960A660}" type="sibTrans" cxnId="{5359553C-0C8F-4B9B-B5F3-476EE838FFC0}">
      <dgm:prSet/>
      <dgm:spPr/>
      <dgm:t>
        <a:bodyPr/>
        <a:lstStyle/>
        <a:p>
          <a:endParaRPr lang="ru-RU"/>
        </a:p>
      </dgm:t>
    </dgm:pt>
    <dgm:pt modelId="{A52C4CF4-6C44-41BA-A81D-25F4DE6E91AB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pPr rtl="0"/>
          <a:r>
            <a:rPr lang="ru-RU" sz="1800" u="none" dirty="0" smtClean="0">
              <a:latin typeface="+mj-lt"/>
              <a:cs typeface="Arial" panose="020B0604020202020204" pitchFamily="34" charset="0"/>
            </a:rPr>
            <a:t>РАЗЪЯСНИТЕЛЬНЫЕ ПИСЬМА, СЕМИНАРЫ</a:t>
          </a:r>
          <a:endParaRPr lang="ru-RU" sz="1800" u="none" dirty="0">
            <a:latin typeface="+mj-lt"/>
            <a:cs typeface="Arial" panose="020B0604020202020204" pitchFamily="34" charset="0"/>
          </a:endParaRPr>
        </a:p>
      </dgm:t>
    </dgm:pt>
    <dgm:pt modelId="{480379F8-46A9-443B-9755-61DDFE2D9439}" type="parTrans" cxnId="{60E47650-DE50-48FF-B41C-23E8E4C86BD0}">
      <dgm:prSet/>
      <dgm:spPr/>
      <dgm:t>
        <a:bodyPr/>
        <a:lstStyle/>
        <a:p>
          <a:endParaRPr lang="ru-RU"/>
        </a:p>
      </dgm:t>
    </dgm:pt>
    <dgm:pt modelId="{D56E83C3-8E67-4FC8-84D2-1026E47941AB}" type="sibTrans" cxnId="{60E47650-DE50-48FF-B41C-23E8E4C86BD0}">
      <dgm:prSet/>
      <dgm:spPr/>
      <dgm:t>
        <a:bodyPr/>
        <a:lstStyle/>
        <a:p>
          <a:endParaRPr lang="ru-RU"/>
        </a:p>
      </dgm:t>
    </dgm:pt>
    <dgm:pt modelId="{FA5D4AEC-8380-4CD7-B799-0D7D10BBB245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pPr rtl="0"/>
          <a:r>
            <a:rPr lang="ru-RU" sz="1800" u="none" dirty="0" smtClean="0">
              <a:latin typeface="+mj-lt"/>
              <a:cs typeface="Arial" panose="020B0604020202020204" pitchFamily="34" charset="0"/>
            </a:rPr>
            <a:t>СТАНДАРТНЫЕ МЕХАНИЗМЫ АДМИНИСТРИРОВАНИЯ  </a:t>
          </a:r>
          <a:endParaRPr lang="ru-RU" sz="1800" u="none" dirty="0">
            <a:latin typeface="+mj-lt"/>
            <a:cs typeface="Arial" panose="020B0604020202020204" pitchFamily="34" charset="0"/>
          </a:endParaRPr>
        </a:p>
      </dgm:t>
    </dgm:pt>
    <dgm:pt modelId="{39B46FC6-619C-4771-9EC3-E5F7D0C6BA25}" type="parTrans" cxnId="{DB458248-01ED-4E73-80A3-607A3FFE77A6}">
      <dgm:prSet/>
      <dgm:spPr/>
      <dgm:t>
        <a:bodyPr/>
        <a:lstStyle/>
        <a:p>
          <a:endParaRPr lang="ru-RU"/>
        </a:p>
      </dgm:t>
    </dgm:pt>
    <dgm:pt modelId="{00CC7E9E-6170-4803-B1D1-6643287928CF}" type="sibTrans" cxnId="{DB458248-01ED-4E73-80A3-607A3FFE77A6}">
      <dgm:prSet/>
      <dgm:spPr/>
      <dgm:t>
        <a:bodyPr/>
        <a:lstStyle/>
        <a:p>
          <a:endParaRPr lang="ru-RU"/>
        </a:p>
      </dgm:t>
    </dgm:pt>
    <dgm:pt modelId="{CEF8DEE6-1BF1-4818-B684-1A60D0C2EF8B}" type="pres">
      <dgm:prSet presAssocID="{E71DF597-0C16-4932-A888-1C816A01D7B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689705-E982-4198-9B36-E8FCB8AABBAA}" type="pres">
      <dgm:prSet presAssocID="{AF728266-33D6-4CCA-B786-6FEB09379560}" presName="composite" presStyleCnt="0"/>
      <dgm:spPr/>
      <dgm:t>
        <a:bodyPr/>
        <a:lstStyle/>
        <a:p>
          <a:endParaRPr lang="ru-RU"/>
        </a:p>
      </dgm:t>
    </dgm:pt>
    <dgm:pt modelId="{71B490E4-1F1A-403E-AB25-1D4E589DC7D6}" type="pres">
      <dgm:prSet presAssocID="{AF728266-33D6-4CCA-B786-6FEB09379560}" presName="parentText" presStyleLbl="alignNode1" presStyleIdx="0" presStyleCnt="1" custScaleX="107050" custLinFactNeighborY="15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E405B-D4A9-4A8A-8B15-14887EF3B7A5}" type="pres">
      <dgm:prSet presAssocID="{AF728266-33D6-4CCA-B786-6FEB09379560}" presName="descendantText" presStyleLbl="alignAcc1" presStyleIdx="0" presStyleCnt="1" custScaleX="98861" custLinFactNeighborX="578" custLinFactNeighborY="2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8776A7-A978-4CA2-9EC6-8CC4FA37AF36}" type="presOf" srcId="{AF728266-33D6-4CCA-B786-6FEB09379560}" destId="{71B490E4-1F1A-403E-AB25-1D4E589DC7D6}" srcOrd="0" destOrd="0" presId="urn:microsoft.com/office/officeart/2005/8/layout/chevron2"/>
    <dgm:cxn modelId="{55AC3CD9-5F21-44CA-BA11-7ACE535F1EBA}" type="presOf" srcId="{B0D2269D-4368-4397-A6AC-FC6AD88502FF}" destId="{FD4E405B-D4A9-4A8A-8B15-14887EF3B7A5}" srcOrd="0" destOrd="0" presId="urn:microsoft.com/office/officeart/2005/8/layout/chevron2"/>
    <dgm:cxn modelId="{4BA70A1F-3E95-4250-B027-D6E0B7377659}" type="presOf" srcId="{E71DF597-0C16-4932-A888-1C816A01D7B3}" destId="{CEF8DEE6-1BF1-4818-B684-1A60D0C2EF8B}" srcOrd="0" destOrd="0" presId="urn:microsoft.com/office/officeart/2005/8/layout/chevron2"/>
    <dgm:cxn modelId="{60E47650-DE50-48FF-B41C-23E8E4C86BD0}" srcId="{AF728266-33D6-4CCA-B786-6FEB09379560}" destId="{A52C4CF4-6C44-41BA-A81D-25F4DE6E91AB}" srcOrd="1" destOrd="0" parTransId="{480379F8-46A9-443B-9755-61DDFE2D9439}" sibTransId="{D56E83C3-8E67-4FC8-84D2-1026E47941AB}"/>
    <dgm:cxn modelId="{F415AEE7-5367-4AE2-84D7-7FF3BAA0DC0A}" srcId="{E71DF597-0C16-4932-A888-1C816A01D7B3}" destId="{AF728266-33D6-4CCA-B786-6FEB09379560}" srcOrd="0" destOrd="0" parTransId="{3E9877D0-CFFE-4402-A8DA-AA52BE531852}" sibTransId="{C4C976E0-1B97-4ECE-9ED7-3D05BE7D87B4}"/>
    <dgm:cxn modelId="{5359553C-0C8F-4B9B-B5F3-476EE838FFC0}" srcId="{AF728266-33D6-4CCA-B786-6FEB09379560}" destId="{B0D2269D-4368-4397-A6AC-FC6AD88502FF}" srcOrd="0" destOrd="0" parTransId="{90C5A1BC-CC47-41EE-B5E3-4936E705C53B}" sibTransId="{54230C2C-49DD-4002-B708-F410C960A660}"/>
    <dgm:cxn modelId="{0F85179F-E8BF-4E75-B73B-87A69524E579}" type="presOf" srcId="{FA5D4AEC-8380-4CD7-B799-0D7D10BBB245}" destId="{FD4E405B-D4A9-4A8A-8B15-14887EF3B7A5}" srcOrd="0" destOrd="2" presId="urn:microsoft.com/office/officeart/2005/8/layout/chevron2"/>
    <dgm:cxn modelId="{DB458248-01ED-4E73-80A3-607A3FFE77A6}" srcId="{AF728266-33D6-4CCA-B786-6FEB09379560}" destId="{FA5D4AEC-8380-4CD7-B799-0D7D10BBB245}" srcOrd="2" destOrd="0" parTransId="{39B46FC6-619C-4771-9EC3-E5F7D0C6BA25}" sibTransId="{00CC7E9E-6170-4803-B1D1-6643287928CF}"/>
    <dgm:cxn modelId="{9BD8D2EA-9FD3-4FB7-BE8A-D91A7780ADDC}" type="presOf" srcId="{A52C4CF4-6C44-41BA-A81D-25F4DE6E91AB}" destId="{FD4E405B-D4A9-4A8A-8B15-14887EF3B7A5}" srcOrd="0" destOrd="1" presId="urn:microsoft.com/office/officeart/2005/8/layout/chevron2"/>
    <dgm:cxn modelId="{73C96B5B-3009-4BEB-B22E-17CD76953C0F}" type="presParOf" srcId="{CEF8DEE6-1BF1-4818-B684-1A60D0C2EF8B}" destId="{34689705-E982-4198-9B36-E8FCB8AABBAA}" srcOrd="0" destOrd="0" presId="urn:microsoft.com/office/officeart/2005/8/layout/chevron2"/>
    <dgm:cxn modelId="{B4585FCE-5056-4280-B4EB-1B734DFF4FB3}" type="presParOf" srcId="{34689705-E982-4198-9B36-E8FCB8AABBAA}" destId="{71B490E4-1F1A-403E-AB25-1D4E589DC7D6}" srcOrd="0" destOrd="0" presId="urn:microsoft.com/office/officeart/2005/8/layout/chevron2"/>
    <dgm:cxn modelId="{1BE38404-68A1-463B-821A-323397B385A7}" type="presParOf" srcId="{34689705-E982-4198-9B36-E8FCB8AABBAA}" destId="{FD4E405B-D4A9-4A8A-8B15-14887EF3B7A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E8A33E-D399-44A1-8D17-7A2C69BFA701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769B70-0BCA-418C-AD73-C6C4ECAB7B7B}">
      <dgm:prSet/>
      <dgm:spPr>
        <a:gradFill rotWithShape="0">
          <a:gsLst>
            <a:gs pos="0">
              <a:srgbClr val="92D050"/>
            </a:gs>
            <a:gs pos="59000">
              <a:srgbClr val="00B050"/>
            </a:gs>
            <a:gs pos="98000">
              <a:srgbClr val="FFFF00"/>
            </a:gs>
          </a:gsLst>
        </a:gradFill>
      </dgm:spPr>
      <dgm:t>
        <a:bodyPr/>
        <a:lstStyle/>
        <a:p>
          <a:pPr rtl="0"/>
          <a:endParaRPr lang="ru-RU" dirty="0"/>
        </a:p>
      </dgm:t>
    </dgm:pt>
    <dgm:pt modelId="{962B398C-AF0D-4942-92F2-2594C7CD5499}" type="parTrans" cxnId="{4454E892-527D-48A3-A5D6-CAC2DDE4DAC1}">
      <dgm:prSet/>
      <dgm:spPr/>
      <dgm:t>
        <a:bodyPr/>
        <a:lstStyle/>
        <a:p>
          <a:endParaRPr lang="ru-RU"/>
        </a:p>
      </dgm:t>
    </dgm:pt>
    <dgm:pt modelId="{45125B69-7DA3-4806-A570-0EC2ADE6A01D}" type="sibTrans" cxnId="{4454E892-527D-48A3-A5D6-CAC2DDE4DAC1}">
      <dgm:prSet/>
      <dgm:spPr/>
      <dgm:t>
        <a:bodyPr/>
        <a:lstStyle/>
        <a:p>
          <a:endParaRPr lang="ru-RU"/>
        </a:p>
      </dgm:t>
    </dgm:pt>
    <dgm:pt modelId="{82202A6F-700C-49BB-B979-6930419B24F6}">
      <dgm:prSet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ru-RU" sz="1800" b="0" u="none" dirty="0" smtClean="0">
              <a:latin typeface="+mj-lt"/>
              <a:cs typeface="Arial" panose="020B0604020202020204" pitchFamily="34" charset="0"/>
            </a:rPr>
            <a:t>СНИЖЕНИЕ АДМИНИСТРАТИВНЫХ БАРЬЕРОВ</a:t>
          </a:r>
          <a:endParaRPr lang="ru-RU" sz="1800" b="0" dirty="0">
            <a:latin typeface="+mj-lt"/>
            <a:cs typeface="Arial" panose="020B0604020202020204" pitchFamily="34" charset="0"/>
          </a:endParaRPr>
        </a:p>
      </dgm:t>
    </dgm:pt>
    <dgm:pt modelId="{E6C9C288-AC52-44E7-9A4C-400C4E7A808F}" type="parTrans" cxnId="{80AFF591-2480-4C1F-97C8-118F3A9435FB}">
      <dgm:prSet/>
      <dgm:spPr/>
      <dgm:t>
        <a:bodyPr/>
        <a:lstStyle/>
        <a:p>
          <a:endParaRPr lang="ru-RU"/>
        </a:p>
      </dgm:t>
    </dgm:pt>
    <dgm:pt modelId="{C14D5AD7-492D-4A69-B562-4249557327CA}" type="sibTrans" cxnId="{80AFF591-2480-4C1F-97C8-118F3A9435FB}">
      <dgm:prSet/>
      <dgm:spPr/>
      <dgm:t>
        <a:bodyPr/>
        <a:lstStyle/>
        <a:p>
          <a:endParaRPr lang="ru-RU"/>
        </a:p>
      </dgm:t>
    </dgm:pt>
    <dgm:pt modelId="{ED2148D1-4C56-48A4-A540-77273A5AE2ED}">
      <dgm:prSet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ru-RU" sz="1800" b="0" dirty="0" smtClean="0">
              <a:latin typeface="+mj-lt"/>
              <a:cs typeface="Arial" panose="020B0604020202020204" pitchFamily="34" charset="0"/>
            </a:rPr>
            <a:t>ПАРТНЕРСТВО</a:t>
          </a:r>
          <a:endParaRPr lang="ru-RU" sz="1800" b="0" dirty="0">
            <a:latin typeface="+mj-lt"/>
            <a:cs typeface="Arial" panose="020B0604020202020204" pitchFamily="34" charset="0"/>
          </a:endParaRPr>
        </a:p>
      </dgm:t>
    </dgm:pt>
    <dgm:pt modelId="{0515FC6C-74B4-43B8-BAA2-66E588A7A1AD}" type="parTrans" cxnId="{53632350-DEC4-46D6-8D1D-5E46BFADC6C1}">
      <dgm:prSet/>
      <dgm:spPr/>
      <dgm:t>
        <a:bodyPr/>
        <a:lstStyle/>
        <a:p>
          <a:endParaRPr lang="ru-RU"/>
        </a:p>
      </dgm:t>
    </dgm:pt>
    <dgm:pt modelId="{63070DF7-3074-467B-995D-F41981C9E7FE}" type="sibTrans" cxnId="{53632350-DEC4-46D6-8D1D-5E46BFADC6C1}">
      <dgm:prSet/>
      <dgm:spPr/>
      <dgm:t>
        <a:bodyPr/>
        <a:lstStyle/>
        <a:p>
          <a:endParaRPr lang="ru-RU"/>
        </a:p>
      </dgm:t>
    </dgm:pt>
    <dgm:pt modelId="{0A5CCD66-911F-4E43-BAD3-FDE79E01E1DD}" type="pres">
      <dgm:prSet presAssocID="{51E8A33E-D399-44A1-8D17-7A2C69BFA70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7F38D6-BBC2-4299-8F4D-CCCA7CF377A7}" type="pres">
      <dgm:prSet presAssocID="{76769B70-0BCA-418C-AD73-C6C4ECAB7B7B}" presName="composite" presStyleCnt="0"/>
      <dgm:spPr/>
      <dgm:t>
        <a:bodyPr/>
        <a:lstStyle/>
        <a:p>
          <a:endParaRPr lang="ru-RU"/>
        </a:p>
      </dgm:t>
    </dgm:pt>
    <dgm:pt modelId="{3D356394-09A6-45FF-9238-BD5C6D7831D8}" type="pres">
      <dgm:prSet presAssocID="{76769B70-0BCA-418C-AD73-C6C4ECAB7B7B}" presName="parentText" presStyleLbl="alignNode1" presStyleIdx="0" presStyleCnt="1" custLinFactNeighborY="-8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E20CE-750A-45F9-95D3-1ABDCF079D14}" type="pres">
      <dgm:prSet presAssocID="{76769B70-0BCA-418C-AD73-C6C4ECAB7B7B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632350-DEC4-46D6-8D1D-5E46BFADC6C1}" srcId="{76769B70-0BCA-418C-AD73-C6C4ECAB7B7B}" destId="{ED2148D1-4C56-48A4-A540-77273A5AE2ED}" srcOrd="1" destOrd="0" parTransId="{0515FC6C-74B4-43B8-BAA2-66E588A7A1AD}" sibTransId="{63070DF7-3074-467B-995D-F41981C9E7FE}"/>
    <dgm:cxn modelId="{4454E892-527D-48A3-A5D6-CAC2DDE4DAC1}" srcId="{51E8A33E-D399-44A1-8D17-7A2C69BFA701}" destId="{76769B70-0BCA-418C-AD73-C6C4ECAB7B7B}" srcOrd="0" destOrd="0" parTransId="{962B398C-AF0D-4942-92F2-2594C7CD5499}" sibTransId="{45125B69-7DA3-4806-A570-0EC2ADE6A01D}"/>
    <dgm:cxn modelId="{4D60172A-07C2-4242-97E1-4F8C8CA969BD}" type="presOf" srcId="{76769B70-0BCA-418C-AD73-C6C4ECAB7B7B}" destId="{3D356394-09A6-45FF-9238-BD5C6D7831D8}" srcOrd="0" destOrd="0" presId="urn:microsoft.com/office/officeart/2005/8/layout/chevron2"/>
    <dgm:cxn modelId="{D729B839-B916-4EA7-A021-3ADFD63A0635}" type="presOf" srcId="{82202A6F-700C-49BB-B979-6930419B24F6}" destId="{8DEE20CE-750A-45F9-95D3-1ABDCF079D14}" srcOrd="0" destOrd="0" presId="urn:microsoft.com/office/officeart/2005/8/layout/chevron2"/>
    <dgm:cxn modelId="{7F637438-4FD6-4DBD-81A2-03ADA6BA02E6}" type="presOf" srcId="{ED2148D1-4C56-48A4-A540-77273A5AE2ED}" destId="{8DEE20CE-750A-45F9-95D3-1ABDCF079D14}" srcOrd="0" destOrd="1" presId="urn:microsoft.com/office/officeart/2005/8/layout/chevron2"/>
    <dgm:cxn modelId="{80AFF591-2480-4C1F-97C8-118F3A9435FB}" srcId="{76769B70-0BCA-418C-AD73-C6C4ECAB7B7B}" destId="{82202A6F-700C-49BB-B979-6930419B24F6}" srcOrd="0" destOrd="0" parTransId="{E6C9C288-AC52-44E7-9A4C-400C4E7A808F}" sibTransId="{C14D5AD7-492D-4A69-B562-4249557327CA}"/>
    <dgm:cxn modelId="{81CFDD4B-41A6-420C-AC25-72F5B4BCA69F}" type="presOf" srcId="{51E8A33E-D399-44A1-8D17-7A2C69BFA701}" destId="{0A5CCD66-911F-4E43-BAD3-FDE79E01E1DD}" srcOrd="0" destOrd="0" presId="urn:microsoft.com/office/officeart/2005/8/layout/chevron2"/>
    <dgm:cxn modelId="{E41F247E-7A10-419F-9BAB-BCBB11DE2C09}" type="presParOf" srcId="{0A5CCD66-911F-4E43-BAD3-FDE79E01E1DD}" destId="{837F38D6-BBC2-4299-8F4D-CCCA7CF377A7}" srcOrd="0" destOrd="0" presId="urn:microsoft.com/office/officeart/2005/8/layout/chevron2"/>
    <dgm:cxn modelId="{984ED537-A937-48D6-9B4C-30BCEEDE312D}" type="presParOf" srcId="{837F38D6-BBC2-4299-8F4D-CCCA7CF377A7}" destId="{3D356394-09A6-45FF-9238-BD5C6D7831D8}" srcOrd="0" destOrd="0" presId="urn:microsoft.com/office/officeart/2005/8/layout/chevron2"/>
    <dgm:cxn modelId="{04D3A16A-BE09-4301-AF38-86FF9F011D8D}" type="presParOf" srcId="{837F38D6-BBC2-4299-8F4D-CCCA7CF377A7}" destId="{8DEE20CE-750A-45F9-95D3-1ABDCF079D1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DE18E7-4989-4729-ABCF-A04D215930FF}" type="doc">
      <dgm:prSet loTypeId="urn:microsoft.com/office/officeart/2005/8/layout/funnel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48DCB5-7BCD-41C9-9FEA-427EEBCB8D08}">
      <dgm:prSet phldrT="[Текст]"/>
      <dgm:spPr>
        <a:gradFill rotWithShape="0">
          <a:gsLst>
            <a:gs pos="0">
              <a:srgbClr val="FFFF00"/>
            </a:gs>
            <a:gs pos="80000">
              <a:srgbClr val="FFC000"/>
            </a:gs>
            <a:gs pos="100000">
              <a:schemeClr val="accent6">
                <a:lumMod val="60000"/>
                <a:lumOff val="40000"/>
              </a:schemeClr>
            </a:gs>
          </a:gsLst>
        </a:gradFill>
      </dgm:spPr>
      <dgm:t>
        <a:bodyPr/>
        <a:lstStyle/>
        <a:p>
          <a:endParaRPr lang="ru-RU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BE62B80-B9F5-4D23-BECC-92E400A588F9}" type="parTrans" cxnId="{B4C0B2C1-3C40-4560-99BD-1CFAF8150DC7}">
      <dgm:prSet/>
      <dgm:spPr/>
      <dgm:t>
        <a:bodyPr/>
        <a:lstStyle/>
        <a:p>
          <a:endParaRPr lang="ru-RU"/>
        </a:p>
      </dgm:t>
    </dgm:pt>
    <dgm:pt modelId="{30C3165A-A669-49F2-B54C-BD11A9BAB628}" type="sibTrans" cxnId="{B4C0B2C1-3C40-4560-99BD-1CFAF8150DC7}">
      <dgm:prSet/>
      <dgm:spPr/>
      <dgm:t>
        <a:bodyPr/>
        <a:lstStyle/>
        <a:p>
          <a:endParaRPr lang="ru-RU"/>
        </a:p>
      </dgm:t>
    </dgm:pt>
    <dgm:pt modelId="{24B24FC7-11D3-4A7A-8839-627EF0487D92}">
      <dgm:prSet phldrT="[Текст]"/>
      <dgm:spPr>
        <a:gradFill rotWithShape="0">
          <a:gsLst>
            <a:gs pos="0">
              <a:srgbClr val="00B0F0"/>
            </a:gs>
            <a:gs pos="80000">
              <a:srgbClr val="00B0F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 dirty="0"/>
        </a:p>
      </dgm:t>
    </dgm:pt>
    <dgm:pt modelId="{9F613BA7-C9E7-4BDB-AFF2-359D7B02D185}" type="sibTrans" cxnId="{3A04E512-EC74-4214-8F27-E72216F827F4}">
      <dgm:prSet/>
      <dgm:spPr/>
      <dgm:t>
        <a:bodyPr/>
        <a:lstStyle/>
        <a:p>
          <a:endParaRPr lang="ru-RU"/>
        </a:p>
      </dgm:t>
    </dgm:pt>
    <dgm:pt modelId="{34827CDE-E996-4EFF-8AD3-376B5F5ADE0A}" type="parTrans" cxnId="{3A04E512-EC74-4214-8F27-E72216F827F4}">
      <dgm:prSet/>
      <dgm:spPr/>
      <dgm:t>
        <a:bodyPr/>
        <a:lstStyle/>
        <a:p>
          <a:endParaRPr lang="ru-RU"/>
        </a:p>
      </dgm:t>
    </dgm:pt>
    <dgm:pt modelId="{29D36CB1-E841-474E-B998-E456DF7F5BE2}">
      <dgm:prSet phldrT="[Текст]" custT="1"/>
      <dgm:spPr/>
      <dgm:t>
        <a:bodyPr/>
        <a:lstStyle/>
        <a:p>
          <a:endParaRPr lang="ru-RU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AA8E0A1-DD08-46EE-8F45-4676693092CA}" type="sibTrans" cxnId="{6A0CC7B4-DA02-4C8B-9861-B99EF4099A2E}">
      <dgm:prSet/>
      <dgm:spPr/>
      <dgm:t>
        <a:bodyPr/>
        <a:lstStyle/>
        <a:p>
          <a:endParaRPr lang="ru-RU"/>
        </a:p>
      </dgm:t>
    </dgm:pt>
    <dgm:pt modelId="{4F0DC2DC-1F48-4ACD-BE31-FD0B57F362DC}" type="parTrans" cxnId="{6A0CC7B4-DA02-4C8B-9861-B99EF4099A2E}">
      <dgm:prSet/>
      <dgm:spPr/>
      <dgm:t>
        <a:bodyPr/>
        <a:lstStyle/>
        <a:p>
          <a:endParaRPr lang="ru-RU"/>
        </a:p>
      </dgm:t>
    </dgm:pt>
    <dgm:pt modelId="{AE1C2411-F522-4E64-9BED-DC5D51A2CF8C}" type="pres">
      <dgm:prSet presAssocID="{B8DE18E7-4989-4729-ABCF-A04D215930F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3A64E7-0BB9-431C-A5D2-4067B923C0F9}" type="pres">
      <dgm:prSet presAssocID="{B8DE18E7-4989-4729-ABCF-A04D215930FF}" presName="ellipse" presStyleLbl="trBgShp" presStyleIdx="0" presStyleCnt="1" custScaleX="105507"/>
      <dgm:spPr>
        <a:solidFill>
          <a:schemeClr val="bg2">
            <a:lumMod val="90000"/>
            <a:alpha val="40000"/>
          </a:schemeClr>
        </a:solidFill>
      </dgm:spPr>
      <dgm:t>
        <a:bodyPr/>
        <a:lstStyle/>
        <a:p>
          <a:endParaRPr lang="ru-RU"/>
        </a:p>
      </dgm:t>
    </dgm:pt>
    <dgm:pt modelId="{8111F00C-8517-4A24-8E40-2D1DA0931F47}" type="pres">
      <dgm:prSet presAssocID="{B8DE18E7-4989-4729-ABCF-A04D215930FF}" presName="arrow1" presStyleLbl="fgShp" presStyleIdx="0" presStyleCnt="1" custScaleY="164464" custLinFactNeighborY="-14865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7D905D36-50D6-446D-ACAC-2F190AC00BFE}" type="pres">
      <dgm:prSet presAssocID="{B8DE18E7-4989-4729-ABCF-A04D215930FF}" presName="rectangle" presStyleLbl="revTx" presStyleIdx="0" presStyleCnt="1" custLinFactNeighborY="20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A505B-28B9-445C-BE06-E4D3DE5AF192}" type="pres">
      <dgm:prSet presAssocID="{24B24FC7-11D3-4A7A-8839-627EF0487D92}" presName="item1" presStyleLbl="node1" presStyleIdx="0" presStyleCnt="2" custScaleX="116821" custScaleY="116821" custLinFactNeighborX="53119" custLinFactNeighborY="-72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9CCD1-B4BE-45D0-AC1E-B700F58F369F}" type="pres">
      <dgm:prSet presAssocID="{29D36CB1-E841-474E-B998-E456DF7F5BE2}" presName="item2" presStyleLbl="node1" presStyleIdx="1" presStyleCnt="2" custScaleX="129108" custScaleY="129108" custLinFactNeighborX="-3905" custLinFactNeighborY="-10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B4B6B-092A-445E-81B4-71432F29604B}" type="pres">
      <dgm:prSet presAssocID="{B8DE18E7-4989-4729-ABCF-A04D215930FF}" presName="funnel" presStyleLbl="trAlignAcc1" presStyleIdx="0" presStyleCnt="1" custScaleX="106191" custScaleY="103670" custLinFactNeighborY="2817"/>
      <dgm:spPr>
        <a:solidFill>
          <a:srgbClr val="92D050">
            <a:alpha val="19000"/>
          </a:srgbClr>
        </a:solidFill>
      </dgm:spPr>
      <dgm:t>
        <a:bodyPr/>
        <a:lstStyle/>
        <a:p>
          <a:endParaRPr lang="ru-RU"/>
        </a:p>
      </dgm:t>
    </dgm:pt>
  </dgm:ptLst>
  <dgm:cxnLst>
    <dgm:cxn modelId="{6A0CC7B4-DA02-4C8B-9861-B99EF4099A2E}" srcId="{B8DE18E7-4989-4729-ABCF-A04D215930FF}" destId="{29D36CB1-E841-474E-B998-E456DF7F5BE2}" srcOrd="2" destOrd="0" parTransId="{4F0DC2DC-1F48-4ACD-BE31-FD0B57F362DC}" sibTransId="{9AA8E0A1-DD08-46EE-8F45-4676693092CA}"/>
    <dgm:cxn modelId="{6181DAAB-C2A8-4E55-95E7-A40F5B611241}" type="presOf" srcId="{B8DE18E7-4989-4729-ABCF-A04D215930FF}" destId="{AE1C2411-F522-4E64-9BED-DC5D51A2CF8C}" srcOrd="0" destOrd="0" presId="urn:microsoft.com/office/officeart/2005/8/layout/funnel1"/>
    <dgm:cxn modelId="{3A04E512-EC74-4214-8F27-E72216F827F4}" srcId="{B8DE18E7-4989-4729-ABCF-A04D215930FF}" destId="{24B24FC7-11D3-4A7A-8839-627EF0487D92}" srcOrd="1" destOrd="0" parTransId="{34827CDE-E996-4EFF-8AD3-376B5F5ADE0A}" sibTransId="{9F613BA7-C9E7-4BDB-AFF2-359D7B02D185}"/>
    <dgm:cxn modelId="{B4C0B2C1-3C40-4560-99BD-1CFAF8150DC7}" srcId="{B8DE18E7-4989-4729-ABCF-A04D215930FF}" destId="{0C48DCB5-7BCD-41C9-9FEA-427EEBCB8D08}" srcOrd="0" destOrd="0" parTransId="{4BE62B80-B9F5-4D23-BECC-92E400A588F9}" sibTransId="{30C3165A-A669-49F2-B54C-BD11A9BAB628}"/>
    <dgm:cxn modelId="{069C9B34-65D8-45AB-86A2-2140E77871E5}" type="presOf" srcId="{0C48DCB5-7BCD-41C9-9FEA-427EEBCB8D08}" destId="{BBA9CCD1-B4BE-45D0-AC1E-B700F58F369F}" srcOrd="0" destOrd="0" presId="urn:microsoft.com/office/officeart/2005/8/layout/funnel1"/>
    <dgm:cxn modelId="{F4B4D419-53E0-421D-8177-D28E6AE696C1}" type="presOf" srcId="{24B24FC7-11D3-4A7A-8839-627EF0487D92}" destId="{3A7A505B-28B9-445C-BE06-E4D3DE5AF192}" srcOrd="0" destOrd="0" presId="urn:microsoft.com/office/officeart/2005/8/layout/funnel1"/>
    <dgm:cxn modelId="{032EE464-2E27-40DC-BA36-CDC31B61C49B}" type="presOf" srcId="{29D36CB1-E841-474E-B998-E456DF7F5BE2}" destId="{7D905D36-50D6-446D-ACAC-2F190AC00BFE}" srcOrd="0" destOrd="0" presId="urn:microsoft.com/office/officeart/2005/8/layout/funnel1"/>
    <dgm:cxn modelId="{E7C2D56D-4C2D-44C6-84D6-BA1BDFDC2706}" type="presParOf" srcId="{AE1C2411-F522-4E64-9BED-DC5D51A2CF8C}" destId="{7C3A64E7-0BB9-431C-A5D2-4067B923C0F9}" srcOrd="0" destOrd="0" presId="urn:microsoft.com/office/officeart/2005/8/layout/funnel1"/>
    <dgm:cxn modelId="{6386FD4A-8B34-45EC-9C66-19C51EDAC81E}" type="presParOf" srcId="{AE1C2411-F522-4E64-9BED-DC5D51A2CF8C}" destId="{8111F00C-8517-4A24-8E40-2D1DA0931F47}" srcOrd="1" destOrd="0" presId="urn:microsoft.com/office/officeart/2005/8/layout/funnel1"/>
    <dgm:cxn modelId="{4B841AFD-A007-43EB-9A42-F37E2792655A}" type="presParOf" srcId="{AE1C2411-F522-4E64-9BED-DC5D51A2CF8C}" destId="{7D905D36-50D6-446D-ACAC-2F190AC00BFE}" srcOrd="2" destOrd="0" presId="urn:microsoft.com/office/officeart/2005/8/layout/funnel1"/>
    <dgm:cxn modelId="{251A1FF7-767A-42B8-85B8-98655F1B5886}" type="presParOf" srcId="{AE1C2411-F522-4E64-9BED-DC5D51A2CF8C}" destId="{3A7A505B-28B9-445C-BE06-E4D3DE5AF192}" srcOrd="3" destOrd="0" presId="urn:microsoft.com/office/officeart/2005/8/layout/funnel1"/>
    <dgm:cxn modelId="{55828567-77E5-4521-9D36-F5B38C4603AF}" type="presParOf" srcId="{AE1C2411-F522-4E64-9BED-DC5D51A2CF8C}" destId="{BBA9CCD1-B4BE-45D0-AC1E-B700F58F369F}" srcOrd="4" destOrd="0" presId="urn:microsoft.com/office/officeart/2005/8/layout/funnel1"/>
    <dgm:cxn modelId="{F07732DE-86C6-4874-8CB4-E42544E61A08}" type="presParOf" srcId="{AE1C2411-F522-4E64-9BED-DC5D51A2CF8C}" destId="{291B4B6B-092A-445E-81B4-71432F29604B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DCDA01-7D35-4497-BE91-FA9B7C9C139C}">
      <dsp:nvSpPr>
        <dsp:cNvPr id="0" name=""/>
        <dsp:cNvSpPr/>
      </dsp:nvSpPr>
      <dsp:spPr>
        <a:xfrm rot="5400000">
          <a:off x="-289669" y="289669"/>
          <a:ext cx="1931131" cy="1351791"/>
        </a:xfrm>
        <a:prstGeom prst="chevron">
          <a:avLst/>
        </a:prstGeom>
        <a:gradFill rotWithShape="0">
          <a:gsLst>
            <a:gs pos="0">
              <a:srgbClr val="FF0000"/>
            </a:gs>
            <a:gs pos="80000">
              <a:schemeClr val="accent6">
                <a:lumMod val="75000"/>
              </a:schemeClr>
            </a:gs>
            <a:gs pos="100000">
              <a:srgbClr val="C00000"/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 dirty="0"/>
        </a:p>
      </dsp:txBody>
      <dsp:txXfrm rot="-5400000">
        <a:off x="2" y="675895"/>
        <a:ext cx="1351791" cy="579340"/>
      </dsp:txXfrm>
    </dsp:sp>
    <dsp:sp modelId="{7BC66DBA-632C-48FB-95FD-C0E7A2D81E3C}">
      <dsp:nvSpPr>
        <dsp:cNvPr id="0" name=""/>
        <dsp:cNvSpPr/>
      </dsp:nvSpPr>
      <dsp:spPr>
        <a:xfrm rot="5400000">
          <a:off x="3250146" y="-1898354"/>
          <a:ext cx="1255235" cy="5051944"/>
        </a:xfrm>
        <a:prstGeom prst="round2SameRect">
          <a:avLst/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+mn-lt"/>
              <a:cs typeface="Arial" pitchFamily="34" charset="0"/>
            </a:rPr>
            <a:t>Комплекс всех контрольных мероприятий, </a:t>
          </a:r>
          <a:r>
            <a:rPr lang="ru-RU" sz="1800" kern="1200" dirty="0" smtClean="0">
              <a:latin typeface="+mn-lt"/>
            </a:rPr>
            <a:t>включая камеральный контроль, отбор для проверок, подтверждение НДС к возврату, меры принудительного взыскания</a:t>
          </a:r>
          <a:endParaRPr lang="ru-RU" sz="1800" kern="1200" dirty="0">
            <a:latin typeface="+mn-lt"/>
          </a:endParaRPr>
        </a:p>
      </dsp:txBody>
      <dsp:txXfrm rot="-5400000">
        <a:off x="1351792" y="61276"/>
        <a:ext cx="4990668" cy="11326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490E4-1F1A-403E-AB25-1D4E589DC7D6}">
      <dsp:nvSpPr>
        <dsp:cNvPr id="0" name=""/>
        <dsp:cNvSpPr/>
      </dsp:nvSpPr>
      <dsp:spPr>
        <a:xfrm rot="5400000">
          <a:off x="-241775" y="237065"/>
          <a:ext cx="1862536" cy="1395692"/>
        </a:xfrm>
        <a:prstGeom prst="chevron">
          <a:avLst/>
        </a:prstGeom>
        <a:gradFill rotWithShape="0">
          <a:gsLst>
            <a:gs pos="0">
              <a:srgbClr val="FFFF00"/>
            </a:gs>
            <a:gs pos="67000">
              <a:srgbClr val="FFE101"/>
            </a:gs>
            <a:gs pos="100000">
              <a:schemeClr val="accent6">
                <a:lumMod val="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 rot="-5400000">
        <a:off x="-8353" y="701489"/>
        <a:ext cx="1395692" cy="466844"/>
      </dsp:txXfrm>
    </dsp:sp>
    <dsp:sp modelId="{FD4E405B-D4A9-4A8A-8B15-14887EF3B7A5}">
      <dsp:nvSpPr>
        <dsp:cNvPr id="0" name=""/>
        <dsp:cNvSpPr/>
      </dsp:nvSpPr>
      <dsp:spPr>
        <a:xfrm rot="5400000">
          <a:off x="3304271" y="-1900025"/>
          <a:ext cx="1210648" cy="5077927"/>
        </a:xfrm>
        <a:prstGeom prst="round2Same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u="none" kern="1200" smtClean="0">
              <a:latin typeface="+mj-lt"/>
              <a:cs typeface="Arial" panose="020B0604020202020204" pitchFamily="34" charset="0"/>
            </a:rPr>
            <a:t>ИЗВЕЩЕНИЯ</a:t>
          </a:r>
          <a:endParaRPr lang="ru-RU" sz="1800" u="none" kern="1200" dirty="0">
            <a:latin typeface="+mj-lt"/>
            <a:cs typeface="Arial" panose="020B0604020202020204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u="none" kern="1200" dirty="0" smtClean="0">
              <a:latin typeface="+mj-lt"/>
              <a:cs typeface="Arial" panose="020B0604020202020204" pitchFamily="34" charset="0"/>
            </a:rPr>
            <a:t>РАЗЪЯСНИТЕЛЬНЫЕ ПИСЬМА, СЕМИНАРЫ</a:t>
          </a:r>
          <a:endParaRPr lang="ru-RU" sz="1800" u="none" kern="1200" dirty="0">
            <a:latin typeface="+mj-lt"/>
            <a:cs typeface="Arial" panose="020B0604020202020204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u="none" kern="1200" dirty="0" smtClean="0">
              <a:latin typeface="+mj-lt"/>
              <a:cs typeface="Arial" panose="020B0604020202020204" pitchFamily="34" charset="0"/>
            </a:rPr>
            <a:t>СТАНДАРТНЫЕ МЕХАНИЗМЫ АДМИНИСТРИРОВАНИЯ  </a:t>
          </a:r>
          <a:endParaRPr lang="ru-RU" sz="1800" u="none" kern="1200" dirty="0">
            <a:latin typeface="+mj-lt"/>
            <a:cs typeface="Arial" panose="020B0604020202020204" pitchFamily="34" charset="0"/>
          </a:endParaRPr>
        </a:p>
      </dsp:txBody>
      <dsp:txXfrm rot="-5400000">
        <a:off x="1370632" y="92713"/>
        <a:ext cx="5018828" cy="10924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356394-09A6-45FF-9238-BD5C6D7831D8}">
      <dsp:nvSpPr>
        <dsp:cNvPr id="0" name=""/>
        <dsp:cNvSpPr/>
      </dsp:nvSpPr>
      <dsp:spPr>
        <a:xfrm rot="5400000">
          <a:off x="-262687" y="262687"/>
          <a:ext cx="1751247" cy="1225872"/>
        </a:xfrm>
        <a:prstGeom prst="chevron">
          <a:avLst/>
        </a:prstGeom>
        <a:gradFill rotWithShape="0">
          <a:gsLst>
            <a:gs pos="0">
              <a:srgbClr val="92D050"/>
            </a:gs>
            <a:gs pos="59000">
              <a:srgbClr val="00B050"/>
            </a:gs>
            <a:gs pos="98000">
              <a:srgbClr val="FFFF00"/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 rot="-5400000">
        <a:off x="1" y="612935"/>
        <a:ext cx="1225872" cy="525375"/>
      </dsp:txXfrm>
    </dsp:sp>
    <dsp:sp modelId="{8DEE20CE-750A-45F9-95D3-1ABDCF079D14}">
      <dsp:nvSpPr>
        <dsp:cNvPr id="0" name=""/>
        <dsp:cNvSpPr/>
      </dsp:nvSpPr>
      <dsp:spPr>
        <a:xfrm rot="5400000">
          <a:off x="3245649" y="-2019776"/>
          <a:ext cx="1138310" cy="5177863"/>
        </a:xfrm>
        <a:prstGeom prst="round2Same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u="none" kern="1200" dirty="0" smtClean="0">
              <a:latin typeface="+mj-lt"/>
              <a:cs typeface="Arial" panose="020B0604020202020204" pitchFamily="34" charset="0"/>
            </a:rPr>
            <a:t>СНИЖЕНИЕ АДМИНИСТРАТИВНЫХ БАРЬЕРОВ</a:t>
          </a:r>
          <a:endParaRPr lang="ru-RU" sz="1800" b="0" kern="1200" dirty="0">
            <a:latin typeface="+mj-lt"/>
            <a:cs typeface="Arial" panose="020B0604020202020204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latin typeface="+mj-lt"/>
              <a:cs typeface="Arial" panose="020B0604020202020204" pitchFamily="34" charset="0"/>
            </a:rPr>
            <a:t>ПАРТНЕРСТВО</a:t>
          </a:r>
          <a:endParaRPr lang="ru-RU" sz="1800" b="0" kern="1200" dirty="0">
            <a:latin typeface="+mj-lt"/>
            <a:cs typeface="Arial" panose="020B0604020202020204" pitchFamily="34" charset="0"/>
          </a:endParaRPr>
        </a:p>
      </dsp:txBody>
      <dsp:txXfrm rot="-5400000">
        <a:off x="1225873" y="55568"/>
        <a:ext cx="5122295" cy="10271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A64E7-0BB9-431C-A5D2-4067B923C0F9}">
      <dsp:nvSpPr>
        <dsp:cNvPr id="0" name=""/>
        <dsp:cNvSpPr/>
      </dsp:nvSpPr>
      <dsp:spPr>
        <a:xfrm>
          <a:off x="705384" y="502656"/>
          <a:ext cx="3023991" cy="995376"/>
        </a:xfrm>
        <a:prstGeom prst="ellipse">
          <a:avLst/>
        </a:prstGeom>
        <a:solidFill>
          <a:schemeClr val="bg2">
            <a:lumMod val="90000"/>
            <a:alpha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11F00C-8517-4A24-8E40-2D1DA0931F47}">
      <dsp:nvSpPr>
        <dsp:cNvPr id="0" name=""/>
        <dsp:cNvSpPr/>
      </dsp:nvSpPr>
      <dsp:spPr>
        <a:xfrm>
          <a:off x="1944095" y="2772570"/>
          <a:ext cx="555455" cy="584655"/>
        </a:xfrm>
        <a:prstGeom prst="downArrow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905D36-50D6-446D-ACAC-2F190AC00BFE}">
      <dsp:nvSpPr>
        <dsp:cNvPr id="0" name=""/>
        <dsp:cNvSpPr/>
      </dsp:nvSpPr>
      <dsp:spPr>
        <a:xfrm>
          <a:off x="888729" y="3361578"/>
          <a:ext cx="2666188" cy="666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888729" y="3361578"/>
        <a:ext cx="2666188" cy="666547"/>
      </dsp:txXfrm>
    </dsp:sp>
    <dsp:sp modelId="{3A7A505B-28B9-445C-BE06-E4D3DE5AF192}">
      <dsp:nvSpPr>
        <dsp:cNvPr id="0" name=""/>
        <dsp:cNvSpPr/>
      </dsp:nvSpPr>
      <dsp:spPr>
        <a:xfrm>
          <a:off x="2273343" y="764938"/>
          <a:ext cx="1168000" cy="1168000"/>
        </a:xfrm>
        <a:prstGeom prst="ellipse">
          <a:avLst/>
        </a:prstGeom>
        <a:gradFill rotWithShape="0">
          <a:gsLst>
            <a:gs pos="0">
              <a:srgbClr val="00B0F0"/>
            </a:gs>
            <a:gs pos="80000">
              <a:srgbClr val="00B0F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0" kern="1200" dirty="0"/>
        </a:p>
      </dsp:txBody>
      <dsp:txXfrm>
        <a:off x="2444393" y="935988"/>
        <a:ext cx="825900" cy="825900"/>
      </dsp:txXfrm>
    </dsp:sp>
    <dsp:sp modelId="{BBA9CCD1-B4BE-45D0-AC1E-B700F58F369F}">
      <dsp:nvSpPr>
        <dsp:cNvPr id="0" name=""/>
        <dsp:cNvSpPr/>
      </dsp:nvSpPr>
      <dsp:spPr>
        <a:xfrm>
          <a:off x="926354" y="570246"/>
          <a:ext cx="1290848" cy="1290848"/>
        </a:xfrm>
        <a:prstGeom prst="ellipse">
          <a:avLst/>
        </a:prstGeom>
        <a:gradFill rotWithShape="0">
          <a:gsLst>
            <a:gs pos="0">
              <a:srgbClr val="FFFF00"/>
            </a:gs>
            <a:gs pos="80000">
              <a:srgbClr val="FFC000"/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115394" y="759286"/>
        <a:ext cx="912768" cy="912768"/>
      </dsp:txXfrm>
    </dsp:sp>
    <dsp:sp modelId="{291B4B6B-092A-445E-81B4-71432F29604B}">
      <dsp:nvSpPr>
        <dsp:cNvPr id="0" name=""/>
        <dsp:cNvSpPr/>
      </dsp:nvSpPr>
      <dsp:spPr>
        <a:xfrm>
          <a:off x="570259" y="404892"/>
          <a:ext cx="3303127" cy="2579768"/>
        </a:xfrm>
        <a:prstGeom prst="funnel">
          <a:avLst/>
        </a:prstGeom>
        <a:solidFill>
          <a:srgbClr val="92D050">
            <a:alpha val="19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6C7F0-D452-4908-95DB-0CD62327D96A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E136A-F765-4A17-92D3-17CA25BDE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49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E136A-F765-4A17-92D3-17CA25BDE9E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908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C5187-1A92-403F-9AD4-8B61D2FBC2B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416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E136A-F765-4A17-92D3-17CA25BDE9E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908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14.08.2017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D0-E098-4E81-9395-C7688EF7B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75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14.08.2017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D0-E098-4E81-9395-C7688EF7B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82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14.08.2017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D0-E098-4E81-9395-C7688EF7B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13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14.08.2017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D0-E098-4E81-9395-C7688EF7B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32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14.08.2017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D0-E098-4E81-9395-C7688EF7B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72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14.08.2017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D0-E098-4E81-9395-C7688EF7B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3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14.08.2017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D0-E098-4E81-9395-C7688EF7B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54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14.08.2017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D0-E098-4E81-9395-C7688EF7B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34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14.08.2017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D0-E098-4E81-9395-C7688EF7B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65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14.08.2017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D0-E098-4E81-9395-C7688EF7B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47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14.08.2017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D0-E098-4E81-9395-C7688EF7B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71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14.08.2017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124D0-E098-4E81-9395-C7688EF7B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28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3.wdp"/><Relationship Id="rId7" Type="http://schemas.openxmlformats.org/officeDocument/2006/relationships/image" Target="../media/image5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8.svg"/><Relationship Id="rId4" Type="http://schemas.openxmlformats.org/officeDocument/2006/relationships/image" Target="../media/image4.png"/><Relationship Id="rId9" Type="http://schemas.openxmlformats.org/officeDocument/2006/relationships/image" Target="../media/image52.sv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image" Target="../media/image8.png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3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 bwMode="auto">
          <a:xfrm>
            <a:off x="-108520" y="-99392"/>
            <a:ext cx="9276523" cy="6957392"/>
          </a:xfrm>
          <a:prstGeom prst="rect">
            <a:avLst/>
          </a:prstGeom>
          <a:noFill/>
          <a:ln w="22225">
            <a:solidFill>
              <a:schemeClr val="bg1"/>
            </a:solidFill>
          </a:ln>
          <a:effectLst>
            <a:outerShdw blurRad="165100" dist="215900" dir="9000000" sx="91000" sy="91000" algn="ctr" rotWithShape="0">
              <a:srgbClr val="000000">
                <a:alpha val="8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899592" y="2204864"/>
            <a:ext cx="7416824" cy="2016224"/>
          </a:xfrm>
          <a:prstGeom prst="round2DiagRect">
            <a:avLst/>
          </a:prstGeom>
          <a:solidFill>
            <a:schemeClr val="lt1">
              <a:alpha val="63000"/>
            </a:schemeClr>
          </a:solidFill>
          <a:ln w="73025" cmpd="dbl">
            <a:solidFill>
              <a:srgbClr val="318FCF"/>
            </a:solidFill>
          </a:ln>
          <a:effectLst>
            <a:glow rad="889000">
              <a:schemeClr val="bg1">
                <a:alpha val="82000"/>
              </a:schemeClr>
            </a:glow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28600" stA="97000" endPos="55000" dir="5400000" sy="-100000" algn="bl" rotWithShape="0"/>
                </a:effectLst>
                <a:latin typeface="Palatino Linotype" pitchFamily="18" charset="0"/>
              </a:rPr>
              <a:t>НАЛОГОВОЕ</a:t>
            </a:r>
            <a:br>
              <a:rPr lang="ru-RU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28600" stA="97000" endPos="55000" dir="5400000" sy="-100000" algn="bl" rotWithShape="0"/>
                </a:effectLst>
                <a:latin typeface="Palatino Linotype" pitchFamily="18" charset="0"/>
              </a:rPr>
            </a:br>
            <a:r>
              <a:rPr lang="ru-RU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28600" stA="97000" endPos="55000" dir="5400000" sy="-100000" algn="bl" rotWithShape="0"/>
                </a:effectLst>
                <a:latin typeface="Palatino Linotype" pitchFamily="18" charset="0"/>
              </a:rPr>
              <a:t>АДМИНИСТРИРОВАНИЕ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228600" stA="97000" endPos="55000" dir="5400000" sy="-100000" algn="bl" rotWithShape="0"/>
              </a:effectLst>
              <a:latin typeface="Palatino Linotype" pitchFamily="18" charset="0"/>
            </a:endParaRPr>
          </a:p>
        </p:txBody>
      </p:sp>
      <p:sp>
        <p:nvSpPr>
          <p:cNvPr id="3" name="Половина рамки 2"/>
          <p:cNvSpPr/>
          <p:nvPr/>
        </p:nvSpPr>
        <p:spPr>
          <a:xfrm rot="5400000">
            <a:off x="7956376" y="2132856"/>
            <a:ext cx="432048" cy="432048"/>
          </a:xfrm>
          <a:prstGeom prst="halfFra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115616" y="5210036"/>
            <a:ext cx="47525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оловина рамки 5"/>
          <p:cNvSpPr/>
          <p:nvPr/>
        </p:nvSpPr>
        <p:spPr>
          <a:xfrm flipV="1">
            <a:off x="827584" y="3861048"/>
            <a:ext cx="432048" cy="432048"/>
          </a:xfrm>
          <a:prstGeom prst="halfFra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043608" y="5805264"/>
            <a:ext cx="4824536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C:\Users\user\Downloads\20b977f55a06df8734c27777c6d5ef1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" b="985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054" y="4951908"/>
            <a:ext cx="2139276" cy="106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3648" y="5229200"/>
            <a:ext cx="5040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ДЕПАРТАМЕНТ ГОСУДАРСТВЕННЫХ ДОХОДОВ ПО ГОРОДУ АСТАНА КОМИТЕТА ГОСУДАРСТВЕННЫХ ДОХОДОВ </a:t>
            </a:r>
          </a:p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МИНИСТЕРСТВА ФИНАНСОВ РЕСПУБЛИКИ КАЗАХСТАН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868144" y="5210036"/>
            <a:ext cx="0" cy="595228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39" idx="1"/>
          </p:cNvCxnSpPr>
          <p:nvPr/>
        </p:nvCxnSpPr>
        <p:spPr>
          <a:xfrm>
            <a:off x="2843809" y="1628800"/>
            <a:ext cx="6324194" cy="0"/>
          </a:xfrm>
          <a:prstGeom prst="line">
            <a:avLst/>
          </a:prstGeom>
          <a:ln w="69850">
            <a:solidFill>
              <a:srgbClr val="318FCF"/>
            </a:solidFill>
          </a:ln>
          <a:effectLst>
            <a:outerShdw blurRad="165100" dist="215900" dir="9000000" sx="91000" sy="91000" algn="ctr" rotWithShape="0">
              <a:srgbClr val="000000">
                <a:alpha val="8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Левая круглая скобка 38"/>
          <p:cNvSpPr/>
          <p:nvPr/>
        </p:nvSpPr>
        <p:spPr>
          <a:xfrm rot="10800000">
            <a:off x="2627784" y="1412776"/>
            <a:ext cx="216025" cy="432049"/>
          </a:xfrm>
          <a:prstGeom prst="leftBracket">
            <a:avLst/>
          </a:prstGeom>
          <a:ln w="98425">
            <a:solidFill>
              <a:srgbClr val="318FCF"/>
            </a:solidFill>
          </a:ln>
          <a:effectLst>
            <a:outerShdw blurRad="165100" dist="215900" dir="9000000" sx="91000" sy="91000" algn="ctr" rotWithShape="0">
              <a:srgbClr val="000000">
                <a:alpha val="8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16200000">
            <a:off x="2411760" y="1520791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tx2">
                <a:lumMod val="60000"/>
                <a:lumOff val="40000"/>
              </a:schemeClr>
            </a:glow>
            <a:outerShdw blurRad="165100" dist="215900" dir="9000000" sx="91000" sy="91000" algn="ctr" rotWithShape="0">
              <a:srgbClr val="000000">
                <a:alpha val="81000"/>
              </a:srgbClr>
            </a:outerShdw>
            <a:softEdge rad="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Левая круглая скобка 23"/>
          <p:cNvSpPr/>
          <p:nvPr/>
        </p:nvSpPr>
        <p:spPr>
          <a:xfrm>
            <a:off x="2189480" y="1412777"/>
            <a:ext cx="216025" cy="432049"/>
          </a:xfrm>
          <a:prstGeom prst="leftBracket">
            <a:avLst/>
          </a:prstGeom>
          <a:ln w="98425">
            <a:solidFill>
              <a:srgbClr val="FF0000"/>
            </a:solidFill>
          </a:ln>
          <a:effectLst>
            <a:outerShdw blurRad="165100" dist="215900" dir="9000000" sx="91000" sy="91000" algn="ctr" rotWithShape="0">
              <a:srgbClr val="000000">
                <a:alpha val="8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>
            <a:stCxn id="46" idx="1"/>
          </p:cNvCxnSpPr>
          <p:nvPr/>
        </p:nvCxnSpPr>
        <p:spPr>
          <a:xfrm>
            <a:off x="7176798" y="4725142"/>
            <a:ext cx="1991205" cy="0"/>
          </a:xfrm>
          <a:prstGeom prst="line">
            <a:avLst/>
          </a:prstGeom>
          <a:ln w="69850">
            <a:solidFill>
              <a:srgbClr val="318FCF"/>
            </a:solidFill>
          </a:ln>
          <a:effectLst>
            <a:outerShdw blurRad="165100" dist="215900" dir="9000000" sx="91000" sy="91000" algn="ctr" rotWithShape="0">
              <a:srgbClr val="000000">
                <a:alpha val="8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-108520" y="1628800"/>
            <a:ext cx="2298002" cy="4"/>
          </a:xfrm>
          <a:prstGeom prst="line">
            <a:avLst/>
          </a:prstGeom>
          <a:ln w="69850">
            <a:solidFill>
              <a:srgbClr val="FF0000"/>
            </a:solidFill>
          </a:ln>
          <a:effectLst>
            <a:outerShdw blurRad="165100" dist="215900" dir="9000000" sx="91000" sy="91000" algn="ctr" rotWithShape="0">
              <a:srgbClr val="000000">
                <a:alpha val="8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Левая круглая скобка 45"/>
          <p:cNvSpPr/>
          <p:nvPr/>
        </p:nvSpPr>
        <p:spPr>
          <a:xfrm rot="10800000">
            <a:off x="6960773" y="4509118"/>
            <a:ext cx="216025" cy="432049"/>
          </a:xfrm>
          <a:prstGeom prst="leftBracket">
            <a:avLst/>
          </a:prstGeom>
          <a:ln w="98425">
            <a:solidFill>
              <a:srgbClr val="318FCF"/>
            </a:solidFill>
          </a:ln>
          <a:effectLst>
            <a:outerShdw blurRad="165100" dist="215900" dir="9000000" sx="91000" sy="91000" algn="ctr" rotWithShape="0">
              <a:srgbClr val="000000">
                <a:alpha val="8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 rot="16200000">
            <a:off x="6744749" y="4617133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tx2">
                <a:lumMod val="60000"/>
                <a:lumOff val="40000"/>
              </a:schemeClr>
            </a:glow>
            <a:outerShdw blurRad="165100" dist="215900" dir="9000000" sx="91000" sy="91000" algn="ctr" rotWithShape="0">
              <a:srgbClr val="000000">
                <a:alpha val="81000"/>
              </a:srgbClr>
            </a:outerShdw>
            <a:softEdge rad="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Левая круглая скобка 48"/>
          <p:cNvSpPr/>
          <p:nvPr/>
        </p:nvSpPr>
        <p:spPr>
          <a:xfrm>
            <a:off x="6522469" y="4509119"/>
            <a:ext cx="216025" cy="432049"/>
          </a:xfrm>
          <a:prstGeom prst="leftBracket">
            <a:avLst/>
          </a:prstGeom>
          <a:ln w="98425">
            <a:solidFill>
              <a:srgbClr val="FF0000"/>
            </a:solidFill>
          </a:ln>
          <a:effectLst>
            <a:outerShdw blurRad="165100" dist="215900" dir="9000000" sx="91000" sy="91000" algn="ctr" rotWithShape="0">
              <a:srgbClr val="000000">
                <a:alpha val="8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H="1" flipV="1">
            <a:off x="-108520" y="4725142"/>
            <a:ext cx="6630992" cy="4"/>
          </a:xfrm>
          <a:prstGeom prst="line">
            <a:avLst/>
          </a:prstGeom>
          <a:ln w="69850">
            <a:solidFill>
              <a:srgbClr val="FF0000"/>
            </a:solidFill>
          </a:ln>
          <a:effectLst>
            <a:outerShdw blurRad="165100" dist="215900" dir="9000000" sx="91000" sy="91000" algn="ctr" rotWithShape="0">
              <a:srgbClr val="000000">
                <a:alpha val="8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01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2274"/>
            <a:ext cx="9144000" cy="5709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88214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schemeClr val="bg1"/>
                </a:solidFill>
                <a:latin typeface="Arial Narrow" pitchFamily="34" charset="0"/>
              </a:rPr>
              <a:t>УСЛОВИЯ ДЛЯ ПОЛУЧЕНИЯ НАЛОГОВЫХ ЛЬГОТ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564" y="1500753"/>
            <a:ext cx="239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kern="0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1880" y="3186459"/>
            <a:ext cx="239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kern="0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ru-RU" sz="2000" b="1" kern="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532176"/>
            <a:ext cx="8580908" cy="4916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9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вправе </a:t>
            </a:r>
            <a:r>
              <a:rPr lang="ru-RU" sz="1900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получить </a:t>
            </a:r>
            <a:r>
              <a:rPr lang="ru-RU" sz="19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при </a:t>
            </a:r>
            <a:r>
              <a:rPr lang="ru-RU" sz="1900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одновременном соблюдении следующих условий: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оформление </a:t>
            </a:r>
            <a:r>
              <a:rPr lang="ru-RU" sz="1900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сделок по реализации товаров </a:t>
            </a:r>
            <a:r>
              <a:rPr lang="ru-RU" sz="19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в </a:t>
            </a:r>
            <a:r>
              <a:rPr lang="ru-RU" sz="1900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электронном виде;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оплата </a:t>
            </a:r>
            <a:r>
              <a:rPr lang="ru-RU" sz="1900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за товары </a:t>
            </a:r>
            <a:r>
              <a:rPr lang="ru-RU" sz="19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безналичным </a:t>
            </a:r>
            <a:r>
              <a:rPr lang="ru-RU" sz="1900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платежом;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наличие собственной службы доставки товаров покупателю (получателю), либо наличие договоров с лицами, осуществляющими услуги по перевозке грузов, курьерскую и (или) почтовую деятельность;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доходы от осуществления электронной торговли товарами </a:t>
            </a:r>
            <a:r>
              <a:rPr lang="ru-RU" sz="19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составляет </a:t>
            </a:r>
            <a:r>
              <a:rPr lang="ru-RU" sz="1900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не менее </a:t>
            </a:r>
            <a:r>
              <a:rPr lang="ru-RU" sz="19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90% совокупного </a:t>
            </a:r>
            <a:r>
              <a:rPr lang="ru-RU" sz="1900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годового дохода; 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е</a:t>
            </a:r>
            <a:r>
              <a:rPr lang="ru-RU" sz="19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жегодное предоставление реестра оформленных сделок </a:t>
            </a:r>
            <a:r>
              <a:rPr lang="ru-RU" sz="1900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по своей </a:t>
            </a:r>
            <a:r>
              <a:rPr lang="ru-RU" sz="19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деятельности,</a:t>
            </a:r>
          </a:p>
          <a:p>
            <a:pPr lvl="1" algn="just">
              <a:lnSpc>
                <a:spcPct val="150000"/>
              </a:lnSpc>
            </a:pPr>
            <a:r>
              <a:rPr lang="ru-RU" sz="1900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9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   в случае оформления электронной счет-фактуры по каждой сделке </a:t>
            </a:r>
            <a:r>
              <a:rPr lang="ru-RU" sz="1900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9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                                                      	предоставление реестра не требуется.</a:t>
            </a:r>
            <a:endParaRPr lang="ru-RU" sz="1900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764702"/>
            <a:ext cx="6378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НАЛОГОВЫЕ ЛЬГОТЫ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корпоративный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/ индивидуальный подоходный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налог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на 100 % </a:t>
            </a:r>
            <a:endParaRPr lang="ru-RU" b="1" dirty="0" smtClean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35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5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8520" y="27384"/>
            <a:ext cx="933461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>
                <a:cs typeface="Arial" pitchFamily="34" charset="0"/>
              </a:rPr>
              <a:t>Введены принципы налогового </a:t>
            </a:r>
            <a:r>
              <a:rPr lang="ru-RU" b="1" dirty="0" smtClean="0">
                <a:cs typeface="Arial" pitchFamily="34" charset="0"/>
              </a:rPr>
              <a:t>администрирования:</a:t>
            </a:r>
            <a:endParaRPr lang="ru-RU" dirty="0"/>
          </a:p>
        </p:txBody>
      </p:sp>
      <p:sp>
        <p:nvSpPr>
          <p:cNvPr id="6" name="Левая круглая скобка 5"/>
          <p:cNvSpPr/>
          <p:nvPr/>
        </p:nvSpPr>
        <p:spPr>
          <a:xfrm rot="10800000">
            <a:off x="8532439" y="188639"/>
            <a:ext cx="216025" cy="1368152"/>
          </a:xfrm>
          <a:prstGeom prst="leftBracket">
            <a:avLst/>
          </a:prstGeom>
          <a:ln w="98425">
            <a:solidFill>
              <a:srgbClr val="318FCF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Левая круглая скобка 6"/>
          <p:cNvSpPr/>
          <p:nvPr/>
        </p:nvSpPr>
        <p:spPr>
          <a:xfrm>
            <a:off x="395536" y="188639"/>
            <a:ext cx="216025" cy="1296145"/>
          </a:xfrm>
          <a:prstGeom prst="leftBracket">
            <a:avLst/>
          </a:prstGeom>
          <a:ln w="98425">
            <a:solidFill>
              <a:srgbClr val="FF0000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2411760" y="1659954"/>
            <a:ext cx="3961060" cy="3929286"/>
            <a:chOff x="2555156" y="1485902"/>
            <a:chExt cx="3961060" cy="3929286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2555156" y="1485902"/>
              <a:ext cx="3961060" cy="3929286"/>
              <a:chOff x="2555156" y="1485902"/>
              <a:chExt cx="3961060" cy="3929286"/>
            </a:xfrm>
          </p:grpSpPr>
          <p:sp>
            <p:nvSpPr>
              <p:cNvPr id="11" name="Freeform 5"/>
              <p:cNvSpPr>
                <a:spLocks noEditPoints="1"/>
              </p:cNvSpPr>
              <p:nvPr/>
            </p:nvSpPr>
            <p:spPr bwMode="auto">
              <a:xfrm>
                <a:off x="2876423" y="1698207"/>
                <a:ext cx="3351762" cy="3504674"/>
              </a:xfrm>
              <a:custGeom>
                <a:avLst/>
                <a:gdLst>
                  <a:gd name="T0" fmla="*/ 227 w 2190"/>
                  <a:gd name="T1" fmla="*/ 1781 h 2190"/>
                  <a:gd name="T2" fmla="*/ 320 w 2190"/>
                  <a:gd name="T3" fmla="*/ 1874 h 2190"/>
                  <a:gd name="T4" fmla="*/ 413 w 2190"/>
                  <a:gd name="T5" fmla="*/ 1966 h 2190"/>
                  <a:gd name="T6" fmla="*/ 586 w 2190"/>
                  <a:gd name="T7" fmla="*/ 1879 h 2190"/>
                  <a:gd name="T8" fmla="*/ 674 w 2190"/>
                  <a:gd name="T9" fmla="*/ 1929 h 2190"/>
                  <a:gd name="T10" fmla="*/ 687 w 2190"/>
                  <a:gd name="T11" fmla="*/ 2123 h 2190"/>
                  <a:gd name="T12" fmla="*/ 939 w 2190"/>
                  <a:gd name="T13" fmla="*/ 2190 h 2190"/>
                  <a:gd name="T14" fmla="*/ 1047 w 2190"/>
                  <a:gd name="T15" fmla="*/ 2027 h 2190"/>
                  <a:gd name="T16" fmla="*/ 1147 w 2190"/>
                  <a:gd name="T17" fmla="*/ 2027 h 2190"/>
                  <a:gd name="T18" fmla="*/ 1255 w 2190"/>
                  <a:gd name="T19" fmla="*/ 2189 h 2190"/>
                  <a:gd name="T20" fmla="*/ 1508 w 2190"/>
                  <a:gd name="T21" fmla="*/ 2121 h 2190"/>
                  <a:gd name="T22" fmla="*/ 1519 w 2190"/>
                  <a:gd name="T23" fmla="*/ 1927 h 2190"/>
                  <a:gd name="T24" fmla="*/ 1607 w 2190"/>
                  <a:gd name="T25" fmla="*/ 1876 h 2190"/>
                  <a:gd name="T26" fmla="*/ 1781 w 2190"/>
                  <a:gd name="T27" fmla="*/ 1963 h 2190"/>
                  <a:gd name="T28" fmla="*/ 1965 w 2190"/>
                  <a:gd name="T29" fmla="*/ 1778 h 2190"/>
                  <a:gd name="T30" fmla="*/ 1878 w 2190"/>
                  <a:gd name="T31" fmla="*/ 1604 h 2190"/>
                  <a:gd name="T32" fmla="*/ 1928 w 2190"/>
                  <a:gd name="T33" fmla="*/ 1516 h 2190"/>
                  <a:gd name="T34" fmla="*/ 2122 w 2190"/>
                  <a:gd name="T35" fmla="*/ 1504 h 2190"/>
                  <a:gd name="T36" fmla="*/ 2190 w 2190"/>
                  <a:gd name="T37" fmla="*/ 1251 h 2190"/>
                  <a:gd name="T38" fmla="*/ 2027 w 2190"/>
                  <a:gd name="T39" fmla="*/ 1144 h 2190"/>
                  <a:gd name="T40" fmla="*/ 2027 w 2190"/>
                  <a:gd name="T41" fmla="*/ 1043 h 2190"/>
                  <a:gd name="T42" fmla="*/ 2189 w 2190"/>
                  <a:gd name="T43" fmla="*/ 935 h 2190"/>
                  <a:gd name="T44" fmla="*/ 2121 w 2190"/>
                  <a:gd name="T45" fmla="*/ 682 h 2190"/>
                  <a:gd name="T46" fmla="*/ 1926 w 2190"/>
                  <a:gd name="T47" fmla="*/ 671 h 2190"/>
                  <a:gd name="T48" fmla="*/ 1876 w 2190"/>
                  <a:gd name="T49" fmla="*/ 584 h 2190"/>
                  <a:gd name="T50" fmla="*/ 1962 w 2190"/>
                  <a:gd name="T51" fmla="*/ 409 h 2190"/>
                  <a:gd name="T52" fmla="*/ 1787 w 2190"/>
                  <a:gd name="T53" fmla="*/ 234 h 2190"/>
                  <a:gd name="T54" fmla="*/ 1603 w 2190"/>
                  <a:gd name="T55" fmla="*/ 312 h 2190"/>
                  <a:gd name="T56" fmla="*/ 1515 w 2190"/>
                  <a:gd name="T57" fmla="*/ 262 h 2190"/>
                  <a:gd name="T58" fmla="*/ 1504 w 2190"/>
                  <a:gd name="T59" fmla="*/ 67 h 2190"/>
                  <a:gd name="T60" fmla="*/ 1250 w 2190"/>
                  <a:gd name="T61" fmla="*/ 0 h 2190"/>
                  <a:gd name="T62" fmla="*/ 1143 w 2190"/>
                  <a:gd name="T63" fmla="*/ 163 h 2190"/>
                  <a:gd name="T64" fmla="*/ 1042 w 2190"/>
                  <a:gd name="T65" fmla="*/ 163 h 2190"/>
                  <a:gd name="T66" fmla="*/ 935 w 2190"/>
                  <a:gd name="T67" fmla="*/ 1 h 2190"/>
                  <a:gd name="T68" fmla="*/ 682 w 2190"/>
                  <a:gd name="T69" fmla="*/ 69 h 2190"/>
                  <a:gd name="T70" fmla="*/ 671 w 2190"/>
                  <a:gd name="T71" fmla="*/ 263 h 2190"/>
                  <a:gd name="T72" fmla="*/ 583 w 2190"/>
                  <a:gd name="T73" fmla="*/ 314 h 2190"/>
                  <a:gd name="T74" fmla="*/ 409 w 2190"/>
                  <a:gd name="T75" fmla="*/ 227 h 2190"/>
                  <a:gd name="T76" fmla="*/ 317 w 2190"/>
                  <a:gd name="T77" fmla="*/ 320 h 2190"/>
                  <a:gd name="T78" fmla="*/ 224 w 2190"/>
                  <a:gd name="T79" fmla="*/ 413 h 2190"/>
                  <a:gd name="T80" fmla="*/ 312 w 2190"/>
                  <a:gd name="T81" fmla="*/ 587 h 2190"/>
                  <a:gd name="T82" fmla="*/ 261 w 2190"/>
                  <a:gd name="T83" fmla="*/ 675 h 2190"/>
                  <a:gd name="T84" fmla="*/ 67 w 2190"/>
                  <a:gd name="T85" fmla="*/ 687 h 2190"/>
                  <a:gd name="T86" fmla="*/ 0 w 2190"/>
                  <a:gd name="T87" fmla="*/ 940 h 2190"/>
                  <a:gd name="T88" fmla="*/ 163 w 2190"/>
                  <a:gd name="T89" fmla="*/ 1047 h 2190"/>
                  <a:gd name="T90" fmla="*/ 163 w 2190"/>
                  <a:gd name="T91" fmla="*/ 1148 h 2190"/>
                  <a:gd name="T92" fmla="*/ 0 w 2190"/>
                  <a:gd name="T93" fmla="*/ 1255 h 2190"/>
                  <a:gd name="T94" fmla="*/ 69 w 2190"/>
                  <a:gd name="T95" fmla="*/ 1508 h 2190"/>
                  <a:gd name="T96" fmla="*/ 263 w 2190"/>
                  <a:gd name="T97" fmla="*/ 1520 h 2190"/>
                  <a:gd name="T98" fmla="*/ 314 w 2190"/>
                  <a:gd name="T99" fmla="*/ 1607 h 2190"/>
                  <a:gd name="T100" fmla="*/ 227 w 2190"/>
                  <a:gd name="T101" fmla="*/ 1781 h 2190"/>
                  <a:gd name="T102" fmla="*/ 650 w 2190"/>
                  <a:gd name="T103" fmla="*/ 1541 h 2190"/>
                  <a:gd name="T104" fmla="*/ 650 w 2190"/>
                  <a:gd name="T105" fmla="*/ 651 h 2190"/>
                  <a:gd name="T106" fmla="*/ 1538 w 2190"/>
                  <a:gd name="T107" fmla="*/ 649 h 2190"/>
                  <a:gd name="T108" fmla="*/ 1542 w 2190"/>
                  <a:gd name="T109" fmla="*/ 1539 h 2190"/>
                  <a:gd name="T110" fmla="*/ 650 w 2190"/>
                  <a:gd name="T111" fmla="*/ 1541 h 2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90" h="2190">
                    <a:moveTo>
                      <a:pt x="227" y="1781"/>
                    </a:moveTo>
                    <a:cubicBezTo>
                      <a:pt x="320" y="1874"/>
                      <a:pt x="320" y="1874"/>
                      <a:pt x="320" y="1874"/>
                    </a:cubicBezTo>
                    <a:cubicBezTo>
                      <a:pt x="413" y="1966"/>
                      <a:pt x="413" y="1966"/>
                      <a:pt x="413" y="1966"/>
                    </a:cubicBezTo>
                    <a:cubicBezTo>
                      <a:pt x="586" y="1879"/>
                      <a:pt x="586" y="1879"/>
                      <a:pt x="586" y="1879"/>
                    </a:cubicBezTo>
                    <a:cubicBezTo>
                      <a:pt x="615" y="1897"/>
                      <a:pt x="644" y="1913"/>
                      <a:pt x="674" y="1929"/>
                    </a:cubicBezTo>
                    <a:cubicBezTo>
                      <a:pt x="687" y="2123"/>
                      <a:pt x="687" y="2123"/>
                      <a:pt x="687" y="2123"/>
                    </a:cubicBezTo>
                    <a:cubicBezTo>
                      <a:pt x="939" y="2190"/>
                      <a:pt x="939" y="2190"/>
                      <a:pt x="939" y="2190"/>
                    </a:cubicBezTo>
                    <a:cubicBezTo>
                      <a:pt x="1047" y="2027"/>
                      <a:pt x="1047" y="2027"/>
                      <a:pt x="1047" y="2027"/>
                    </a:cubicBezTo>
                    <a:cubicBezTo>
                      <a:pt x="1080" y="2029"/>
                      <a:pt x="1113" y="2029"/>
                      <a:pt x="1147" y="2027"/>
                    </a:cubicBezTo>
                    <a:cubicBezTo>
                      <a:pt x="1255" y="2189"/>
                      <a:pt x="1255" y="2189"/>
                      <a:pt x="1255" y="2189"/>
                    </a:cubicBezTo>
                    <a:cubicBezTo>
                      <a:pt x="1508" y="2121"/>
                      <a:pt x="1508" y="2121"/>
                      <a:pt x="1508" y="2121"/>
                    </a:cubicBezTo>
                    <a:cubicBezTo>
                      <a:pt x="1519" y="1927"/>
                      <a:pt x="1519" y="1927"/>
                      <a:pt x="1519" y="1927"/>
                    </a:cubicBezTo>
                    <a:cubicBezTo>
                      <a:pt x="1549" y="1912"/>
                      <a:pt x="1578" y="1895"/>
                      <a:pt x="1607" y="1876"/>
                    </a:cubicBezTo>
                    <a:cubicBezTo>
                      <a:pt x="1781" y="1963"/>
                      <a:pt x="1781" y="1963"/>
                      <a:pt x="1781" y="1963"/>
                    </a:cubicBezTo>
                    <a:cubicBezTo>
                      <a:pt x="1965" y="1778"/>
                      <a:pt x="1965" y="1778"/>
                      <a:pt x="1965" y="1778"/>
                    </a:cubicBezTo>
                    <a:cubicBezTo>
                      <a:pt x="1878" y="1604"/>
                      <a:pt x="1878" y="1604"/>
                      <a:pt x="1878" y="1604"/>
                    </a:cubicBezTo>
                    <a:cubicBezTo>
                      <a:pt x="1879" y="1601"/>
                      <a:pt x="1915" y="1543"/>
                      <a:pt x="1928" y="1516"/>
                    </a:cubicBezTo>
                    <a:cubicBezTo>
                      <a:pt x="2122" y="1504"/>
                      <a:pt x="2122" y="1504"/>
                      <a:pt x="2122" y="1504"/>
                    </a:cubicBezTo>
                    <a:cubicBezTo>
                      <a:pt x="2190" y="1251"/>
                      <a:pt x="2190" y="1251"/>
                      <a:pt x="2190" y="1251"/>
                    </a:cubicBezTo>
                    <a:cubicBezTo>
                      <a:pt x="2027" y="1144"/>
                      <a:pt x="2027" y="1144"/>
                      <a:pt x="2027" y="1144"/>
                    </a:cubicBezTo>
                    <a:cubicBezTo>
                      <a:pt x="2029" y="1110"/>
                      <a:pt x="2029" y="1076"/>
                      <a:pt x="2027" y="1043"/>
                    </a:cubicBezTo>
                    <a:cubicBezTo>
                      <a:pt x="2189" y="935"/>
                      <a:pt x="2189" y="935"/>
                      <a:pt x="2189" y="935"/>
                    </a:cubicBezTo>
                    <a:cubicBezTo>
                      <a:pt x="2121" y="682"/>
                      <a:pt x="2121" y="682"/>
                      <a:pt x="2121" y="682"/>
                    </a:cubicBezTo>
                    <a:cubicBezTo>
                      <a:pt x="1926" y="671"/>
                      <a:pt x="1926" y="671"/>
                      <a:pt x="1926" y="671"/>
                    </a:cubicBezTo>
                    <a:cubicBezTo>
                      <a:pt x="1911" y="641"/>
                      <a:pt x="1894" y="612"/>
                      <a:pt x="1876" y="584"/>
                    </a:cubicBezTo>
                    <a:cubicBezTo>
                      <a:pt x="1962" y="409"/>
                      <a:pt x="1962" y="409"/>
                      <a:pt x="1962" y="409"/>
                    </a:cubicBezTo>
                    <a:cubicBezTo>
                      <a:pt x="1787" y="234"/>
                      <a:pt x="1787" y="234"/>
                      <a:pt x="1787" y="234"/>
                    </a:cubicBezTo>
                    <a:cubicBezTo>
                      <a:pt x="1603" y="312"/>
                      <a:pt x="1603" y="312"/>
                      <a:pt x="1603" y="312"/>
                    </a:cubicBezTo>
                    <a:cubicBezTo>
                      <a:pt x="1574" y="293"/>
                      <a:pt x="1545" y="277"/>
                      <a:pt x="1515" y="262"/>
                    </a:cubicBezTo>
                    <a:cubicBezTo>
                      <a:pt x="1504" y="67"/>
                      <a:pt x="1504" y="67"/>
                      <a:pt x="1504" y="67"/>
                    </a:cubicBezTo>
                    <a:cubicBezTo>
                      <a:pt x="1250" y="0"/>
                      <a:pt x="1250" y="0"/>
                      <a:pt x="1250" y="0"/>
                    </a:cubicBezTo>
                    <a:cubicBezTo>
                      <a:pt x="1143" y="163"/>
                      <a:pt x="1143" y="163"/>
                      <a:pt x="1143" y="163"/>
                    </a:cubicBezTo>
                    <a:cubicBezTo>
                      <a:pt x="1110" y="161"/>
                      <a:pt x="1076" y="161"/>
                      <a:pt x="1042" y="163"/>
                    </a:cubicBezTo>
                    <a:cubicBezTo>
                      <a:pt x="935" y="1"/>
                      <a:pt x="935" y="1"/>
                      <a:pt x="935" y="1"/>
                    </a:cubicBezTo>
                    <a:cubicBezTo>
                      <a:pt x="682" y="69"/>
                      <a:pt x="682" y="69"/>
                      <a:pt x="682" y="69"/>
                    </a:cubicBezTo>
                    <a:cubicBezTo>
                      <a:pt x="671" y="263"/>
                      <a:pt x="671" y="263"/>
                      <a:pt x="671" y="263"/>
                    </a:cubicBezTo>
                    <a:cubicBezTo>
                      <a:pt x="640" y="279"/>
                      <a:pt x="611" y="295"/>
                      <a:pt x="583" y="314"/>
                    </a:cubicBezTo>
                    <a:cubicBezTo>
                      <a:pt x="409" y="227"/>
                      <a:pt x="409" y="227"/>
                      <a:pt x="409" y="227"/>
                    </a:cubicBezTo>
                    <a:cubicBezTo>
                      <a:pt x="317" y="320"/>
                      <a:pt x="317" y="320"/>
                      <a:pt x="317" y="320"/>
                    </a:cubicBezTo>
                    <a:cubicBezTo>
                      <a:pt x="224" y="413"/>
                      <a:pt x="224" y="413"/>
                      <a:pt x="224" y="413"/>
                    </a:cubicBezTo>
                    <a:cubicBezTo>
                      <a:pt x="312" y="587"/>
                      <a:pt x="312" y="587"/>
                      <a:pt x="312" y="587"/>
                    </a:cubicBezTo>
                    <a:cubicBezTo>
                      <a:pt x="293" y="615"/>
                      <a:pt x="276" y="645"/>
                      <a:pt x="261" y="675"/>
                    </a:cubicBezTo>
                    <a:cubicBezTo>
                      <a:pt x="67" y="687"/>
                      <a:pt x="67" y="687"/>
                      <a:pt x="67" y="687"/>
                    </a:cubicBezTo>
                    <a:cubicBezTo>
                      <a:pt x="0" y="940"/>
                      <a:pt x="0" y="940"/>
                      <a:pt x="0" y="940"/>
                    </a:cubicBezTo>
                    <a:cubicBezTo>
                      <a:pt x="163" y="1047"/>
                      <a:pt x="163" y="1047"/>
                      <a:pt x="163" y="1047"/>
                    </a:cubicBezTo>
                    <a:cubicBezTo>
                      <a:pt x="161" y="1080"/>
                      <a:pt x="161" y="1114"/>
                      <a:pt x="163" y="1148"/>
                    </a:cubicBezTo>
                    <a:cubicBezTo>
                      <a:pt x="0" y="1255"/>
                      <a:pt x="0" y="1255"/>
                      <a:pt x="0" y="1255"/>
                    </a:cubicBezTo>
                    <a:cubicBezTo>
                      <a:pt x="69" y="1508"/>
                      <a:pt x="69" y="1508"/>
                      <a:pt x="69" y="1508"/>
                    </a:cubicBezTo>
                    <a:cubicBezTo>
                      <a:pt x="263" y="1520"/>
                      <a:pt x="263" y="1520"/>
                      <a:pt x="263" y="1520"/>
                    </a:cubicBezTo>
                    <a:cubicBezTo>
                      <a:pt x="279" y="1549"/>
                      <a:pt x="295" y="1578"/>
                      <a:pt x="314" y="1607"/>
                    </a:cubicBezTo>
                    <a:lnTo>
                      <a:pt x="227" y="1781"/>
                    </a:lnTo>
                    <a:close/>
                    <a:moveTo>
                      <a:pt x="650" y="1541"/>
                    </a:moveTo>
                    <a:cubicBezTo>
                      <a:pt x="404" y="1296"/>
                      <a:pt x="403" y="898"/>
                      <a:pt x="650" y="651"/>
                    </a:cubicBezTo>
                    <a:cubicBezTo>
                      <a:pt x="895" y="404"/>
                      <a:pt x="1293" y="404"/>
                      <a:pt x="1538" y="649"/>
                    </a:cubicBezTo>
                    <a:cubicBezTo>
                      <a:pt x="1785" y="894"/>
                      <a:pt x="1787" y="1292"/>
                      <a:pt x="1542" y="1539"/>
                    </a:cubicBezTo>
                    <a:cubicBezTo>
                      <a:pt x="1295" y="1786"/>
                      <a:pt x="897" y="1786"/>
                      <a:pt x="650" y="1541"/>
                    </a:cubicBezTo>
                    <a:close/>
                  </a:path>
                </a:pathLst>
              </a:custGeom>
              <a:solidFill>
                <a:srgbClr val="0062AD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05914" tIns="52957" rIns="105914" bIns="529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591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85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2555156" y="1485902"/>
                <a:ext cx="3961060" cy="3929286"/>
              </a:xfrm>
              <a:prstGeom prst="ellipse">
                <a:avLst/>
              </a:prstGeom>
              <a:noFill/>
              <a:ln w="12700">
                <a:solidFill>
                  <a:srgbClr val="0062AD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" name="Овал 12"/>
              <p:cNvSpPr/>
              <p:nvPr/>
            </p:nvSpPr>
            <p:spPr>
              <a:xfrm>
                <a:off x="3520947" y="2426629"/>
                <a:ext cx="2070494" cy="2070494"/>
              </a:xfrm>
              <a:prstGeom prst="ellipse">
                <a:avLst/>
              </a:prstGeom>
              <a:solidFill>
                <a:srgbClr val="10A6C9"/>
              </a:solidFill>
              <a:ln w="28575">
                <a:solidFill>
                  <a:schemeClr val="bg1"/>
                </a:solidFill>
                <a:prstDash val="solid"/>
              </a:ln>
              <a:effectLst>
                <a:outerShdw blurRad="1181100" sx="102000" sy="102000" algn="ctr" rotWithShape="0">
                  <a:prstClr val="black">
                    <a:alpha val="9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3312886" y="2227395"/>
                <a:ext cx="2485996" cy="2485996"/>
              </a:xfrm>
              <a:prstGeom prst="ellipse">
                <a:avLst/>
              </a:prstGeom>
              <a:noFill/>
              <a:ln w="12700">
                <a:solidFill>
                  <a:srgbClr val="006B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0" name="Прямоугольник 19"/>
            <p:cNvSpPr/>
            <p:nvPr/>
          </p:nvSpPr>
          <p:spPr>
            <a:xfrm>
              <a:off x="3347864" y="3071282"/>
              <a:ext cx="2362273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2629" marR="164661" lvl="0" indent="-664" algn="ctr" defTabSz="457200" rtl="0" eaLnBrk="1" fontAlgn="auto" latinLnBrk="0" hangingPunct="1">
                <a:lnSpc>
                  <a:spcPts val="198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spc="5" dirty="0" smtClean="0">
                  <a:solidFill>
                    <a:prstClr val="white"/>
                  </a:solidFill>
                  <a:ea typeface="Roboto" pitchFamily="2" charset="0"/>
                  <a:cs typeface="Franklin Gothic Medium Cond"/>
                </a:rPr>
                <a:t>ПРИНЦИПЫ НАЛОГОВОГО  </a:t>
              </a:r>
              <a:r>
                <a:rPr lang="ru-RU" sz="1200" spc="5" dirty="0" smtClean="0">
                  <a:solidFill>
                    <a:prstClr val="white"/>
                  </a:solidFill>
                  <a:ea typeface="Roboto" pitchFamily="2" charset="0"/>
                  <a:cs typeface="Franklin Gothic Medium Cond"/>
                </a:rPr>
                <a:t>АДМИНИСТИРОВАНИЯ</a:t>
              </a:r>
              <a:endParaRPr kumimoji="0" lang="ru-RU" sz="12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" pitchFamily="2" charset="0"/>
                <a:cs typeface="Franklin Gothic Medium Cond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796136" y="2132856"/>
            <a:ext cx="791599" cy="767311"/>
            <a:chOff x="2051720" y="2708920"/>
            <a:chExt cx="670525" cy="670525"/>
          </a:xfrm>
        </p:grpSpPr>
        <p:sp>
          <p:nvSpPr>
            <p:cNvPr id="15" name="Овал 14"/>
            <p:cNvSpPr/>
            <p:nvPr/>
          </p:nvSpPr>
          <p:spPr>
            <a:xfrm>
              <a:off x="2051720" y="2708920"/>
              <a:ext cx="670525" cy="670525"/>
            </a:xfrm>
            <a:prstGeom prst="ellipse">
              <a:avLst/>
            </a:prstGeom>
            <a:solidFill>
              <a:srgbClr val="10A6C9"/>
            </a:solidFill>
            <a:ln w="38100" cap="flat" cmpd="sng" algn="ctr">
              <a:solidFill>
                <a:schemeClr val="bg1">
                  <a:lumMod val="9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marL="0" marR="0" lvl="0" indent="0" algn="ctr" defTabSz="1059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22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Arial" pitchFamily="34" charset="0"/>
              </a:endParaRP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07241" y="2828048"/>
              <a:ext cx="359482" cy="410837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1898918" y="3068960"/>
            <a:ext cx="791599" cy="791599"/>
            <a:chOff x="4283968" y="5206747"/>
            <a:chExt cx="670525" cy="670525"/>
          </a:xfrm>
        </p:grpSpPr>
        <p:sp>
          <p:nvSpPr>
            <p:cNvPr id="16" name="Овал 15"/>
            <p:cNvSpPr/>
            <p:nvPr/>
          </p:nvSpPr>
          <p:spPr>
            <a:xfrm>
              <a:off x="4283968" y="5206747"/>
              <a:ext cx="670525" cy="670525"/>
            </a:xfrm>
            <a:prstGeom prst="ellipse">
              <a:avLst/>
            </a:prstGeom>
            <a:solidFill>
              <a:srgbClr val="10A6C9"/>
            </a:solidFill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13811" y="5336588"/>
              <a:ext cx="410837" cy="410837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4067944" y="5257846"/>
            <a:ext cx="670525" cy="670525"/>
            <a:chOff x="6061715" y="2132856"/>
            <a:chExt cx="670525" cy="670525"/>
          </a:xfrm>
        </p:grpSpPr>
        <p:sp>
          <p:nvSpPr>
            <p:cNvPr id="18" name="Овал 17"/>
            <p:cNvSpPr/>
            <p:nvPr/>
          </p:nvSpPr>
          <p:spPr>
            <a:xfrm>
              <a:off x="6061715" y="2132856"/>
              <a:ext cx="670525" cy="670525"/>
            </a:xfrm>
            <a:prstGeom prst="ellipse">
              <a:avLst/>
            </a:prstGeom>
            <a:solidFill>
              <a:srgbClr val="10A6C9"/>
            </a:solidFill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214194" y="2262699"/>
              <a:ext cx="410837" cy="410837"/>
            </a:xfrm>
            <a:prstGeom prst="rect">
              <a:avLst/>
            </a:prstGeom>
          </p:spPr>
        </p:pic>
      </p:grpSp>
      <p:sp>
        <p:nvSpPr>
          <p:cNvPr id="31" name="object 67"/>
          <p:cNvSpPr txBox="1"/>
          <p:nvPr/>
        </p:nvSpPr>
        <p:spPr>
          <a:xfrm>
            <a:off x="6744305" y="2996952"/>
            <a:ext cx="2292191" cy="164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74"/>
              </a:lnSpc>
              <a:defRPr/>
            </a:pPr>
            <a:r>
              <a:rPr lang="ru-RU" sz="1500" b="1" dirty="0" smtClean="0">
                <a:solidFill>
                  <a:srgbClr val="10A6C9"/>
                </a:solidFill>
                <a:ea typeface="Roboto" pitchFamily="2" charset="0"/>
              </a:rPr>
              <a:t>ПОВЫШЕНИЕ </a:t>
            </a:r>
            <a:r>
              <a:rPr lang="ru-RU" sz="1500" b="1" dirty="0">
                <a:solidFill>
                  <a:srgbClr val="10A6C9"/>
                </a:solidFill>
                <a:ea typeface="Roboto" pitchFamily="2" charset="0"/>
              </a:rPr>
              <a:t>ЭФФЕКТИВНОСТИ ВЗАИМОДЕЙСТВИЯ </a:t>
            </a:r>
            <a:endParaRPr lang="ru-RU" sz="1500" b="1" dirty="0" smtClean="0">
              <a:solidFill>
                <a:srgbClr val="10A6C9"/>
              </a:solidFill>
              <a:ea typeface="Roboto" pitchFamily="2" charset="0"/>
            </a:endParaRPr>
          </a:p>
          <a:p>
            <a:pPr>
              <a:lnSpc>
                <a:spcPts val="1574"/>
              </a:lnSpc>
              <a:defRPr/>
            </a:pPr>
            <a:r>
              <a:rPr lang="ru-RU" sz="1500" b="1" dirty="0" smtClean="0">
                <a:solidFill>
                  <a:srgbClr val="10A6C9"/>
                </a:solidFill>
                <a:ea typeface="Roboto" pitchFamily="2" charset="0"/>
              </a:rPr>
              <a:t>МЕЖДУ </a:t>
            </a:r>
            <a:r>
              <a:rPr lang="ru-RU" sz="1500" b="1" dirty="0">
                <a:solidFill>
                  <a:srgbClr val="10A6C9"/>
                </a:solidFill>
                <a:ea typeface="Roboto" pitchFamily="2" charset="0"/>
              </a:rPr>
              <a:t>НАЛОГОПЛАТЕЛЬЩИКАМИ И НАЛОГОВЫМИ </a:t>
            </a:r>
            <a:r>
              <a:rPr lang="ru-RU" sz="1500" b="1" dirty="0" smtClean="0">
                <a:solidFill>
                  <a:srgbClr val="10A6C9"/>
                </a:solidFill>
                <a:ea typeface="Roboto" pitchFamily="2" charset="0"/>
              </a:rPr>
              <a:t>ОРГАНАМИ</a:t>
            </a:r>
          </a:p>
          <a:p>
            <a:pPr>
              <a:lnSpc>
                <a:spcPts val="1574"/>
              </a:lnSpc>
              <a:defRPr/>
            </a:pPr>
            <a:endParaRPr lang="ru-RU" sz="1500" b="1" dirty="0">
              <a:solidFill>
                <a:srgbClr val="10A6C9"/>
              </a:solidFill>
              <a:ea typeface="Roboto" pitchFamily="2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6475036" y="3068960"/>
            <a:ext cx="151219" cy="144016"/>
          </a:xfrm>
          <a:prstGeom prst="ellipse">
            <a:avLst/>
          </a:prstGeom>
          <a:solidFill>
            <a:srgbClr val="0070C0"/>
          </a:solidFill>
          <a:ln w="44450">
            <a:solidFill>
              <a:srgbClr val="4472C4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bject 54"/>
          <p:cNvSpPr txBox="1"/>
          <p:nvPr/>
        </p:nvSpPr>
        <p:spPr>
          <a:xfrm>
            <a:off x="2537206" y="5947922"/>
            <a:ext cx="462708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74"/>
              </a:lnSpc>
              <a:defRPr/>
            </a:pPr>
            <a:r>
              <a:rPr lang="ru-RU" sz="1400" b="1" dirty="0" smtClean="0">
                <a:solidFill>
                  <a:srgbClr val="10A6C9"/>
                </a:solidFill>
                <a:ea typeface="Roboto" pitchFamily="2" charset="0"/>
              </a:rPr>
              <a:t>ДИФФЕРЕНЦИРОВАННЫЙ ПОДХОД ПРИ ОСУЩЕСТВЛЕНИИ НАЛОГОВОГО АДМИНИСТРИРОВАНИЯ, ОСНОВАННОГО НА ОЦЕНКЕ РИСКА</a:t>
            </a:r>
            <a:endParaRPr lang="ru-RU" sz="1400" b="1" dirty="0">
              <a:solidFill>
                <a:srgbClr val="10A6C9"/>
              </a:solidFill>
              <a:ea typeface="Roboto" pitchFamily="2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2135267" y="6053807"/>
            <a:ext cx="210938" cy="201892"/>
          </a:xfrm>
          <a:prstGeom prst="ellipse">
            <a:avLst/>
          </a:prstGeom>
          <a:solidFill>
            <a:srgbClr val="0070C0"/>
          </a:solidFill>
          <a:ln w="44450">
            <a:solidFill>
              <a:srgbClr val="4472C4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-29920" y="3301431"/>
            <a:ext cx="2270656" cy="307135"/>
            <a:chOff x="3866948" y="6021288"/>
            <a:chExt cx="1641156" cy="30713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956948" y="6021288"/>
              <a:ext cx="1551156" cy="3071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574"/>
                </a:lnSpc>
                <a:defRPr/>
              </a:pPr>
              <a:r>
                <a:rPr lang="ru-RU" b="1" dirty="0" smtClean="0">
                  <a:solidFill>
                    <a:srgbClr val="10A6C9"/>
                  </a:solidFill>
                  <a:ea typeface="Roboto" pitchFamily="2" charset="0"/>
                </a:rPr>
                <a:t>ЗАКОННОСТЬ</a:t>
              </a:r>
            </a:p>
          </p:txBody>
        </p:sp>
        <p:sp>
          <p:nvSpPr>
            <p:cNvPr id="37" name="Овал 36"/>
            <p:cNvSpPr/>
            <p:nvPr/>
          </p:nvSpPr>
          <p:spPr>
            <a:xfrm>
              <a:off x="3866948" y="6093297"/>
              <a:ext cx="90000" cy="86140"/>
            </a:xfrm>
            <a:prstGeom prst="ellipse">
              <a:avLst/>
            </a:prstGeom>
            <a:solidFill>
              <a:srgbClr val="0070C0"/>
            </a:solidFill>
            <a:ln w="44450">
              <a:solidFill>
                <a:srgbClr val="4472C4">
                  <a:alpha val="3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692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5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30121"/>
            <a:ext cx="9108504" cy="65278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cs typeface="Arial" pitchFamily="34" charset="0"/>
              </a:rPr>
              <a:t>Сокращение сроков исковой давности</a:t>
            </a:r>
            <a:endParaRPr lang="ru-RU" dirty="0"/>
          </a:p>
        </p:txBody>
      </p:sp>
      <p:sp>
        <p:nvSpPr>
          <p:cNvPr id="109" name="Левая круглая скобка 108"/>
          <p:cNvSpPr/>
          <p:nvPr/>
        </p:nvSpPr>
        <p:spPr>
          <a:xfrm rot="10800000">
            <a:off x="8532439" y="188639"/>
            <a:ext cx="216025" cy="1368152"/>
          </a:xfrm>
          <a:prstGeom prst="leftBracket">
            <a:avLst/>
          </a:prstGeom>
          <a:ln w="98425">
            <a:solidFill>
              <a:srgbClr val="318FCF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Левая круглая скобка 109"/>
          <p:cNvSpPr/>
          <p:nvPr/>
        </p:nvSpPr>
        <p:spPr>
          <a:xfrm>
            <a:off x="395536" y="188639"/>
            <a:ext cx="216025" cy="1296145"/>
          </a:xfrm>
          <a:prstGeom prst="leftBracket">
            <a:avLst/>
          </a:prstGeom>
          <a:ln w="98425">
            <a:solidFill>
              <a:srgbClr val="FF0000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object 24"/>
          <p:cNvSpPr txBox="1"/>
          <p:nvPr/>
        </p:nvSpPr>
        <p:spPr>
          <a:xfrm>
            <a:off x="5629709" y="3226911"/>
            <a:ext cx="3478795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8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Roboto" pitchFamily="2" charset="0"/>
                <a:cs typeface="Franklin Gothic Medium Cond"/>
              </a:rPr>
              <a:t>3 года</a:t>
            </a:r>
            <a:endParaRPr kumimoji="0" lang="ru-RU" sz="54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Roboto" pitchFamily="2" charset="0"/>
              <a:cs typeface="Franklin Gothic Medium Cond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u="none" strike="noStrike" kern="1200" cap="none" spc="-2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Roboto" pitchFamily="2" charset="0"/>
                <a:cs typeface="Franklin Gothic Medium Cond"/>
              </a:rPr>
              <a:t>Малый и средний бизнес</a:t>
            </a:r>
            <a:endParaRPr kumimoji="0" lang="ru-RU" b="1" u="none" strike="noStrike" kern="1200" cap="none" spc="-2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Roboto" pitchFamily="2" charset="0"/>
              <a:cs typeface="Franklin Gothic Medium Cond"/>
            </a:endParaRPr>
          </a:p>
        </p:txBody>
      </p:sp>
      <p:cxnSp>
        <p:nvCxnSpPr>
          <p:cNvPr id="116" name="Прямая соединительная линия 37"/>
          <p:cNvCxnSpPr/>
          <p:nvPr/>
        </p:nvCxnSpPr>
        <p:spPr>
          <a:xfrm>
            <a:off x="3120709" y="6522033"/>
            <a:ext cx="276321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Прямоугольник 42"/>
          <p:cNvSpPr/>
          <p:nvPr/>
        </p:nvSpPr>
        <p:spPr>
          <a:xfrm>
            <a:off x="3914085" y="1827393"/>
            <a:ext cx="483522" cy="46946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Roboto" pitchFamily="2" charset="0"/>
              <a:cs typeface="+mn-cs"/>
            </a:endParaRPr>
          </a:p>
        </p:txBody>
      </p:sp>
      <p:sp>
        <p:nvSpPr>
          <p:cNvPr id="118" name="Прямоугольник 43"/>
          <p:cNvSpPr/>
          <p:nvPr/>
        </p:nvSpPr>
        <p:spPr>
          <a:xfrm>
            <a:off x="4657241" y="3971533"/>
            <a:ext cx="483522" cy="2550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Roboto" pitchFamily="2" charset="0"/>
              <a:cs typeface="+mn-cs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11560" y="2025715"/>
            <a:ext cx="2022301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ea typeface="Roboto" pitchFamily="2" charset="0"/>
                <a:cs typeface="+mn-cs"/>
              </a:rPr>
              <a:t>5 лет</a:t>
            </a:r>
            <a:endParaRPr kumimoji="0" lang="ru-RU" sz="2800" b="1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ea typeface="Roboto" pitchFamily="2" charset="0"/>
              <a:cs typeface="+mn-cs"/>
            </a:endParaRPr>
          </a:p>
        </p:txBody>
      </p:sp>
      <p:cxnSp>
        <p:nvCxnSpPr>
          <p:cNvPr id="121" name="Прямая соединительная линия 36"/>
          <p:cNvCxnSpPr/>
          <p:nvPr/>
        </p:nvCxnSpPr>
        <p:spPr>
          <a:xfrm>
            <a:off x="4399677" y="1844824"/>
            <a:ext cx="1022549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38"/>
          <p:cNvCxnSpPr/>
          <p:nvPr/>
        </p:nvCxnSpPr>
        <p:spPr>
          <a:xfrm>
            <a:off x="4899002" y="1844824"/>
            <a:ext cx="0" cy="212670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73"/>
          <p:cNvSpPr/>
          <p:nvPr/>
        </p:nvSpPr>
        <p:spPr>
          <a:xfrm>
            <a:off x="4839132" y="1797092"/>
            <a:ext cx="119740" cy="119740"/>
          </a:xfrm>
          <a:prstGeom prst="ellipse">
            <a:avLst/>
          </a:prstGeom>
          <a:solidFill>
            <a:schemeClr val="bg1"/>
          </a:solidFill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4" name="Равнобедренный треугольник 123"/>
          <p:cNvSpPr/>
          <p:nvPr/>
        </p:nvSpPr>
        <p:spPr>
          <a:xfrm>
            <a:off x="3909306" y="1556792"/>
            <a:ext cx="485592" cy="4965242"/>
          </a:xfrm>
          <a:prstGeom prst="triangle">
            <a:avLst>
              <a:gd name="adj" fmla="val 0"/>
            </a:avLst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Равнобедренный треугольник 124"/>
          <p:cNvSpPr/>
          <p:nvPr/>
        </p:nvSpPr>
        <p:spPr>
          <a:xfrm>
            <a:off x="4657522" y="3971532"/>
            <a:ext cx="485592" cy="2550502"/>
          </a:xfrm>
          <a:prstGeom prst="triangle">
            <a:avLst>
              <a:gd name="adj" fmla="val 0"/>
            </a:avLst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object 24"/>
          <p:cNvSpPr txBox="1"/>
          <p:nvPr/>
        </p:nvSpPr>
        <p:spPr>
          <a:xfrm>
            <a:off x="827584" y="2393012"/>
            <a:ext cx="2952329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b="1" dirty="0" smtClean="0"/>
              <a:t>Крупные </a:t>
            </a:r>
            <a:r>
              <a:rPr lang="ru-RU" b="1" dirty="0"/>
              <a:t>налогоплательщики, состоящие на мониторинге и </a:t>
            </a:r>
          </a:p>
          <a:p>
            <a:r>
              <a:rPr lang="ru-RU" b="1" dirty="0" err="1"/>
              <a:t>недропользователи</a:t>
            </a:r>
            <a:endParaRPr lang="ru-RU" b="1" dirty="0"/>
          </a:p>
        </p:txBody>
      </p:sp>
      <p:grpSp>
        <p:nvGrpSpPr>
          <p:cNvPr id="128" name="Group 74"/>
          <p:cNvGrpSpPr/>
          <p:nvPr/>
        </p:nvGrpSpPr>
        <p:grpSpPr>
          <a:xfrm>
            <a:off x="877124" y="1916832"/>
            <a:ext cx="310500" cy="308838"/>
            <a:chOff x="5902431" y="3740956"/>
            <a:chExt cx="296863" cy="295275"/>
          </a:xfrm>
        </p:grpSpPr>
        <p:sp>
          <p:nvSpPr>
            <p:cNvPr id="129" name="Oval 10"/>
            <p:cNvSpPr>
              <a:spLocks noChangeArrowheads="1"/>
            </p:cNvSpPr>
            <p:nvPr/>
          </p:nvSpPr>
          <p:spPr bwMode="auto">
            <a:xfrm>
              <a:off x="5902431" y="3740956"/>
              <a:ext cx="296863" cy="295275"/>
            </a:xfrm>
            <a:prstGeom prst="ellipse">
              <a:avLst/>
            </a:prstGeom>
            <a:solidFill>
              <a:srgbClr val="318FCF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0" name="Freeform 5"/>
            <p:cNvSpPr>
              <a:spLocks/>
            </p:cNvSpPr>
            <p:nvPr/>
          </p:nvSpPr>
          <p:spPr bwMode="auto">
            <a:xfrm>
              <a:off x="5973849" y="3809802"/>
              <a:ext cx="153987" cy="114300"/>
            </a:xfrm>
            <a:custGeom>
              <a:avLst/>
              <a:gdLst>
                <a:gd name="T0" fmla="*/ 97 w 97"/>
                <a:gd name="T1" fmla="*/ 15 h 72"/>
                <a:gd name="T2" fmla="*/ 82 w 97"/>
                <a:gd name="T3" fmla="*/ 0 h 72"/>
                <a:gd name="T4" fmla="*/ 39 w 97"/>
                <a:gd name="T5" fmla="*/ 42 h 72"/>
                <a:gd name="T6" fmla="*/ 15 w 97"/>
                <a:gd name="T7" fmla="*/ 18 h 72"/>
                <a:gd name="T8" fmla="*/ 0 w 97"/>
                <a:gd name="T9" fmla="*/ 33 h 72"/>
                <a:gd name="T10" fmla="*/ 39 w 97"/>
                <a:gd name="T11" fmla="*/ 72 h 72"/>
                <a:gd name="T12" fmla="*/ 97 w 97"/>
                <a:gd name="T13" fmla="*/ 1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72">
                  <a:moveTo>
                    <a:pt x="97" y="15"/>
                  </a:moveTo>
                  <a:lnTo>
                    <a:pt x="82" y="0"/>
                  </a:lnTo>
                  <a:lnTo>
                    <a:pt x="39" y="42"/>
                  </a:lnTo>
                  <a:lnTo>
                    <a:pt x="15" y="18"/>
                  </a:lnTo>
                  <a:lnTo>
                    <a:pt x="0" y="33"/>
                  </a:lnTo>
                  <a:lnTo>
                    <a:pt x="39" y="72"/>
                  </a:lnTo>
                  <a:lnTo>
                    <a:pt x="97" y="15"/>
                  </a:lnTo>
                  <a:close/>
                </a:path>
              </a:pathLst>
            </a:custGeom>
            <a:solidFill>
              <a:schemeClr val="bg1"/>
            </a:solidFill>
            <a:ln w="9525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1" name="Line 6"/>
            <p:cNvSpPr>
              <a:spLocks noChangeShapeType="1"/>
            </p:cNvSpPr>
            <p:nvPr/>
          </p:nvSpPr>
          <p:spPr bwMode="auto">
            <a:xfrm>
              <a:off x="6045305" y="4007656"/>
              <a:ext cx="9525" cy="0"/>
            </a:xfrm>
            <a:prstGeom prst="line">
              <a:avLst/>
            </a:pr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2" name="Line 7"/>
            <p:cNvSpPr>
              <a:spLocks noChangeShapeType="1"/>
            </p:cNvSpPr>
            <p:nvPr/>
          </p:nvSpPr>
          <p:spPr bwMode="auto">
            <a:xfrm>
              <a:off x="6045305" y="3769531"/>
              <a:ext cx="9525" cy="0"/>
            </a:xfrm>
            <a:prstGeom prst="line">
              <a:avLst/>
            </a:pr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3" name="Line 8"/>
            <p:cNvSpPr>
              <a:spLocks noChangeShapeType="1"/>
            </p:cNvSpPr>
            <p:nvPr/>
          </p:nvSpPr>
          <p:spPr bwMode="auto">
            <a:xfrm>
              <a:off x="5926242" y="3888593"/>
              <a:ext cx="9525" cy="0"/>
            </a:xfrm>
            <a:prstGeom prst="line">
              <a:avLst/>
            </a:pr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4" name="Line 9"/>
            <p:cNvSpPr>
              <a:spLocks noChangeShapeType="1"/>
            </p:cNvSpPr>
            <p:nvPr/>
          </p:nvSpPr>
          <p:spPr bwMode="auto">
            <a:xfrm>
              <a:off x="6165936" y="3866952"/>
              <a:ext cx="9525" cy="0"/>
            </a:xfrm>
            <a:prstGeom prst="line">
              <a:avLst/>
            </a:pr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36" name="Oval 10"/>
          <p:cNvSpPr>
            <a:spLocks noChangeArrowheads="1"/>
          </p:cNvSpPr>
          <p:nvPr/>
        </p:nvSpPr>
        <p:spPr bwMode="auto">
          <a:xfrm>
            <a:off x="5220072" y="3662694"/>
            <a:ext cx="310499" cy="308838"/>
          </a:xfrm>
          <a:prstGeom prst="ellipse">
            <a:avLst/>
          </a:prstGeom>
          <a:solidFill>
            <a:srgbClr val="FF0000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7" name="Freeform 5"/>
          <p:cNvSpPr>
            <a:spLocks/>
          </p:cNvSpPr>
          <p:nvPr/>
        </p:nvSpPr>
        <p:spPr bwMode="auto">
          <a:xfrm>
            <a:off x="5294790" y="3757337"/>
            <a:ext cx="161061" cy="119550"/>
          </a:xfrm>
          <a:custGeom>
            <a:avLst/>
            <a:gdLst>
              <a:gd name="T0" fmla="*/ 97 w 97"/>
              <a:gd name="T1" fmla="*/ 15 h 72"/>
              <a:gd name="T2" fmla="*/ 82 w 97"/>
              <a:gd name="T3" fmla="*/ 0 h 72"/>
              <a:gd name="T4" fmla="*/ 39 w 97"/>
              <a:gd name="T5" fmla="*/ 42 h 72"/>
              <a:gd name="T6" fmla="*/ 15 w 97"/>
              <a:gd name="T7" fmla="*/ 18 h 72"/>
              <a:gd name="T8" fmla="*/ 0 w 97"/>
              <a:gd name="T9" fmla="*/ 33 h 72"/>
              <a:gd name="T10" fmla="*/ 39 w 97"/>
              <a:gd name="T11" fmla="*/ 72 h 72"/>
              <a:gd name="T12" fmla="*/ 97 w 97"/>
              <a:gd name="T13" fmla="*/ 15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" h="72">
                <a:moveTo>
                  <a:pt x="97" y="15"/>
                </a:moveTo>
                <a:lnTo>
                  <a:pt x="82" y="0"/>
                </a:lnTo>
                <a:lnTo>
                  <a:pt x="39" y="42"/>
                </a:lnTo>
                <a:lnTo>
                  <a:pt x="15" y="18"/>
                </a:lnTo>
                <a:lnTo>
                  <a:pt x="0" y="33"/>
                </a:lnTo>
                <a:lnTo>
                  <a:pt x="39" y="72"/>
                </a:lnTo>
                <a:lnTo>
                  <a:pt x="97" y="15"/>
                </a:lnTo>
                <a:close/>
              </a:path>
            </a:pathLst>
          </a:custGeom>
          <a:solidFill>
            <a:schemeClr val="bg1"/>
          </a:solidFill>
          <a:ln w="9525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138" name="Прямая соединительная линия 36"/>
          <p:cNvCxnSpPr/>
          <p:nvPr/>
        </p:nvCxnSpPr>
        <p:spPr>
          <a:xfrm>
            <a:off x="2901379" y="1844824"/>
            <a:ext cx="1022549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37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32656"/>
            <a:ext cx="9108504" cy="6527879"/>
          </a:xfrm>
          <a:prstGeom prst="rect">
            <a:avLst/>
          </a:prstGeom>
        </p:spPr>
      </p:pic>
      <p:sp>
        <p:nvSpPr>
          <p:cNvPr id="24" name="Стрелка: пятиугольник 1"/>
          <p:cNvSpPr/>
          <p:nvPr/>
        </p:nvSpPr>
        <p:spPr>
          <a:xfrm>
            <a:off x="611561" y="4725145"/>
            <a:ext cx="7344815" cy="1872208"/>
          </a:xfrm>
          <a:prstGeom prst="homePlate">
            <a:avLst>
              <a:gd name="adj" fmla="val 47659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Стрелка: шеврон 158"/>
          <p:cNvSpPr/>
          <p:nvPr/>
        </p:nvSpPr>
        <p:spPr>
          <a:xfrm>
            <a:off x="7164288" y="4725145"/>
            <a:ext cx="1407733" cy="1872208"/>
          </a:xfrm>
          <a:prstGeom prst="chevron">
            <a:avLst>
              <a:gd name="adj" fmla="val 63208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cs typeface="Arial" pitchFamily="34" charset="0"/>
              </a:rPr>
              <a:t>Сохранение порога по НДС</a:t>
            </a:r>
            <a:endParaRPr lang="ru-RU" dirty="0"/>
          </a:p>
        </p:txBody>
      </p:sp>
      <p:sp>
        <p:nvSpPr>
          <p:cNvPr id="23" name="Стрелка: шеврон 159"/>
          <p:cNvSpPr/>
          <p:nvPr/>
        </p:nvSpPr>
        <p:spPr>
          <a:xfrm>
            <a:off x="7688941" y="4627251"/>
            <a:ext cx="1419563" cy="2067995"/>
          </a:xfrm>
          <a:prstGeom prst="chevron">
            <a:avLst>
              <a:gd name="adj" fmla="val 6855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Левая круглая скобка 7"/>
          <p:cNvSpPr/>
          <p:nvPr/>
        </p:nvSpPr>
        <p:spPr>
          <a:xfrm rot="10800000">
            <a:off x="8532439" y="188639"/>
            <a:ext cx="216025" cy="1368152"/>
          </a:xfrm>
          <a:prstGeom prst="leftBracket">
            <a:avLst/>
          </a:prstGeom>
          <a:ln w="98425">
            <a:solidFill>
              <a:srgbClr val="318FCF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Левая круглая скобка 9"/>
          <p:cNvSpPr/>
          <p:nvPr/>
        </p:nvSpPr>
        <p:spPr>
          <a:xfrm>
            <a:off x="395536" y="188639"/>
            <a:ext cx="216025" cy="1296145"/>
          </a:xfrm>
          <a:prstGeom prst="leftBracket">
            <a:avLst/>
          </a:prstGeom>
          <a:ln w="98425">
            <a:solidFill>
              <a:srgbClr val="FF0000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844824"/>
            <a:ext cx="8643998" cy="2664296"/>
          </a:xfrm>
          <a:noFill/>
          <a:effectLst>
            <a:softEdge rad="1257300"/>
          </a:effectLst>
        </p:spPr>
        <p:txBody>
          <a:bodyPr>
            <a:noAutofit/>
          </a:bodyPr>
          <a:lstStyle/>
          <a:p>
            <a:pPr marL="0" lvl="1" indent="361950" algn="ctr">
              <a:buNone/>
            </a:pPr>
            <a:r>
              <a:rPr lang="ru-RU" sz="3200" b="1" dirty="0" smtClean="0">
                <a:cs typeface="Arial" pitchFamily="34" charset="0"/>
              </a:rPr>
              <a:t>Сохраняется </a:t>
            </a:r>
          </a:p>
          <a:p>
            <a:pPr marL="0" lvl="1" indent="361950" algn="ctr">
              <a:buNone/>
            </a:pPr>
            <a:r>
              <a:rPr lang="ru-RU" sz="3200" b="1" dirty="0" smtClean="0">
                <a:cs typeface="Arial" pitchFamily="34" charset="0"/>
              </a:rPr>
              <a:t>действующее </a:t>
            </a:r>
            <a:r>
              <a:rPr lang="ru-RU" sz="3200" b="1" dirty="0">
                <a:cs typeface="Arial" pitchFamily="34" charset="0"/>
              </a:rPr>
              <a:t>минимальное пороговое значение для постановки на учет по НДС </a:t>
            </a:r>
            <a:r>
              <a:rPr lang="ru-RU" sz="6600" b="1" dirty="0" smtClean="0">
                <a:solidFill>
                  <a:srgbClr val="FF0000"/>
                </a:solidFill>
                <a:cs typeface="Arial" pitchFamily="34" charset="0"/>
              </a:rPr>
              <a:t>30</a:t>
            </a:r>
            <a:r>
              <a:rPr lang="ru-RU" sz="6600" b="1" dirty="0">
                <a:solidFill>
                  <a:srgbClr val="FF0000"/>
                </a:solidFill>
                <a:cs typeface="Arial" pitchFamily="34" charset="0"/>
              </a:rPr>
              <a:t> 000 </a:t>
            </a:r>
            <a:r>
              <a:rPr lang="ru-RU" sz="6600" b="1" dirty="0" smtClean="0">
                <a:solidFill>
                  <a:srgbClr val="FF0000"/>
                </a:solidFill>
                <a:cs typeface="Arial" pitchFamily="34" charset="0"/>
              </a:rPr>
              <a:t>МРП </a:t>
            </a:r>
            <a:r>
              <a:rPr lang="ru-RU" sz="4000" b="1" dirty="0" smtClean="0">
                <a:solidFill>
                  <a:srgbClr val="FF0000"/>
                </a:solidFill>
                <a:cs typeface="Arial" pitchFamily="34" charset="0"/>
              </a:rPr>
              <a:t>(72,2 </a:t>
            </a:r>
            <a:r>
              <a:rPr lang="ru-RU" sz="4000" b="1" dirty="0" err="1" smtClean="0">
                <a:solidFill>
                  <a:srgbClr val="FF0000"/>
                </a:solidFill>
                <a:cs typeface="Arial" pitchFamily="34" charset="0"/>
              </a:rPr>
              <a:t>млн.т</a:t>
            </a:r>
            <a:r>
              <a:rPr lang="ru-RU" sz="4000" b="1" dirty="0" smtClean="0">
                <a:solidFill>
                  <a:srgbClr val="FF0000"/>
                </a:solidFill>
                <a:cs typeface="Arial" pitchFamily="34" charset="0"/>
              </a:rPr>
              <a:t>.)</a:t>
            </a:r>
          </a:p>
          <a:p>
            <a:pPr marL="0" lvl="1" indent="361950" algn="just">
              <a:lnSpc>
                <a:spcPct val="114000"/>
              </a:lnSpc>
              <a:buNone/>
            </a:pPr>
            <a:endParaRPr lang="ru-RU" sz="1600" b="1" i="1" dirty="0" smtClean="0">
              <a:cs typeface="Arial" pitchFamily="34" charset="0"/>
            </a:endParaRPr>
          </a:p>
          <a:p>
            <a:pPr marL="0" lvl="1" indent="361950" algn="just">
              <a:lnSpc>
                <a:spcPct val="114000"/>
              </a:lnSpc>
              <a:buNone/>
            </a:pP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Ранее законодательно предусмотрено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поэтапное снижение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в:</a:t>
            </a:r>
          </a:p>
          <a:p>
            <a:pPr marL="0" lvl="1" indent="361950" algn="just">
              <a:lnSpc>
                <a:spcPct val="114000"/>
              </a:lnSpc>
              <a:buNone/>
            </a:pPr>
            <a:r>
              <a:rPr lang="ru-RU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 </a:t>
            </a:r>
            <a:r>
              <a:rPr lang="ru-RU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2018 г</a:t>
            </a:r>
            <a:r>
              <a:rPr lang="ru-RU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– до 25 000 МРП (53,0 млн. тенге</a:t>
            </a:r>
            <a:r>
              <a:rPr lang="ru-RU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); </a:t>
            </a:r>
            <a:endParaRPr lang="ru-RU" sz="1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lvl="1" indent="361950" algn="just">
              <a:lnSpc>
                <a:spcPct val="114000"/>
              </a:lnSpc>
              <a:buNone/>
            </a:pPr>
            <a:r>
              <a:rPr lang="ru-RU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 </a:t>
            </a:r>
            <a:r>
              <a:rPr lang="ru-RU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2019 г</a:t>
            </a:r>
            <a:r>
              <a:rPr lang="ru-RU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– до 20 000 МРП (42,4 млн. тенге</a:t>
            </a:r>
            <a:r>
              <a:rPr lang="ru-RU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);</a:t>
            </a:r>
          </a:p>
          <a:p>
            <a:pPr marL="0" lvl="1" indent="0" algn="just">
              <a:lnSpc>
                <a:spcPct val="114000"/>
              </a:lnSpc>
              <a:buNone/>
            </a:pPr>
            <a:r>
              <a:rPr lang="ru-RU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- 2020 г. – до 15 000 МРП (31,8 млн. тенге).</a:t>
            </a:r>
          </a:p>
          <a:p>
            <a:pPr marL="285750" lvl="1" algn="just">
              <a:lnSpc>
                <a:spcPct val="114000"/>
              </a:lnSpc>
              <a:buFontTx/>
              <a:buChar char="-"/>
            </a:pPr>
            <a:endParaRPr lang="ru-RU" sz="1800" i="1" dirty="0">
              <a:cs typeface="Arial" pitchFamily="34" charset="0"/>
            </a:endParaRPr>
          </a:p>
          <a:p>
            <a:pPr marL="285750" lvl="1" algn="just">
              <a:lnSpc>
                <a:spcPct val="114000"/>
              </a:lnSpc>
              <a:buFontTx/>
              <a:buChar char="-"/>
            </a:pPr>
            <a:endParaRPr lang="ru-RU" sz="1800" dirty="0">
              <a:cs typeface="Arial" pitchFamily="34" charset="0"/>
            </a:endParaRPr>
          </a:p>
          <a:p>
            <a:pPr marL="0" lvl="1" indent="361950" algn="just">
              <a:lnSpc>
                <a:spcPct val="114000"/>
              </a:lnSpc>
              <a:buNone/>
            </a:pPr>
            <a:endParaRPr lang="ru-RU" sz="800" dirty="0">
              <a:cs typeface="Arial" pitchFamily="34" charset="0"/>
            </a:endParaRPr>
          </a:p>
          <a:p>
            <a:pPr marL="0" lvl="1" indent="361950" algn="just">
              <a:lnSpc>
                <a:spcPct val="114000"/>
              </a:lnSpc>
              <a:buFont typeface="Wingdings" pitchFamily="2" charset="2"/>
              <a:buChar char="v"/>
            </a:pPr>
            <a:endParaRPr lang="kk-KZ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9532" y="4725146"/>
            <a:ext cx="180020" cy="18980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89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трелка: пятиугольник 1"/>
          <p:cNvSpPr/>
          <p:nvPr/>
        </p:nvSpPr>
        <p:spPr>
          <a:xfrm rot="5400000">
            <a:off x="685148" y="3440121"/>
            <a:ext cx="5154949" cy="1701726"/>
          </a:xfrm>
          <a:prstGeom prst="homePlate">
            <a:avLst>
              <a:gd name="adj" fmla="val 47659"/>
            </a:avLst>
          </a:prstGeom>
          <a:solidFill>
            <a:srgbClr val="00B0F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55" name="Схема 1054"/>
          <p:cNvGraphicFramePr/>
          <p:nvPr>
            <p:extLst>
              <p:ext uri="{D42A27DB-BD31-4B8C-83A1-F6EECF244321}">
                <p14:modId xmlns:p14="http://schemas.microsoft.com/office/powerpoint/2010/main" val="2666683237"/>
              </p:ext>
            </p:extLst>
          </p:nvPr>
        </p:nvGraphicFramePr>
        <p:xfrm>
          <a:off x="502111" y="2204258"/>
          <a:ext cx="8661459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72882642"/>
              </p:ext>
            </p:extLst>
          </p:nvPr>
        </p:nvGraphicFramePr>
        <p:xfrm>
          <a:off x="2555776" y="1857909"/>
          <a:ext cx="6403736" cy="1931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94321203"/>
              </p:ext>
            </p:extLst>
          </p:nvPr>
        </p:nvGraphicFramePr>
        <p:xfrm>
          <a:off x="2555776" y="3284984"/>
          <a:ext cx="6440207" cy="1866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36834697"/>
              </p:ext>
            </p:extLst>
          </p:nvPr>
        </p:nvGraphicFramePr>
        <p:xfrm>
          <a:off x="2632780" y="4797152"/>
          <a:ext cx="6403736" cy="175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39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cs typeface="Arial" pitchFamily="34" charset="0"/>
              </a:rPr>
              <a:t>Дифференцированный подход на основе градации налогоплательщиков в зависимости от степени риска</a:t>
            </a:r>
            <a:endParaRPr lang="ru-RU" sz="3600" dirty="0"/>
          </a:p>
        </p:txBody>
      </p:sp>
      <p:sp>
        <p:nvSpPr>
          <p:cNvPr id="40" name="Левая круглая скобка 39"/>
          <p:cNvSpPr/>
          <p:nvPr/>
        </p:nvSpPr>
        <p:spPr>
          <a:xfrm rot="10800000">
            <a:off x="8532438" y="188639"/>
            <a:ext cx="216025" cy="1224137"/>
          </a:xfrm>
          <a:prstGeom prst="leftBracket">
            <a:avLst/>
          </a:prstGeom>
          <a:ln w="98425">
            <a:solidFill>
              <a:srgbClr val="318FCF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Левая круглая скобка 40"/>
          <p:cNvSpPr/>
          <p:nvPr/>
        </p:nvSpPr>
        <p:spPr>
          <a:xfrm>
            <a:off x="395536" y="188640"/>
            <a:ext cx="247620" cy="1224138"/>
          </a:xfrm>
          <a:prstGeom prst="leftBracket">
            <a:avLst/>
          </a:prstGeom>
          <a:ln w="98425">
            <a:solidFill>
              <a:srgbClr val="FF0000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user\Downloads\man-user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94" y="1991029"/>
            <a:ext cx="1163818" cy="1163818"/>
          </a:xfrm>
          <a:prstGeom prst="rect">
            <a:avLst/>
          </a:prstGeom>
          <a:ln>
            <a:noFill/>
          </a:ln>
          <a:effectLst>
            <a:outerShdw blurRad="88900" dist="139700" dir="2880000" sx="98000" sy="98000" algn="tl" rotWithShape="0">
              <a:srgbClr val="333333">
                <a:alpha val="5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multiple-users-silhouette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57" y="3284984"/>
            <a:ext cx="1300163" cy="1300163"/>
          </a:xfrm>
          <a:prstGeom prst="rect">
            <a:avLst/>
          </a:prstGeom>
          <a:ln>
            <a:noFill/>
          </a:ln>
          <a:effectLst>
            <a:outerShdw blurRad="762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group-of-people-in-a-formation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07" y="4573457"/>
            <a:ext cx="1603538" cy="1603536"/>
          </a:xfrm>
          <a:prstGeom prst="rect">
            <a:avLst/>
          </a:prstGeom>
          <a:noFill/>
          <a:effectLst>
            <a:outerShdw blurRad="127000" dist="152400" dir="2460000" sx="98000" sy="98000" algn="ctr" rotWithShape="0">
              <a:srgbClr val="000000">
                <a:alpha val="5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3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08504" cy="685800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040560" y="3770456"/>
            <a:ext cx="3963506" cy="2754888"/>
            <a:chOff x="5040560" y="3770456"/>
            <a:chExt cx="3963506" cy="2754888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5040560" y="3770456"/>
              <a:ext cx="3963506" cy="2754888"/>
              <a:chOff x="5040560" y="3770456"/>
              <a:chExt cx="3963506" cy="2754888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5040560" y="3770456"/>
                <a:ext cx="3963506" cy="275488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</a:gra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Диагональная полоса 10"/>
              <p:cNvSpPr/>
              <p:nvPr/>
            </p:nvSpPr>
            <p:spPr>
              <a:xfrm>
                <a:off x="5040560" y="3770456"/>
                <a:ext cx="3963506" cy="2754888"/>
              </a:xfrm>
              <a:prstGeom prst="diagStrip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Прямоугольник 12"/>
            <p:cNvSpPr/>
            <p:nvPr/>
          </p:nvSpPr>
          <p:spPr>
            <a:xfrm>
              <a:off x="5040560" y="3770456"/>
              <a:ext cx="3963506" cy="2754888"/>
            </a:xfrm>
            <a:prstGeom prst="rect">
              <a:avLst/>
            </a:prstGeom>
            <a:solidFill>
              <a:schemeClr val="lt1">
                <a:alpha val="59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4744617" y="547231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Стимулирование  налогоплательщиков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добровольному соблюдению 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налогового законодательства </a:t>
            </a:r>
            <a:endParaRPr lang="ru-RU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12224" y="1430050"/>
            <a:ext cx="7991842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cs typeface="Arial" panose="020B0604020202020204" pitchFamily="34" charset="0"/>
              </a:rPr>
              <a:t>Согласно </a:t>
            </a:r>
            <a:r>
              <a:rPr lang="ru-RU">
                <a:cs typeface="Arial" panose="020B0604020202020204" pitchFamily="34" charset="0"/>
              </a:rPr>
              <a:t>лучшей </a:t>
            </a:r>
            <a:r>
              <a:rPr lang="ru-RU" smtClean="0">
                <a:cs typeface="Arial" panose="020B0604020202020204" pitchFamily="34" charset="0"/>
              </a:rPr>
              <a:t>практике </a:t>
            </a:r>
            <a:r>
              <a:rPr lang="ru-RU" dirty="0" smtClean="0">
                <a:cs typeface="Arial" panose="020B0604020202020204" pitchFamily="34" charset="0"/>
              </a:rPr>
              <a:t>ОСЭР </a:t>
            </a:r>
            <a:r>
              <a:rPr lang="ru-RU" dirty="0">
                <a:cs typeface="Arial" panose="020B0604020202020204" pitchFamily="34" charset="0"/>
              </a:rPr>
              <a:t>информация по критериям отбора/градации налогоплательщиков </a:t>
            </a:r>
            <a:r>
              <a:rPr lang="ru-RU" b="1" u="sng" dirty="0">
                <a:cs typeface="Arial" panose="020B0604020202020204" pitchFamily="34" charset="0"/>
              </a:rPr>
              <a:t>не должна </a:t>
            </a:r>
            <a:r>
              <a:rPr lang="ru-RU" dirty="0">
                <a:cs typeface="Arial" panose="020B0604020202020204" pitchFamily="34" charset="0"/>
              </a:rPr>
              <a:t>быть доступна общественности. </a:t>
            </a:r>
          </a:p>
          <a:p>
            <a:endParaRPr lang="ru-RU" sz="1050" dirty="0" smtClean="0">
              <a:cs typeface="Arial" panose="020B0604020202020204" pitchFamily="34" charset="0"/>
            </a:endParaRPr>
          </a:p>
          <a:p>
            <a:r>
              <a:rPr lang="ru-RU" dirty="0" smtClean="0">
                <a:cs typeface="Arial" panose="020B0604020202020204" pitchFamily="34" charset="0"/>
              </a:rPr>
              <a:t>Доступны </a:t>
            </a:r>
            <a:r>
              <a:rPr lang="ru-RU" dirty="0">
                <a:cs typeface="Arial" panose="020B0604020202020204" pitchFamily="34" charset="0"/>
              </a:rPr>
              <a:t>могут быть </a:t>
            </a:r>
            <a:r>
              <a:rPr lang="ru-RU" b="1" u="sng" dirty="0">
                <a:cs typeface="Arial" panose="020B0604020202020204" pitchFamily="34" charset="0"/>
              </a:rPr>
              <a:t>только часть</a:t>
            </a:r>
            <a:r>
              <a:rPr lang="ru-RU" dirty="0">
                <a:cs typeface="Arial" panose="020B0604020202020204" pitchFamily="34" charset="0"/>
              </a:rPr>
              <a:t> критериев, в связи с чем органами государственных доходов используются две группы критериев</a:t>
            </a:r>
            <a:r>
              <a:rPr lang="ru-RU" dirty="0" smtClean="0">
                <a:cs typeface="Arial" panose="020B0604020202020204" pitchFamily="34" charset="0"/>
              </a:rPr>
              <a:t>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6592657" y="4797152"/>
            <a:ext cx="875922" cy="576064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5040560" y="3770456"/>
            <a:ext cx="3923928" cy="1026696"/>
            <a:chOff x="4907843" y="3068960"/>
            <a:chExt cx="3923928" cy="1026696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5112568" y="3068960"/>
              <a:ext cx="370790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В настоящее время открыто 4 критерия </a:t>
              </a: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4907843" y="3356992"/>
              <a:ext cx="392392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Расширение перечня открытых общественности критериев системы управления рисками </a:t>
              </a:r>
            </a:p>
          </p:txBody>
        </p:sp>
      </p:grp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511095394"/>
              </p:ext>
            </p:extLst>
          </p:nvPr>
        </p:nvGraphicFramePr>
        <p:xfrm>
          <a:off x="122549" y="2592055"/>
          <a:ext cx="4443647" cy="4225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12224" y="6002124"/>
            <a:ext cx="2664296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КОМБИНИРОВАННАЯ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система управления рисками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411760" y="357301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ОТКРЫТЫЕ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критерии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99592" y="3390091"/>
            <a:ext cx="1550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ЗАКРЫТЫЕ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критерии 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169444" y="2918071"/>
            <a:ext cx="484632" cy="49128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cs typeface="Arial" pitchFamily="34" charset="0"/>
              </a:rPr>
              <a:t>Новые подходы в применении СУР</a:t>
            </a:r>
            <a:endParaRPr lang="ru-RU" dirty="0"/>
          </a:p>
        </p:txBody>
      </p:sp>
      <p:sp>
        <p:nvSpPr>
          <p:cNvPr id="16" name="Левая круглая скобка 15"/>
          <p:cNvSpPr/>
          <p:nvPr/>
        </p:nvSpPr>
        <p:spPr>
          <a:xfrm rot="10800000">
            <a:off x="8532437" y="188638"/>
            <a:ext cx="216025" cy="1080121"/>
          </a:xfrm>
          <a:prstGeom prst="leftBracket">
            <a:avLst/>
          </a:prstGeom>
          <a:ln w="98425">
            <a:solidFill>
              <a:srgbClr val="318FCF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Левая круглая скобка 16"/>
          <p:cNvSpPr/>
          <p:nvPr/>
        </p:nvSpPr>
        <p:spPr>
          <a:xfrm>
            <a:off x="395536" y="188639"/>
            <a:ext cx="216025" cy="1080121"/>
          </a:xfrm>
          <a:prstGeom prst="leftBracket">
            <a:avLst/>
          </a:prstGeom>
          <a:ln w="98425">
            <a:solidFill>
              <a:srgbClr val="FF0000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люс 8"/>
          <p:cNvSpPr/>
          <p:nvPr/>
        </p:nvSpPr>
        <p:spPr>
          <a:xfrm>
            <a:off x="539552" y="1484784"/>
            <a:ext cx="400663" cy="410197"/>
          </a:xfrm>
          <a:prstGeom prst="mathPl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люс 19"/>
          <p:cNvSpPr/>
          <p:nvPr/>
        </p:nvSpPr>
        <p:spPr>
          <a:xfrm>
            <a:off x="555535" y="2226715"/>
            <a:ext cx="400663" cy="410197"/>
          </a:xfrm>
          <a:prstGeom prst="mathPl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4713320" y="1626104"/>
            <a:ext cx="4397881" cy="3960438"/>
          </a:xfrm>
          <a:prstGeom prst="bentConnector3">
            <a:avLst>
              <a:gd name="adj1" fmla="val 50000"/>
            </a:avLst>
          </a:prstGeom>
          <a:ln w="508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81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36512" y="252026"/>
            <a:ext cx="9180512" cy="6273318"/>
            <a:chOff x="0" y="584682"/>
            <a:chExt cx="9180512" cy="6273318"/>
          </a:xfrm>
        </p:grpSpPr>
        <p:pic>
          <p:nvPicPr>
            <p:cNvPr id="6146" name="Picture 2" descr="C:\Users\user\Downloads\007-world-map-o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8" t="-1" r="1338" b="-344"/>
            <a:stretch/>
          </p:blipFill>
          <p:spPr bwMode="auto">
            <a:xfrm>
              <a:off x="0" y="584682"/>
              <a:ext cx="9144000" cy="6273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35496" y="836712"/>
              <a:ext cx="9145016" cy="5976664"/>
            </a:xfrm>
            <a:prstGeom prst="rect">
              <a:avLst/>
            </a:prstGeom>
            <a:solidFill>
              <a:schemeClr val="lt1">
                <a:alpha val="87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/>
              <a:t>ИЗМЕНЕНИЕ СРОКОВ ИСПОЛНЕНИЯ НАЛОГОВОГО ОБЯЗАТЕЛЬСТВА</a:t>
            </a:r>
            <a:endParaRPr lang="ru-RU" sz="3000" b="1" dirty="0"/>
          </a:p>
          <a:p>
            <a:endParaRPr lang="ru-RU" sz="2000" dirty="0"/>
          </a:p>
        </p:txBody>
      </p:sp>
      <p:sp>
        <p:nvSpPr>
          <p:cNvPr id="7" name="Левая круглая скобка 6"/>
          <p:cNvSpPr/>
          <p:nvPr/>
        </p:nvSpPr>
        <p:spPr>
          <a:xfrm rot="10800000">
            <a:off x="8532431" y="188636"/>
            <a:ext cx="216025" cy="1008116"/>
          </a:xfrm>
          <a:prstGeom prst="leftBracket">
            <a:avLst/>
          </a:prstGeom>
          <a:ln w="98425">
            <a:solidFill>
              <a:srgbClr val="318FCF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Левая круглая скобка 7"/>
          <p:cNvSpPr/>
          <p:nvPr/>
        </p:nvSpPr>
        <p:spPr>
          <a:xfrm>
            <a:off x="395536" y="188639"/>
            <a:ext cx="216024" cy="1008114"/>
          </a:xfrm>
          <a:prstGeom prst="leftBracket">
            <a:avLst/>
          </a:prstGeom>
          <a:ln w="98425">
            <a:solidFill>
              <a:srgbClr val="FF0000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4572000" y="1844824"/>
            <a:ext cx="10329" cy="4680520"/>
          </a:xfrm>
          <a:prstGeom prst="line">
            <a:avLst/>
          </a:prstGeom>
          <a:ln w="53975">
            <a:prstDash val="lgDashDot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31772" y="2723436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-3175" algn="ctr">
              <a:buFont typeface="Arial" charset="0"/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ОТСРОЧКА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59901" y="2723436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-3175" algn="ctr">
              <a:buFont typeface="Arial" charset="0"/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РАССРОЧКА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3587532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-3175" algn="ctr">
              <a:buFont typeface="Arial" charset="0"/>
              <a:buNone/>
            </a:pPr>
            <a:r>
              <a:rPr lang="ru-RU" sz="2400" dirty="0" smtClean="0"/>
              <a:t>единовременная уплата </a:t>
            </a:r>
            <a:r>
              <a:rPr lang="ru-RU" sz="2400" dirty="0"/>
              <a:t>налогов и плат в срок до </a:t>
            </a:r>
            <a:r>
              <a:rPr lang="ru-RU" sz="2400" u="sng" dirty="0" smtClean="0"/>
              <a:t>6 </a:t>
            </a:r>
            <a:r>
              <a:rPr lang="ru-RU" sz="2400" u="sng" dirty="0"/>
              <a:t>месяцев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76056" y="3587532"/>
            <a:ext cx="352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-3175" algn="ctr">
              <a:buFont typeface="Arial" charset="0"/>
              <a:buNone/>
            </a:pPr>
            <a:r>
              <a:rPr lang="ru-RU" sz="2400" dirty="0" smtClean="0"/>
              <a:t>ежемесячная </a:t>
            </a:r>
            <a:r>
              <a:rPr lang="ru-RU" sz="2400" dirty="0"/>
              <a:t>или </a:t>
            </a:r>
            <a:r>
              <a:rPr lang="ru-RU" sz="2400" dirty="0" smtClean="0"/>
              <a:t>ежеквартальная уплата </a:t>
            </a:r>
            <a:r>
              <a:rPr lang="ru-RU" sz="2400" dirty="0"/>
              <a:t>равными долями в срок, </a:t>
            </a:r>
            <a:r>
              <a:rPr lang="ru-RU" sz="2400" u="sng" dirty="0"/>
              <a:t>не превышающий </a:t>
            </a:r>
            <a:r>
              <a:rPr lang="ru-RU" sz="2400" u="sng" dirty="0" smtClean="0"/>
              <a:t>3 </a:t>
            </a:r>
            <a:r>
              <a:rPr lang="ru-RU" sz="2400" u="sng" dirty="0"/>
              <a:t>лет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74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 bwMode="auto">
          <a:xfrm>
            <a:off x="-108520" y="-99392"/>
            <a:ext cx="9276523" cy="6957392"/>
          </a:xfrm>
          <a:prstGeom prst="rect">
            <a:avLst/>
          </a:prstGeom>
          <a:noFill/>
          <a:ln w="22225">
            <a:solidFill>
              <a:schemeClr val="bg1"/>
            </a:solidFill>
          </a:ln>
          <a:effectLst>
            <a:outerShdw blurRad="165100" dist="215900" dir="9000000" sx="91000" sy="91000" algn="ctr" rotWithShape="0">
              <a:srgbClr val="000000">
                <a:alpha val="8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899592" y="2204864"/>
            <a:ext cx="7416824" cy="2016224"/>
          </a:xfrm>
          <a:prstGeom prst="round2DiagRect">
            <a:avLst/>
          </a:prstGeom>
          <a:solidFill>
            <a:schemeClr val="lt1">
              <a:alpha val="63000"/>
            </a:schemeClr>
          </a:solidFill>
          <a:ln w="73025" cmpd="dbl">
            <a:solidFill>
              <a:srgbClr val="318FCF"/>
            </a:solidFill>
          </a:ln>
          <a:effectLst>
            <a:glow rad="889000">
              <a:schemeClr val="bg1">
                <a:alpha val="82000"/>
              </a:schemeClr>
            </a:glow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28600" stA="97000" endPos="55000" dir="5400000" sy="-100000" algn="bl" rotWithShape="0"/>
                </a:effectLst>
                <a:latin typeface="Palatino Linotype" pitchFamily="18" charset="0"/>
              </a:rPr>
              <a:t>ЭЛЕКТРОННАЯ</a:t>
            </a:r>
            <a:br>
              <a:rPr lang="ru-RU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28600" stA="97000" endPos="55000" dir="5400000" sy="-100000" algn="bl" rotWithShape="0"/>
                </a:effectLst>
                <a:latin typeface="Palatino Linotype" pitchFamily="18" charset="0"/>
              </a:rPr>
            </a:br>
            <a:r>
              <a:rPr lang="ru-RU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28600" stA="97000" endPos="55000" dir="5400000" sy="-100000" algn="bl" rotWithShape="0"/>
                </a:effectLst>
                <a:latin typeface="Palatino Linotype" pitchFamily="18" charset="0"/>
              </a:rPr>
              <a:t>ТОРГОВЛЯ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228600" stA="97000" endPos="55000" dir="5400000" sy="-100000" algn="bl" rotWithShape="0"/>
              </a:effectLst>
              <a:latin typeface="Palatino Linotype" pitchFamily="18" charset="0"/>
            </a:endParaRPr>
          </a:p>
        </p:txBody>
      </p:sp>
      <p:sp>
        <p:nvSpPr>
          <p:cNvPr id="3" name="Половина рамки 2"/>
          <p:cNvSpPr/>
          <p:nvPr/>
        </p:nvSpPr>
        <p:spPr>
          <a:xfrm rot="5400000">
            <a:off x="7956376" y="2132856"/>
            <a:ext cx="432048" cy="432048"/>
          </a:xfrm>
          <a:prstGeom prst="halfFra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115616" y="5210036"/>
            <a:ext cx="47525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оловина рамки 5"/>
          <p:cNvSpPr/>
          <p:nvPr/>
        </p:nvSpPr>
        <p:spPr>
          <a:xfrm flipV="1">
            <a:off x="827584" y="3861048"/>
            <a:ext cx="432048" cy="432048"/>
          </a:xfrm>
          <a:prstGeom prst="halfFra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043608" y="5805264"/>
            <a:ext cx="4824536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C:\Users\user\Downloads\20b977f55a06df8734c27777c6d5ef1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" b="985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054" y="4951908"/>
            <a:ext cx="2139276" cy="106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3648" y="5229200"/>
            <a:ext cx="5040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ДЕПАРТАМЕНТ ГОСУДАРСТВЕННЫХ ДОХОДОВ ПО ГОРОДУ АСТАНА КОМИТЕТА ГОСУДАРСТВЕННЫХ ДОХОДОВ </a:t>
            </a:r>
          </a:p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МИНИСТЕРСТВА ФИНАНСОВ РЕСПУБЛИКИ КАЗАХСТАН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868144" y="5210036"/>
            <a:ext cx="0" cy="595228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39" idx="1"/>
          </p:cNvCxnSpPr>
          <p:nvPr/>
        </p:nvCxnSpPr>
        <p:spPr>
          <a:xfrm>
            <a:off x="2843809" y="1628800"/>
            <a:ext cx="6324194" cy="0"/>
          </a:xfrm>
          <a:prstGeom prst="line">
            <a:avLst/>
          </a:prstGeom>
          <a:ln w="69850">
            <a:solidFill>
              <a:srgbClr val="318FCF"/>
            </a:solidFill>
          </a:ln>
          <a:effectLst>
            <a:outerShdw blurRad="165100" dist="215900" dir="9000000" sx="91000" sy="91000" algn="ctr" rotWithShape="0">
              <a:srgbClr val="000000">
                <a:alpha val="8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Левая круглая скобка 38"/>
          <p:cNvSpPr/>
          <p:nvPr/>
        </p:nvSpPr>
        <p:spPr>
          <a:xfrm rot="10800000">
            <a:off x="2627784" y="1412776"/>
            <a:ext cx="216025" cy="432049"/>
          </a:xfrm>
          <a:prstGeom prst="leftBracket">
            <a:avLst/>
          </a:prstGeom>
          <a:ln w="98425">
            <a:solidFill>
              <a:srgbClr val="318FCF"/>
            </a:solidFill>
          </a:ln>
          <a:effectLst>
            <a:outerShdw blurRad="165100" dist="215900" dir="9000000" sx="91000" sy="91000" algn="ctr" rotWithShape="0">
              <a:srgbClr val="000000">
                <a:alpha val="8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16200000">
            <a:off x="2411760" y="1520791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tx2">
                <a:lumMod val="60000"/>
                <a:lumOff val="40000"/>
              </a:schemeClr>
            </a:glow>
            <a:outerShdw blurRad="165100" dist="215900" dir="9000000" sx="91000" sy="91000" algn="ctr" rotWithShape="0">
              <a:srgbClr val="000000">
                <a:alpha val="81000"/>
              </a:srgbClr>
            </a:outerShdw>
            <a:softEdge rad="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Левая круглая скобка 23"/>
          <p:cNvSpPr/>
          <p:nvPr/>
        </p:nvSpPr>
        <p:spPr>
          <a:xfrm>
            <a:off x="2189480" y="1412777"/>
            <a:ext cx="216025" cy="432049"/>
          </a:xfrm>
          <a:prstGeom prst="leftBracket">
            <a:avLst/>
          </a:prstGeom>
          <a:ln w="98425">
            <a:solidFill>
              <a:srgbClr val="FF0000"/>
            </a:solidFill>
          </a:ln>
          <a:effectLst>
            <a:outerShdw blurRad="165100" dist="215900" dir="9000000" sx="91000" sy="91000" algn="ctr" rotWithShape="0">
              <a:srgbClr val="000000">
                <a:alpha val="8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>
            <a:stCxn id="46" idx="1"/>
          </p:cNvCxnSpPr>
          <p:nvPr/>
        </p:nvCxnSpPr>
        <p:spPr>
          <a:xfrm>
            <a:off x="7176798" y="4725142"/>
            <a:ext cx="1991205" cy="0"/>
          </a:xfrm>
          <a:prstGeom prst="line">
            <a:avLst/>
          </a:prstGeom>
          <a:ln w="69850">
            <a:solidFill>
              <a:srgbClr val="318FCF"/>
            </a:solidFill>
          </a:ln>
          <a:effectLst>
            <a:outerShdw blurRad="165100" dist="215900" dir="9000000" sx="91000" sy="91000" algn="ctr" rotWithShape="0">
              <a:srgbClr val="000000">
                <a:alpha val="8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-108520" y="1628800"/>
            <a:ext cx="2298002" cy="4"/>
          </a:xfrm>
          <a:prstGeom prst="line">
            <a:avLst/>
          </a:prstGeom>
          <a:ln w="69850">
            <a:solidFill>
              <a:srgbClr val="FF0000"/>
            </a:solidFill>
          </a:ln>
          <a:effectLst>
            <a:outerShdw blurRad="165100" dist="215900" dir="9000000" sx="91000" sy="91000" algn="ctr" rotWithShape="0">
              <a:srgbClr val="000000">
                <a:alpha val="8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Левая круглая скобка 45"/>
          <p:cNvSpPr/>
          <p:nvPr/>
        </p:nvSpPr>
        <p:spPr>
          <a:xfrm rot="10800000">
            <a:off x="6960773" y="4509118"/>
            <a:ext cx="216025" cy="432049"/>
          </a:xfrm>
          <a:prstGeom prst="leftBracket">
            <a:avLst/>
          </a:prstGeom>
          <a:ln w="98425">
            <a:solidFill>
              <a:srgbClr val="318FCF"/>
            </a:solidFill>
          </a:ln>
          <a:effectLst>
            <a:outerShdw blurRad="165100" dist="215900" dir="9000000" sx="91000" sy="91000" algn="ctr" rotWithShape="0">
              <a:srgbClr val="000000">
                <a:alpha val="8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 rot="16200000">
            <a:off x="6744749" y="4617133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tx2">
                <a:lumMod val="60000"/>
                <a:lumOff val="40000"/>
              </a:schemeClr>
            </a:glow>
            <a:outerShdw blurRad="165100" dist="215900" dir="9000000" sx="91000" sy="91000" algn="ctr" rotWithShape="0">
              <a:srgbClr val="000000">
                <a:alpha val="81000"/>
              </a:srgbClr>
            </a:outerShdw>
            <a:softEdge rad="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Левая круглая скобка 48"/>
          <p:cNvSpPr/>
          <p:nvPr/>
        </p:nvSpPr>
        <p:spPr>
          <a:xfrm>
            <a:off x="6522469" y="4509119"/>
            <a:ext cx="216025" cy="432049"/>
          </a:xfrm>
          <a:prstGeom prst="leftBracket">
            <a:avLst/>
          </a:prstGeom>
          <a:ln w="98425">
            <a:solidFill>
              <a:srgbClr val="FF0000"/>
            </a:solidFill>
          </a:ln>
          <a:effectLst>
            <a:outerShdw blurRad="165100" dist="215900" dir="9000000" sx="91000" sy="91000" algn="ctr" rotWithShape="0">
              <a:srgbClr val="000000">
                <a:alpha val="8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H="1" flipV="1">
            <a:off x="-108520" y="4725142"/>
            <a:ext cx="6630992" cy="4"/>
          </a:xfrm>
          <a:prstGeom prst="line">
            <a:avLst/>
          </a:prstGeom>
          <a:ln w="69850">
            <a:solidFill>
              <a:srgbClr val="FF0000"/>
            </a:solidFill>
          </a:ln>
          <a:effectLst>
            <a:outerShdw blurRad="165100" dist="215900" dir="9000000" sx="91000" sy="91000" algn="ctr" rotWithShape="0">
              <a:srgbClr val="000000">
                <a:alpha val="8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14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2274"/>
            <a:ext cx="9144000" cy="7735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40" y="43403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kern="0" noProof="0" dirty="0" smtClean="0">
                <a:solidFill>
                  <a:schemeClr val="bg1"/>
                </a:solidFill>
                <a:latin typeface="Arial Narrow" pitchFamily="34" charset="0"/>
              </a:rPr>
              <a:t>КАК ЗАРЕГИСТРИРОВАТЬСЯ </a:t>
            </a:r>
            <a:r>
              <a:rPr lang="ru-RU" sz="2000" b="1" kern="0" dirty="0" smtClean="0">
                <a:solidFill>
                  <a:schemeClr val="bg1"/>
                </a:solidFill>
                <a:latin typeface="Arial Narrow" pitchFamily="34" charset="0"/>
              </a:rPr>
              <a:t>В КАЧЕСТВЕ </a:t>
            </a:r>
            <a:r>
              <a:rPr lang="ru-RU" sz="2000" b="1" kern="0" noProof="0" dirty="0" smtClean="0">
                <a:solidFill>
                  <a:schemeClr val="bg1"/>
                </a:solidFill>
                <a:latin typeface="Arial Narrow" pitchFamily="34" charset="0"/>
              </a:rPr>
              <a:t>НАЛОГОПЛАТЕЛЬЩИКА, ОСУЩЕСТВЛЯЮЩЕГО ЭЛЕКТРОННУЮ ТОРГОВЛЮ ТОВАРАМИ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334" y="862227"/>
            <a:ext cx="81047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Необходимо подать Уведомление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о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начале деятельности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в качестве налогоплательщика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, осуществляющего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отдельные виды деятельности </a:t>
            </a:r>
          </a:p>
          <a:p>
            <a:pPr marL="285750" indent="-285750" algn="ctr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электронная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торговля товарами </a:t>
            </a:r>
            <a:endParaRPr lang="ru-RU" b="1" dirty="0" smtClean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  <a:p>
            <a:pPr algn="ctr"/>
            <a:r>
              <a:rPr lang="ru-RU" sz="19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(</a:t>
            </a:r>
            <a:r>
              <a:rPr lang="ru-RU" i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не позднее трех рабочих дней до начала осуществления деятельности</a:t>
            </a:r>
            <a:r>
              <a:rPr lang="ru-RU" sz="19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)</a:t>
            </a:r>
            <a:endParaRPr lang="ru-RU" b="1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5348" y="5870168"/>
            <a:ext cx="8060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К  Уведомлению  </a:t>
            </a: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ДОКУМЕНТЫ  НЕ  ПРИЛАГАЮТСЯ</a:t>
            </a:r>
            <a:endParaRPr lang="ru-RU" b="1" dirty="0">
              <a:solidFill>
                <a:srgbClr val="FF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778" y="4221088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В Уведомлении указываются следующие сведения: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БИН/ИИН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Наименование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; </a:t>
            </a:r>
            <a:endParaRPr lang="ru-RU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Место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нахождения;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Наименование управления государственных доходов.</a:t>
            </a:r>
            <a:endParaRPr lang="ru-RU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>
            <a:stCxn id="25" idx="6"/>
            <a:endCxn id="26" idx="2"/>
          </p:cNvCxnSpPr>
          <p:nvPr/>
        </p:nvCxnSpPr>
        <p:spPr>
          <a:xfrm>
            <a:off x="1799212" y="2907837"/>
            <a:ext cx="5870228" cy="39816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1421650" y="2733577"/>
            <a:ext cx="377562" cy="3485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26" name="Овал 25"/>
          <p:cNvSpPr/>
          <p:nvPr/>
        </p:nvSpPr>
        <p:spPr>
          <a:xfrm>
            <a:off x="7669440" y="2773393"/>
            <a:ext cx="377562" cy="3485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903174" y="2143199"/>
            <a:ext cx="1519964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Подача Уведомления </a:t>
            </a:r>
          </a:p>
          <a:p>
            <a:pPr algn="ctr"/>
            <a:r>
              <a:rPr lang="ru-RU" sz="1100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в электронном виде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50272" y="3097057"/>
            <a:ext cx="1572866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ГБД «Е-Лицензирование</a:t>
            </a:r>
            <a:r>
              <a:rPr lang="ru-RU" sz="11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100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е</a:t>
            </a:r>
            <a:r>
              <a:rPr lang="en-US" sz="11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license.kz</a:t>
            </a: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Левая фигурная скобка 29"/>
          <p:cNvSpPr/>
          <p:nvPr/>
        </p:nvSpPr>
        <p:spPr>
          <a:xfrm rot="16200000">
            <a:off x="4594558" y="140819"/>
            <a:ext cx="248921" cy="6906766"/>
          </a:xfrm>
          <a:prstGeom prst="leftBrace">
            <a:avLst>
              <a:gd name="adj1" fmla="val 4879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3655780" y="2109173"/>
            <a:ext cx="2178241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Автоматическая проверка корректности заполнения </a:t>
            </a:r>
            <a:endParaRPr lang="ru-RU" sz="1100" dirty="0" smtClean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  <a:p>
            <a:pPr algn="ctr"/>
            <a:r>
              <a:rPr lang="ru-RU" sz="11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формы </a:t>
            </a:r>
            <a:r>
              <a:rPr lang="ru-RU" sz="1100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уведомления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001886" y="3713663"/>
            <a:ext cx="13916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B050"/>
                </a:solidFill>
              </a:rPr>
              <a:t>онлайн</a:t>
            </a:r>
          </a:p>
        </p:txBody>
      </p:sp>
      <p:sp>
        <p:nvSpPr>
          <p:cNvPr id="33" name="Овал 32"/>
          <p:cNvSpPr/>
          <p:nvPr/>
        </p:nvSpPr>
        <p:spPr>
          <a:xfrm>
            <a:off x="4556120" y="2753485"/>
            <a:ext cx="377562" cy="3485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085510" y="2338952"/>
            <a:ext cx="138049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Выдача талона</a:t>
            </a:r>
            <a:endParaRPr lang="ru-RU" sz="1100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19852" y="3150649"/>
            <a:ext cx="1572866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ГБД «Е-Лицензирование</a:t>
            </a:r>
            <a:r>
              <a:rPr lang="ru-RU" sz="11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100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е</a:t>
            </a:r>
            <a:r>
              <a:rPr lang="en-US" sz="11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license.kz</a:t>
            </a: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58468" y="3121912"/>
            <a:ext cx="1572866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ГБД «Е-Лицензирование</a:t>
            </a:r>
            <a:r>
              <a:rPr lang="ru-RU" sz="11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100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е</a:t>
            </a:r>
            <a:r>
              <a:rPr lang="en-US" sz="11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license.kz</a:t>
            </a: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3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4577</TotalTime>
  <Words>435</Words>
  <Application>Microsoft Office PowerPoint</Application>
  <PresentationFormat>Экран (4:3)</PresentationFormat>
  <Paragraphs>96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НАЛОГОВОЕ АДМИНИСТРИРОВАНИЕ</vt:lpstr>
      <vt:lpstr>Введены принципы налогового администрирования:</vt:lpstr>
      <vt:lpstr>Сокращение сроков исковой давности</vt:lpstr>
      <vt:lpstr>Сохранение порога по НДС</vt:lpstr>
      <vt:lpstr>Дифференцированный подход на основе градации налогоплательщиков в зависимости от степени риска</vt:lpstr>
      <vt:lpstr>Презентация PowerPoint</vt:lpstr>
      <vt:lpstr>Презентация PowerPoint</vt:lpstr>
      <vt:lpstr> ЭЛЕКТРОННАЯ ТОРГОВЛЯ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Мурзагалиева Лаззат Имангельдиевна</dc:creator>
  <cp:lastModifiedBy>FOmarov</cp:lastModifiedBy>
  <cp:revision>400</cp:revision>
  <cp:lastPrinted>2018-01-09T13:30:59Z</cp:lastPrinted>
  <dcterms:created xsi:type="dcterms:W3CDTF">2017-03-27T03:29:21Z</dcterms:created>
  <dcterms:modified xsi:type="dcterms:W3CDTF">2018-08-02T07:54:10Z</dcterms:modified>
</cp:coreProperties>
</file>