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9" r:id="rId3"/>
  </p:sldMasterIdLst>
  <p:notesMasterIdLst>
    <p:notesMasterId r:id="rId15"/>
  </p:notesMasterIdLst>
  <p:sldIdLst>
    <p:sldId id="349" r:id="rId4"/>
    <p:sldId id="420" r:id="rId5"/>
    <p:sldId id="415" r:id="rId6"/>
    <p:sldId id="411" r:id="rId7"/>
    <p:sldId id="399" r:id="rId8"/>
    <p:sldId id="401" r:id="rId9"/>
    <p:sldId id="402" r:id="rId10"/>
    <p:sldId id="403" r:id="rId11"/>
    <p:sldId id="404" r:id="rId12"/>
    <p:sldId id="416" r:id="rId13"/>
    <p:sldId id="419" r:id="rId1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олатбек Тыныбеков" initials="БТ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63" autoAdjust="0"/>
    <p:restoredTop sz="88489" autoAdjust="0"/>
  </p:normalViewPr>
  <p:slideViewPr>
    <p:cSldViewPr>
      <p:cViewPr>
        <p:scale>
          <a:sx n="107" d="100"/>
          <a:sy n="107" d="100"/>
        </p:scale>
        <p:origin x="-7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136" tIns="45568" rIns="91136" bIns="4556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136" tIns="45568" rIns="91136" bIns="45568" rtlCol="0"/>
          <a:lstStyle>
            <a:lvl1pPr algn="r">
              <a:defRPr sz="1200"/>
            </a:lvl1pPr>
          </a:lstStyle>
          <a:p>
            <a:fld id="{8DDE3A2D-6C02-4C5B-A0BE-ECFAECC70770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6" tIns="45568" rIns="91136" bIns="455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136" tIns="45568" rIns="91136" bIns="4556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136" tIns="45568" rIns="91136" bIns="4556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136" tIns="45568" rIns="91136" bIns="45568" rtlCol="0" anchor="b"/>
          <a:lstStyle>
            <a:lvl1pPr algn="r">
              <a:defRPr sz="1200"/>
            </a:lvl1pPr>
          </a:lstStyle>
          <a:p>
            <a:fld id="{65DD0CD5-36C6-4F3D-9089-648401BEC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6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4F8BD-E922-4A58-9136-BF8D28CE2E1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8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4F8BD-E922-4A58-9136-BF8D28CE2E1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8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4F8BD-E922-4A58-9136-BF8D28CE2E1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8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4C8-F5AD-413D-9028-1CEFF7F2E43B}" type="datetime1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5DA7-14FD-49DA-8A3E-4A03C544F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4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DE94-4C02-4D23-A053-93AC28926E5F}" type="datetime1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5DA7-14FD-49DA-8A3E-4A03C544F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8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129B-AED3-40E3-880D-5FCFACD3BDBF}" type="datetime1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5DA7-14FD-49DA-8A3E-4A03C544F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0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My Documents\Brand Materials\Power Point\Power Point Master - V2\Power Point Master - V2 - A\Master\V2 - A - Cover Page - En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38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2514600"/>
            <a:ext cx="4876800" cy="1470025"/>
          </a:xfrm>
        </p:spPr>
        <p:txBody>
          <a:bodyPr/>
          <a:lstStyle>
            <a:lvl1pPr algn="r">
              <a:defRPr>
                <a:latin typeface="DINOT-Medium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4114800"/>
            <a:ext cx="42672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  <a:latin typeface="DINOT-Medium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INOT-Medium" pitchFamily="50" charset="0"/>
              </a:defRPr>
            </a:lvl1pPr>
          </a:lstStyle>
          <a:p>
            <a:fld id="{2B0E5E7D-6B15-4507-A2C9-F8AC60B5FA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OT-Medium" pitchFamily="50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INOT-Medium" pitchFamily="50" charset="0"/>
              </a:defRPr>
            </a:lvl1pPr>
          </a:lstStyle>
          <a:p>
            <a:fld id="{4A6BFC28-D3F0-4556-858E-1AFC2ABECE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71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B577-8DF7-47AA-870A-5A8EBCCF42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FC28-D3F0-4556-858E-1AFC2ABECE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0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My Documents\Brand Materials\Power Point\Power Point Master - V2\Power Point Master - V2 - A\Master\V2 - A - Cover Page - En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3893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276601" y="2514600"/>
            <a:ext cx="50292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962400" y="4267200"/>
            <a:ext cx="42672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385FC1D9-5C78-4166-AAB7-201450870D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7C5D84-C77A-47B5-A211-6A447292EA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0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B7F8-1E26-4664-9366-7929D45C92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CE3A4-7894-4BCD-A471-F1CF30072D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85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2DFA-71FC-4A09-A889-3CDB0F523C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5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152400"/>
            <a:ext cx="7391400" cy="990600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005392"/>
                </a:solidFill>
                <a:latin typeface="Sylfaen" pitchFamily="18" charset="0"/>
              </a:defRPr>
            </a:lvl1pPr>
          </a:lstStyle>
          <a:p>
            <a:r>
              <a:rPr lang="ka-GE" dirty="0" smtClean="0"/>
              <a:t>სათაური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defRPr>
            </a:lvl4pPr>
            <a:lvl5pPr>
              <a:defRPr>
                <a:latin typeface="Sylfaen" pitchFamily="18" charset="0"/>
              </a:defRPr>
            </a:lvl5pPr>
          </a:lstStyle>
          <a:p>
            <a:pPr lvl="0"/>
            <a:r>
              <a:rPr lang="ka-GE" dirty="0" smtClean="0"/>
              <a:t>ტექსტი</a:t>
            </a:r>
          </a:p>
          <a:p>
            <a:pPr lvl="1"/>
            <a:r>
              <a:rPr lang="ka-GE" dirty="0" smtClean="0"/>
              <a:t>ტექსტი</a:t>
            </a:r>
          </a:p>
          <a:p>
            <a:pPr lvl="2"/>
            <a:r>
              <a:rPr lang="ka-GE" dirty="0" smtClean="0"/>
              <a:t>ტექსტი</a:t>
            </a:r>
          </a:p>
          <a:p>
            <a:pPr lvl="3"/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Sylfaen" pitchFamily="18" charset="0"/>
              </a:defRPr>
            </a:lvl1pPr>
          </a:lstStyle>
          <a:p>
            <a:fld id="{8048D8FE-9871-4C98-A42C-D7E07089EC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Sylfaen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Sylfaen" pitchFamily="18" charset="0"/>
              </a:defRPr>
            </a:lvl1pPr>
          </a:lstStyle>
          <a:p>
            <a:fld id="{72A74AA4-E518-4541-A9E1-082F286D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90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AD24-B04E-44A8-9A48-4B6C721619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My Documents\Brand Materials\Power Point\Power Point Master - V2\Power Point Master - V2 - A\Master\V2 - A - Cover Page - En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38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2514600"/>
            <a:ext cx="4876800" cy="1470025"/>
          </a:xfrm>
        </p:spPr>
        <p:txBody>
          <a:bodyPr/>
          <a:lstStyle>
            <a:lvl1pPr algn="r">
              <a:defRPr>
                <a:latin typeface="DINOT-Medium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4114800"/>
            <a:ext cx="42672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  <a:latin typeface="DINOT-Medium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INOT-Medium" pitchFamily="50" charset="0"/>
              </a:defRPr>
            </a:lvl1pPr>
          </a:lstStyle>
          <a:p>
            <a:fld id="{126375ED-DBB2-4D39-8E40-BC01071742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OT-Medium" pitchFamily="50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INOT-Medium" pitchFamily="50" charset="0"/>
              </a:defRPr>
            </a:lvl1pPr>
          </a:lstStyle>
          <a:p>
            <a:fld id="{4A6BFC28-D3F0-4556-858E-1AFC2ABECE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0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3065-084E-4376-BF7E-0B3332A01CEB}" type="datetime1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5DA7-14FD-49DA-8A3E-4A03C544F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71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599F-2E09-433A-BFA8-797F5C8D6E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FC28-D3F0-4556-858E-1AFC2ABECE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2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My Documents\Brand Materials\Power Point\Power Point Master - V2\Power Point Master - V2 - A\Master\V2 - A - Cover Page - En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3893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276601" y="2514600"/>
            <a:ext cx="50292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962400" y="4267200"/>
            <a:ext cx="42672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2CC16C7-4E4A-4AD9-9FE6-59929C4896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7C5D84-C77A-47B5-A211-6A447292EA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59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FC47-5622-474C-B7B3-8BCCDA67ED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21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152400"/>
            <a:ext cx="7391400" cy="990600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005392"/>
                </a:solidFill>
                <a:latin typeface="Sylfaen" pitchFamily="18" charset="0"/>
              </a:defRPr>
            </a:lvl1pPr>
          </a:lstStyle>
          <a:p>
            <a:r>
              <a:rPr lang="ka-GE" dirty="0" smtClean="0"/>
              <a:t>სათაური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defRPr>
            </a:lvl4pPr>
            <a:lvl5pPr>
              <a:defRPr>
                <a:latin typeface="Sylfaen" pitchFamily="18" charset="0"/>
              </a:defRPr>
            </a:lvl5pPr>
          </a:lstStyle>
          <a:p>
            <a:pPr lvl="0"/>
            <a:r>
              <a:rPr lang="ka-GE" dirty="0" smtClean="0"/>
              <a:t>ტექსტი</a:t>
            </a:r>
          </a:p>
          <a:p>
            <a:pPr lvl="1"/>
            <a:r>
              <a:rPr lang="ka-GE" dirty="0" smtClean="0"/>
              <a:t>ტექსტი</a:t>
            </a:r>
          </a:p>
          <a:p>
            <a:pPr lvl="2"/>
            <a:r>
              <a:rPr lang="ka-GE" dirty="0" smtClean="0"/>
              <a:t>ტექსტი</a:t>
            </a:r>
          </a:p>
          <a:p>
            <a:pPr lvl="3"/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Sylfaen" pitchFamily="18" charset="0"/>
              </a:defRPr>
            </a:lvl1pPr>
          </a:lstStyle>
          <a:p>
            <a:fld id="{FC2E3A38-B3BA-4D4C-B215-D1940AA22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Sylfaen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Sylfaen" pitchFamily="18" charset="0"/>
              </a:defRPr>
            </a:lvl1pPr>
          </a:lstStyle>
          <a:p>
            <a:fld id="{72A74AA4-E518-4541-A9E1-082F286D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25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3402-5B33-41F0-BD33-1DA14EEF96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6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D8E7-AE3E-44CD-BCE7-237B44528A31}" type="datetime1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5DA7-14FD-49DA-8A3E-4A03C544F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47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D2D3-706A-4DE7-875D-7CF21B7D5894}" type="datetime1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5DA7-14FD-49DA-8A3E-4A03C544F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7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E568-99D9-4919-8B00-DEBECCA227C0}" type="datetime1">
              <a:rPr lang="ru-RU" smtClean="0"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5DA7-14FD-49DA-8A3E-4A03C544F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8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2355-8E63-4553-92CB-EFEBBF9C3DE0}" type="datetime1">
              <a:rPr lang="ru-RU" smtClean="0"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5DA7-14FD-49DA-8A3E-4A03C544F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94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3EE-BB27-4F27-88EE-C00593C83023}" type="datetime1">
              <a:rPr lang="ru-RU" smtClean="0"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5DA7-14FD-49DA-8A3E-4A03C544F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9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39AB-284A-4A30-B340-414D1A7DAB83}" type="datetime1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5DA7-14FD-49DA-8A3E-4A03C544F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9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87E3-3393-4861-B60D-8807B32043B7}" type="datetime1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5DA7-14FD-49DA-8A3E-4A03C544F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4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71BB6-A1CB-427E-8244-CE50C60AD0F2}" type="datetime1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55DA7-14FD-49DA-8A3E-4A03C544F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8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PP Master - New\PP Master New - V2\Inner Page - V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714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INOT-Medium" pitchFamily="50" charset="0"/>
              </a:defRPr>
            </a:lvl1pPr>
          </a:lstStyle>
          <a:p>
            <a:fld id="{84F89C05-BC15-409D-84C0-0EB62C700A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OT-Medium" pitchFamily="50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INOT-Medium" pitchFamily="50" charset="0"/>
              </a:defRPr>
            </a:lvl1pPr>
          </a:lstStyle>
          <a:p>
            <a:fld id="{4A6BFC28-D3F0-4556-858E-1AFC2ABECE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800" b="1" kern="1200" dirty="0" smtClean="0">
          <a:solidFill>
            <a:srgbClr val="005392"/>
          </a:solidFill>
          <a:latin typeface="DINOT-Medium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DINOT-Medium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DINOT-Medium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DINOT-Medium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DINOT-Medium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DINOT-Medium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PP Master - New\PP Master New - V2\Inner Page - V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714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INOT-Medium" pitchFamily="50" charset="0"/>
              </a:defRPr>
            </a:lvl1pPr>
          </a:lstStyle>
          <a:p>
            <a:fld id="{BE5B8D90-4DF3-4638-A959-5522878454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OT-Medium" pitchFamily="50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INOT-Medium" pitchFamily="50" charset="0"/>
              </a:defRPr>
            </a:lvl1pPr>
          </a:lstStyle>
          <a:p>
            <a:fld id="{4A6BFC28-D3F0-4556-858E-1AFC2ABECE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3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4" r:id="rId4"/>
    <p:sldLayoutId id="2147483685" r:id="rId5"/>
    <p:sldLayoutId id="2147483686" r:id="rId6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800" b="1" kern="1200" dirty="0" smtClean="0">
          <a:solidFill>
            <a:srgbClr val="005392"/>
          </a:solidFill>
          <a:latin typeface="DINOT-Medium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DINOT-Medium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DINOT-Medium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DINOT-Medium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DINOT-Medium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DINOT-Medium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57570" y="68439"/>
            <a:ext cx="8179261" cy="5939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государственных доходов  </a:t>
            </a:r>
          </a:p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финансов Республики Казахстан</a:t>
            </a:r>
            <a:endParaRPr lang="ru-RU" sz="1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LOGO MGD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060" y="81473"/>
            <a:ext cx="606532" cy="58094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6336" y="6319235"/>
            <a:ext cx="2133600" cy="365125"/>
          </a:xfrm>
        </p:spPr>
        <p:txBody>
          <a:bodyPr/>
          <a:lstStyle/>
          <a:p>
            <a:fld id="{884A4E66-FDD6-46CF-A887-33071AA6C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19" y="2564904"/>
            <a:ext cx="8672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Нововведения в таможенном законодательстве в РК и ЕАЭС</a:t>
            </a:r>
            <a:endParaRPr lang="ru-RU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30093"/>
            <a:ext cx="19145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57068"/>
            <a:ext cx="19446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70" y="4797152"/>
            <a:ext cx="22923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72199"/>
            <a:ext cx="184785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55493"/>
            <a:ext cx="175577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03" y="908720"/>
            <a:ext cx="2476500" cy="14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554740" y="6312171"/>
            <a:ext cx="648072" cy="645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6336" y="6319235"/>
            <a:ext cx="2133600" cy="365125"/>
          </a:xfrm>
        </p:spPr>
        <p:txBody>
          <a:bodyPr/>
          <a:lstStyle/>
          <a:p>
            <a:fld id="{884A4E66-FDD6-46CF-A887-33071AA6C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57570" y="68439"/>
            <a:ext cx="8179261" cy="5939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государственных доходов  </a:t>
            </a:r>
          </a:p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финансов Республики Казахстан</a:t>
            </a:r>
            <a:endParaRPr lang="ru-RU" sz="1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Рисунок 27" descr="LOGO MGD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81473"/>
            <a:ext cx="578058" cy="58094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08031"/>
            <a:ext cx="7661536" cy="530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44408" y="602128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554740" y="6312171"/>
            <a:ext cx="648072" cy="645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6336" y="6319235"/>
            <a:ext cx="2133600" cy="365125"/>
          </a:xfrm>
        </p:spPr>
        <p:txBody>
          <a:bodyPr/>
          <a:lstStyle/>
          <a:p>
            <a:fld id="{884A4E66-FDD6-46CF-A887-33071AA6C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57570" y="68439"/>
            <a:ext cx="8179261" cy="5939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государственных доходов  </a:t>
            </a:r>
          </a:p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финансов Республики Казахстан</a:t>
            </a:r>
            <a:endParaRPr lang="ru-RU" sz="1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Рисунок 27" descr="LOGO MGD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81473"/>
            <a:ext cx="578058" cy="58094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>
            <a:off x="284526" y="664628"/>
            <a:ext cx="84432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ПОЭТАПНОЕ СНИЖЕНИЕ ПОСЛЕ ВСТУПЛЕНИЯ В СИЛУ ТАМОЖЕННОГО КОДЕКСА ДЕЙСТВУЮЩИХ НОРМ БЕСПОШЛИННОГО ВВОЗА </a:t>
            </a:r>
            <a:r>
              <a:rPr lang="kk-K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ТОВАРОВ </a:t>
            </a:r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ЛИЧНОГО </a:t>
            </a:r>
            <a:r>
              <a:rPr lang="kk-K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ПОЛЬЗОВАНИЯ</a:t>
            </a:r>
          </a:p>
          <a:p>
            <a:pPr algn="just">
              <a:spcBef>
                <a:spcPct val="0"/>
              </a:spcBef>
              <a:defRPr/>
            </a:pPr>
            <a:endParaRPr lang="kk-KZ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indent="-357188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>
                <a:latin typeface="Tahoma" panose="020B0604030504040204" pitchFamily="34" charset="0"/>
                <a:cs typeface="Tahoma" panose="020B0604030504040204" pitchFamily="34" charset="0"/>
              </a:rPr>
              <a:t>отношении товаров, ввозимых </a:t>
            </a:r>
            <a:r>
              <a:rPr 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наземным </a:t>
            </a:r>
            <a:r>
              <a:rPr lang="ru-RU" b="1" dirty="0">
                <a:latin typeface="Tahoma" panose="020B0604030504040204" pitchFamily="34" charset="0"/>
                <a:cs typeface="Tahoma" panose="020B0604030504040204" pitchFamily="34" charset="0"/>
              </a:rPr>
              <a:t>видом </a:t>
            </a:r>
            <a:r>
              <a:rPr 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транспорта:</a:t>
            </a:r>
          </a:p>
          <a:p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истечении 1 года – до 1000 евро/ 50 кг;</a:t>
            </a:r>
          </a:p>
          <a:p>
            <a:pPr algn="just"/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- по 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истечении 2 лет – до 750 евро/ 35 кг;</a:t>
            </a:r>
          </a:p>
          <a:p>
            <a:pPr marL="1588" indent="-1588" algn="just">
              <a:buFontTx/>
              <a:buChar char="-"/>
            </a:pPr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 по 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истечении 3 лет – до 500 евро/ 25 кг, без учета частоты </a:t>
            </a:r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перемещения.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57188" lvl="1" indent="-357188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>
                <a:latin typeface="Tahoma" panose="020B0604030504040204" pitchFamily="34" charset="0"/>
                <a:cs typeface="Tahoma" panose="020B0604030504040204" pitchFamily="34" charset="0"/>
              </a:rPr>
              <a:t>отношении товаров, ввозимых в международных почтовых отправлениях и экспресс-грузах</a:t>
            </a:r>
            <a:r>
              <a:rPr 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57188" lvl="1" indent="-357188" algn="just">
              <a:buFont typeface="Wingdings" panose="05000000000000000000" pitchFamily="2" charset="2"/>
              <a:buChar char="Ø"/>
            </a:pPr>
            <a:endParaRPr lang="ru-RU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истечении 1 года – до 500 евро в течение </a:t>
            </a:r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месяца;</a:t>
            </a:r>
          </a:p>
          <a:p>
            <a:pPr algn="just"/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- по 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истечении 2 лет – до 200 </a:t>
            </a:r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евро, 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без учета частоты перемещения</a:t>
            </a:r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13" descr="j02975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9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57570" y="68439"/>
            <a:ext cx="8179261" cy="5939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государственных доходов  </a:t>
            </a:r>
          </a:p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финансов Республики Казахстан</a:t>
            </a:r>
            <a:endParaRPr lang="ru-RU" sz="1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LOGO MGD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060" y="81473"/>
            <a:ext cx="606532" cy="58094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6336" y="6319235"/>
            <a:ext cx="2133600" cy="365125"/>
          </a:xfrm>
        </p:spPr>
        <p:txBody>
          <a:bodyPr/>
          <a:lstStyle/>
          <a:p>
            <a:fld id="{884A4E66-FDD6-46CF-A887-33071AA6C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02862" cy="533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28384" y="602128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554740" y="6312171"/>
            <a:ext cx="648072" cy="645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6336" y="6319235"/>
            <a:ext cx="2133600" cy="365125"/>
          </a:xfrm>
        </p:spPr>
        <p:txBody>
          <a:bodyPr/>
          <a:lstStyle/>
          <a:p>
            <a:fld id="{884A4E66-FDD6-46CF-A887-33071AA6C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57570" y="68439"/>
            <a:ext cx="8179261" cy="5939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государственных доходов  </a:t>
            </a:r>
          </a:p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финансов Республики Казахстан</a:t>
            </a:r>
            <a:endParaRPr lang="ru-RU" sz="1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Рисунок 27" descr="LOGO MGD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060" y="81473"/>
            <a:ext cx="606532" cy="58094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8" name="Номер слайда 2"/>
          <p:cNvSpPr txBox="1">
            <a:spLocks/>
          </p:cNvSpPr>
          <p:nvPr/>
        </p:nvSpPr>
        <p:spPr>
          <a:xfrm>
            <a:off x="6830888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6975" y="843386"/>
            <a:ext cx="863985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ЗАКРЕПЛЕНИЕ ПРИОРИТЕТА ЭЛЕКТРОННОГО ТАМОЖЕННОГО ДЕКЛАРИРОВАНИЯ</a:t>
            </a:r>
          </a:p>
          <a:p>
            <a:pPr algn="just">
              <a:spcBef>
                <a:spcPct val="0"/>
              </a:spcBef>
              <a:defRPr/>
            </a:pP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таможенное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декларирование осуществляется в электронной форме, письменное декларирование осуществляется в исключительных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случаях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документов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информационных систем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электронном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виде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автоматический выпуск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товаров с использованием информационных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AutoShape 2" descr="Картинки по запросу картинки для презентации бизн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4" descr="Картинки по запросу картинки для презентации бизне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6" descr="Картинки по запросу картинки для презентации бизне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0" y="4245758"/>
            <a:ext cx="3384153" cy="20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s://im3-tub-ru.yandex.net/i?id=03233e3e8419798ec31eaa80e9e3e469&amp;n=33&amp;h=215&amp;w=1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4077071"/>
            <a:ext cx="1466850" cy="2198055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48"/>
          <p:cNvCxnSpPr/>
          <p:nvPr/>
        </p:nvCxnSpPr>
        <p:spPr bwMode="auto">
          <a:xfrm flipH="1">
            <a:off x="6084168" y="4437112"/>
            <a:ext cx="1368720" cy="1430553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47"/>
          <p:cNvCxnSpPr/>
          <p:nvPr/>
        </p:nvCxnSpPr>
        <p:spPr bwMode="auto">
          <a:xfrm>
            <a:off x="6084168" y="4437112"/>
            <a:ext cx="1406614" cy="1430553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7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57570" y="68439"/>
            <a:ext cx="8179261" cy="5939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государственных доходов  </a:t>
            </a:r>
          </a:p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финансов Республики Казахстан</a:t>
            </a:r>
            <a:endParaRPr lang="ru-RU" sz="1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LOGO MGD (2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060" y="81473"/>
            <a:ext cx="606532" cy="58094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6336" y="6319235"/>
            <a:ext cx="2133600" cy="365125"/>
          </a:xfrm>
        </p:spPr>
        <p:txBody>
          <a:bodyPr/>
          <a:lstStyle/>
          <a:p>
            <a:fld id="{884A4E66-FDD6-46CF-A887-33071AA6C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Скругленный прямоугольник 4"/>
          <p:cNvSpPr/>
          <p:nvPr/>
        </p:nvSpPr>
        <p:spPr>
          <a:xfrm>
            <a:off x="4608904" y="5698153"/>
            <a:ext cx="4138185" cy="6821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3839" tIns="0" rIns="123839" bIns="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 smtClean="0"/>
              <a:t>Документов для помещения на временное хранение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436096" y="1927173"/>
            <a:ext cx="3315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3" y="1126811"/>
            <a:ext cx="4104456" cy="5398533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2839" y="1628800"/>
            <a:ext cx="409113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В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настоящее время процесс таможенного оформления не возможен без физического посещения таможенного органа. </a:t>
            </a:r>
          </a:p>
          <a:p>
            <a:pPr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При этом имеется необходимость предоставления таможенной декларации и сопроводительных документов к ней на бумажном носителе. Для этого УВЭД необходимо получить разрешительные документы в отношении товаров, подпадающих под меры нетарифного регулирования от иных государственных органов.</a:t>
            </a:r>
          </a:p>
          <a:p>
            <a:pPr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После подачи декларации должностным лицом таможенного органа производится сверка представленных документов и электронной копии декларации. Данный процесс может занимать до 2 часов. </a:t>
            </a:r>
          </a:p>
          <a:p>
            <a:pPr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Перечисленные факторы негативно влияют на время прохождения таможенных процедур. </a:t>
            </a:r>
          </a:p>
          <a:p>
            <a:pPr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2838" y="1177198"/>
            <a:ext cx="40911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СЕЙЧАС</a:t>
            </a:r>
          </a:p>
          <a:p>
            <a:pPr marL="0" lvl="1" algn="just"/>
            <a:endParaRPr lang="ru-RU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4515251" y="1126811"/>
            <a:ext cx="4384901" cy="1944216"/>
          </a:xfrm>
          <a:prstGeom prst="flowChartProcess">
            <a:avLst/>
          </a:prstGeom>
          <a:noFill/>
          <a:ln w="41275">
            <a:solidFill>
              <a:srgbClr val="287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15252" y="1177198"/>
            <a:ext cx="43849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2" lvl="1" defTabSz="931973">
              <a:buClr>
                <a:srgbClr val="002960"/>
              </a:buClr>
              <a:buSzPct val="100000"/>
            </a:pPr>
            <a:r>
              <a:rPr lang="ru-RU" sz="1400" dirty="0" smtClean="0"/>
              <a:t>	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БУДЕТ</a:t>
            </a:r>
          </a:p>
          <a:p>
            <a:pPr marL="173102" lvl="1" indent="-171450" defTabSz="931973">
              <a:buClr>
                <a:srgbClr val="002960"/>
              </a:buClr>
              <a:buSzPct val="10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Автоматизация процесса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таможенного декларирования 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товаров</a:t>
            </a:r>
          </a:p>
          <a:p>
            <a:pPr marL="173102" lvl="1" indent="-171450" defTabSz="931973">
              <a:buClr>
                <a:srgbClr val="002960"/>
              </a:buClr>
              <a:buSzPct val="100000"/>
              <a:buFont typeface="Arial" pitchFamily="34" charset="0"/>
              <a:buChar char="•"/>
            </a:pPr>
            <a:endParaRPr lang="ru-RU" sz="1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3102" lvl="1" indent="-171450" defTabSz="931973">
              <a:buClr>
                <a:srgbClr val="002960"/>
              </a:buClr>
              <a:buSzPct val="10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механизма Е-окно</a:t>
            </a:r>
          </a:p>
          <a:p>
            <a:pPr marL="173102" lvl="1" indent="-171450" defTabSz="931973">
              <a:buClr>
                <a:srgbClr val="002960"/>
              </a:buClr>
              <a:buSzPct val="100000"/>
              <a:buFont typeface="Arial" pitchFamily="34" charset="0"/>
              <a:buChar char="•"/>
            </a:pP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3102" lvl="1" indent="-171450" defTabSz="931973">
              <a:buClr>
                <a:srgbClr val="002960"/>
              </a:buClr>
              <a:buSzPct val="10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Сокращение временных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финансовых издержек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3179309" y="3098559"/>
            <a:ext cx="7056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rgbClr val="002960"/>
              </a:buClr>
              <a:buSzPct val="100000"/>
              <a:defRPr/>
            </a:pPr>
            <a:r>
              <a:rPr lang="ru-RU" sz="1200" b="1" dirty="0">
                <a:solidFill>
                  <a:srgbClr val="0065BD"/>
                </a:solidFill>
                <a:latin typeface="+mn-lt"/>
              </a:rPr>
              <a:t>Улучшение позиции по индикатору </a:t>
            </a:r>
            <a:endParaRPr lang="ru-RU" sz="1200" b="1" dirty="0" smtClean="0">
              <a:solidFill>
                <a:srgbClr val="0065BD"/>
              </a:solidFill>
              <a:latin typeface="+mn-lt"/>
            </a:endParaRPr>
          </a:p>
          <a:p>
            <a:pPr algn="ctr" eaLnBrk="1" hangingPunct="1">
              <a:spcBef>
                <a:spcPts val="0"/>
              </a:spcBef>
              <a:buClr>
                <a:srgbClr val="002960"/>
              </a:buClr>
              <a:buSzPct val="100000"/>
              <a:defRPr/>
            </a:pPr>
            <a:r>
              <a:rPr lang="ru-RU" sz="1200" b="1" dirty="0" smtClean="0">
                <a:solidFill>
                  <a:srgbClr val="0065BD"/>
                </a:solidFill>
                <a:latin typeface="+mn-lt"/>
              </a:rPr>
              <a:t>«</a:t>
            </a:r>
            <a:r>
              <a:rPr lang="ru-RU" sz="1200" b="1" dirty="0">
                <a:solidFill>
                  <a:srgbClr val="0065BD"/>
                </a:solidFill>
                <a:latin typeface="+mn-lt"/>
              </a:rPr>
              <a:t>обременительность таможенных процедур» ГИК, место</a:t>
            </a: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397401"/>
              </p:ext>
            </p:extLst>
          </p:nvPr>
        </p:nvGraphicFramePr>
        <p:xfrm>
          <a:off x="4427538" y="3467100"/>
          <a:ext cx="460851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5" imgW="4651651" imgH="1072989" progId="Excel.Sheet.8">
                  <p:embed/>
                </p:oleObj>
              </mc:Choice>
              <mc:Fallback>
                <p:oleObj r:id="rId5" imgW="4651651" imgH="1072989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467100"/>
                        <a:ext cx="4608512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Блок-схема: процесс 19"/>
          <p:cNvSpPr/>
          <p:nvPr/>
        </p:nvSpPr>
        <p:spPr>
          <a:xfrm>
            <a:off x="4515252" y="4473116"/>
            <a:ext cx="4384900" cy="2052228"/>
          </a:xfrm>
          <a:prstGeom prst="flowChartProcess">
            <a:avLst/>
          </a:prstGeom>
          <a:noFill/>
          <a:ln w="41275">
            <a:solidFill>
              <a:srgbClr val="287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24984" y="4473116"/>
            <a:ext cx="427516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	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Улучшение позиции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международном рейтинге «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DOING BUSINESS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ГИК, 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ОЭСР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Удаленный выпуск и </a:t>
            </a:r>
            <a:r>
              <a:rPr lang="ru-RU" sz="1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автовыпуск</a:t>
            </a: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Сокращение времени  выпуска товара Минимизация человеческого фактора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Сокращение затрат на брокерские услуги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089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554740" y="6312171"/>
            <a:ext cx="648072" cy="645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6336" y="6319235"/>
            <a:ext cx="2133600" cy="365125"/>
          </a:xfrm>
        </p:spPr>
        <p:txBody>
          <a:bodyPr/>
          <a:lstStyle/>
          <a:p>
            <a:fld id="{884A4E66-FDD6-46CF-A887-33071AA6C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57570" y="68439"/>
            <a:ext cx="8179261" cy="5939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государственных доходов  </a:t>
            </a:r>
          </a:p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финансов Республики Казахстан</a:t>
            </a:r>
            <a:endParaRPr lang="ru-RU" sz="1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Рисунок 27" descr="LOGO MGD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81473"/>
            <a:ext cx="578058" cy="58094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>
            <a:off x="320095" y="908720"/>
            <a:ext cx="855868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ОТСРОЧКИ (РАССРОЧКИ) УПЛАТЫ ВВОЗНЫХ ТАМОЖЕННЫХ ПОШЛИН</a:t>
            </a:r>
          </a:p>
          <a:p>
            <a:pPr algn="just">
              <a:spcBef>
                <a:spcPct val="0"/>
              </a:spcBef>
              <a:defRPr/>
            </a:pPr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en-US" sz="16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месяца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  всем участникам ВЭД с уплатой процентов за предоставленный период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отсрочки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месяцев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 без уплаты процентов в исключительных случаях – при перемещении товаров для ликвидации стихийных бедствий, технологической катастрофы или иных обстоятельств непреодолимой силы, задержка финансирования из бюджета, поддержка сельскохозяйственной деятельности и др.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6 месяцев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 уплатой процентов для используемых 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промышленной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переработке товаров, перечень которых определяется Комиссией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7" descr="Картинки по запросу картинки для презентации бизн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&amp;Kcy;&amp;acy;&amp;rcy;&amp;tcy;&amp;icy;&amp;ncy;&amp;kcy;&amp;icy; &amp;pcy;&amp;ocy; &amp;zcy;&amp;acy;&amp;pcy;&amp;rcy;&amp;ocy;&amp;scy;&amp;ucy; &amp;kcy;&amp;acy;&amp;rcy;&amp;tcy;&amp;icy;&amp;ncy;&amp;kcy;&amp;acy; &amp;rcy;&amp;ucy;&amp;kcy;&amp;ocy;&amp;pcy;&amp;ocy;&amp;zhcy;&amp;acy;&amp;tcy;&amp;icy;&amp;yacy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303259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86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554740" y="6312171"/>
            <a:ext cx="648072" cy="645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6336" y="6319235"/>
            <a:ext cx="2133600" cy="365125"/>
          </a:xfrm>
        </p:spPr>
        <p:txBody>
          <a:bodyPr/>
          <a:lstStyle/>
          <a:p>
            <a:fld id="{884A4E66-FDD6-46CF-A887-33071AA6C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57570" y="68439"/>
            <a:ext cx="8179261" cy="5939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государственных доходов  </a:t>
            </a:r>
          </a:p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финансов Республики Казахстан</a:t>
            </a:r>
            <a:endParaRPr lang="ru-RU" sz="1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Рисунок 27" descr="LOGO MGD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81473"/>
            <a:ext cx="578058" cy="58094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>
            <a:off x="305239" y="662417"/>
            <a:ext cx="86315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ЗАПОЛНЕНИЯ (СОСТАВЛЕНИЯ) ТАМОЖЕННОЙ ДЕКЛАРАЦИИ ТАМОЖЕННЫМ ОРГАНОМ БЕЗ УЧАСТИЯ ТАМОЖЕННОГО БРОКЕРА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Данной нормой предоставляется возможности оказывать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спектр таможенных услуг, включая заполнение таможенной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декларации таможенной службой, что предоставляет альтернативу услугам брокеров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239" y="4264901"/>
            <a:ext cx="86315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СОКРАЩЕНИЕ СРОКОВ ВЫПУСКА ТОВАРОВ ПРИ ТАМОЖЕННОЙ ОЧИСТКЕ ТОВАРОВ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целях ускорения совершения таможенных операций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выпуска товаров сокращен до 4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часов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Справочно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Таможенном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кодексе Таможенного союза срок выпуска товаров составляет 1 рабочий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44" y="3068253"/>
            <a:ext cx="1368152" cy="104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907704" y="3592203"/>
            <a:ext cx="1224136" cy="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04047" y="3591404"/>
            <a:ext cx="1192485" cy="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6" t="10000" r="38815" b="76291"/>
          <a:stretch/>
        </p:blipFill>
        <p:spPr bwMode="auto">
          <a:xfrm>
            <a:off x="6300192" y="3016139"/>
            <a:ext cx="16561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C:\Users\bekeyev_m\Desktop\man 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4931" y="3033491"/>
            <a:ext cx="936104" cy="1081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7173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554740" y="6312171"/>
            <a:ext cx="648072" cy="645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6336" y="6319235"/>
            <a:ext cx="2133600" cy="365125"/>
          </a:xfrm>
        </p:spPr>
        <p:txBody>
          <a:bodyPr/>
          <a:lstStyle/>
          <a:p>
            <a:fld id="{884A4E66-FDD6-46CF-A887-33071AA6C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57570" y="68439"/>
            <a:ext cx="8179261" cy="5939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государственных доходов  </a:t>
            </a:r>
          </a:p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финансов Республики Казахстан</a:t>
            </a:r>
            <a:endParaRPr lang="ru-RU" sz="1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Рисунок 27" descr="LOGO MGD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81473"/>
            <a:ext cx="578058" cy="58094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>
            <a:off x="305239" y="836712"/>
            <a:ext cx="84432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ВЫПУСКА ТОВАРА ДО ПОДАЧИ ТАМОЖЕННОЙ ДЕКЛАРАЦИИ</a:t>
            </a:r>
          </a:p>
          <a:p>
            <a:pPr algn="just">
              <a:spcBef>
                <a:spcPct val="0"/>
              </a:spcBef>
              <a:defRPr/>
            </a:pPr>
            <a:endParaRPr lang="ru-RU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товаров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помещенных под таможенные процедуры переработки на таможенной территории, свободного склада, свободной таможенной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зоны, в случае установления национальным законодательством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товаров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 которым предусмотрены инвестиционные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преференции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участников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ВЭД в статусе Уполномоченного экономического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оператора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участников ВЭД, определяемых Комиссией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9" y="4868585"/>
            <a:ext cx="2552700" cy="164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Картинки по запросу выпуск товара картин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5" t="46683" r="51003" b="43996"/>
          <a:stretch/>
        </p:blipFill>
        <p:spPr bwMode="auto">
          <a:xfrm>
            <a:off x="3563888" y="5085184"/>
            <a:ext cx="1512168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Картинки по запросу выпуск товара картин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68585"/>
            <a:ext cx="2143125" cy="14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554740" y="6312171"/>
            <a:ext cx="648072" cy="645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6336" y="6319235"/>
            <a:ext cx="2133600" cy="365125"/>
          </a:xfrm>
        </p:spPr>
        <p:txBody>
          <a:bodyPr/>
          <a:lstStyle/>
          <a:p>
            <a:fld id="{884A4E66-FDD6-46CF-A887-33071AA6C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57570" y="68439"/>
            <a:ext cx="8179261" cy="5939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государственных доходов  </a:t>
            </a:r>
          </a:p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финансов Республики Казахстан</a:t>
            </a:r>
            <a:endParaRPr lang="ru-RU" sz="1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Рисунок 27" descr="LOGO MGD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81473"/>
            <a:ext cx="578058" cy="58094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>
            <a:off x="305239" y="836712"/>
            <a:ext cx="844322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НОВАЯ МОДЕЛЬ РАЗВИТИЯ ИНСТИТУТА УПОЛНОМОЧЕННЫХ ЭКОНОМИЧЕСКИХ ОПЕРАТОРОВ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 Республики Казахстан по категорированию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УЭО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типам свидетельств: </a:t>
            </a:r>
          </a:p>
          <a:p>
            <a:pPr algn="just">
              <a:spcBef>
                <a:spcPct val="0"/>
              </a:spcBef>
              <a:defRPr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упрощения связаны с перевозкой товаров, которые применяются на всей территории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ЕАЭС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тип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упрощения связаны с таможенным декларированием и хранением товаров, которые применяются только на территории государства-члена, выдавшего такое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свидетельство</a:t>
            </a:r>
          </a:p>
          <a:p>
            <a:pPr algn="just">
              <a:spcBef>
                <a:spcPct val="0"/>
              </a:spcBef>
              <a:defRPr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тип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комплекс упрощений по 1 и 2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типам	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554740" y="6312171"/>
            <a:ext cx="648072" cy="645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6336" y="6319235"/>
            <a:ext cx="2133600" cy="365125"/>
          </a:xfrm>
        </p:spPr>
        <p:txBody>
          <a:bodyPr/>
          <a:lstStyle/>
          <a:p>
            <a:fld id="{884A4E66-FDD6-46CF-A887-33071AA6C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57570" y="68439"/>
            <a:ext cx="8179261" cy="5939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государственных доходов  </a:t>
            </a:r>
          </a:p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финансов Республики Казахстан</a:t>
            </a:r>
            <a:endParaRPr lang="ru-RU" sz="1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Рисунок 27" descr="LOGO MGD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81473"/>
            <a:ext cx="578058" cy="58094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>
            <a:off x="305239" y="730079"/>
            <a:ext cx="863159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УПРОЩЕНИЯ ДЛЯ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УЭО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ЭТО:</a:t>
            </a:r>
          </a:p>
          <a:p>
            <a:pPr marL="342900" indent="-342900" algn="just">
              <a:spcBef>
                <a:spcPct val="0"/>
              </a:spcBef>
              <a:buAutoNum type="arabicParenR"/>
              <a:defRPr/>
            </a:pP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таможенных операций в первоочередном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порядке</a:t>
            </a:r>
          </a:p>
          <a:p>
            <a:pPr marL="342900" indent="-342900" algn="just">
              <a:spcBef>
                <a:spcPct val="0"/>
              </a:spcBef>
              <a:buAutoNum type="arabicParenR"/>
              <a:defRPr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Непредоставление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обеспечения при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транзите</a:t>
            </a:r>
          </a:p>
          <a:p>
            <a:pPr algn="just">
              <a:spcBef>
                <a:spcPct val="0"/>
              </a:spcBef>
              <a:defRPr/>
            </a:pP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подачи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деклараций</a:t>
            </a:r>
          </a:p>
          <a:p>
            <a:pPr algn="just">
              <a:spcBef>
                <a:spcPct val="0"/>
              </a:spcBef>
              <a:defRPr/>
            </a:pP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таможенного осмотра/досмотра в первоочередном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порядке</a:t>
            </a:r>
          </a:p>
          <a:p>
            <a:pPr algn="just">
              <a:spcBef>
                <a:spcPct val="0"/>
              </a:spcBef>
              <a:defRPr/>
            </a:pP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Признание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пломб таможенными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органами</a:t>
            </a:r>
          </a:p>
          <a:p>
            <a:pPr algn="just">
              <a:spcBef>
                <a:spcPct val="0"/>
              </a:spcBef>
              <a:defRPr/>
            </a:pP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Неустановление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маршрута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перевозки</a:t>
            </a:r>
          </a:p>
          <a:p>
            <a:pPr algn="just">
              <a:spcBef>
                <a:spcPct val="0"/>
              </a:spcBef>
              <a:defRPr/>
            </a:pP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Приоритетное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пилотных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проектах</a:t>
            </a:r>
          </a:p>
          <a:p>
            <a:pPr algn="just">
              <a:spcBef>
                <a:spcPct val="0"/>
              </a:spcBef>
              <a:defRPr/>
            </a:pP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Временное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хранение на собственных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территориях</a:t>
            </a:r>
          </a:p>
          <a:p>
            <a:pPr algn="just">
              <a:spcBef>
                <a:spcPct val="0"/>
              </a:spcBef>
              <a:defRPr/>
            </a:pP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таможенного контроля в собственных сооружениях,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помещениях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23" y="3411835"/>
            <a:ext cx="252055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92" y="4327937"/>
            <a:ext cx="354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76" y="2204864"/>
            <a:ext cx="911868" cy="7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41" y="1700808"/>
            <a:ext cx="87012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06" y="5013176"/>
            <a:ext cx="13049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6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 Point Master - V2 - A - 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ower Point Master - V2 - A - 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5734</TotalTime>
  <Words>495</Words>
  <Application>Microsoft Office PowerPoint</Application>
  <PresentationFormat>Экран (4:3)</PresentationFormat>
  <Paragraphs>142</Paragraphs>
  <Slides>11</Slides>
  <Notes>3</Notes>
  <HiddenSlides>1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Power Point Master - V2 - A - Eng</vt:lpstr>
      <vt:lpstr>1_Power Point Master - V2 - A - Eng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Ералы Нуралиев</dc:creator>
  <cp:lastModifiedBy>Гаухар Керейбаева</cp:lastModifiedBy>
  <cp:revision>293</cp:revision>
  <cp:lastPrinted>2016-05-31T04:34:24Z</cp:lastPrinted>
  <dcterms:created xsi:type="dcterms:W3CDTF">2016-02-18T11:37:53Z</dcterms:created>
  <dcterms:modified xsi:type="dcterms:W3CDTF">2018-02-12T11:44:07Z</dcterms:modified>
</cp:coreProperties>
</file>