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65" r:id="rId2"/>
    <p:sldId id="372" r:id="rId3"/>
    <p:sldId id="362" r:id="rId4"/>
    <p:sldId id="360" r:id="rId5"/>
    <p:sldId id="371" r:id="rId6"/>
    <p:sldId id="356" r:id="rId7"/>
    <p:sldId id="369" r:id="rId8"/>
    <p:sldId id="357" r:id="rId9"/>
    <p:sldId id="359" r:id="rId10"/>
    <p:sldId id="366" r:id="rId11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6A4E2755-05CE-4C5D-BA63-87539081B4D0}">
          <p14:sldIdLst>
            <p14:sldId id="365"/>
            <p14:sldId id="362"/>
            <p14:sldId id="356"/>
            <p14:sldId id="369"/>
            <p14:sldId id="357"/>
            <p14:sldId id="360"/>
            <p14:sldId id="371"/>
            <p14:sldId id="358"/>
            <p14:sldId id="359"/>
            <p14:sldId id="36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58" autoAdjust="0"/>
    <p:restoredTop sz="95543" autoAdjust="0"/>
  </p:normalViewPr>
  <p:slideViewPr>
    <p:cSldViewPr>
      <p:cViewPr>
        <p:scale>
          <a:sx n="80" d="100"/>
          <a:sy n="80" d="100"/>
        </p:scale>
        <p:origin x="-18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1926" y="-114"/>
      </p:cViewPr>
      <p:guideLst>
        <p:guide orient="horz" pos="2160"/>
        <p:guide pos="313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6EB502-0D4E-41B8-A6C6-7D1ADD0518D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8CCA5CD7-CD34-4CB3-905E-A3AAACA8E709}">
      <dgm:prSet phldrT="[Текст]" custT="1"/>
      <dgm:spPr/>
      <dgm:t>
        <a:bodyPr/>
        <a:lstStyle/>
        <a:p>
          <a:r>
            <a:rPr lang="ru-RU" sz="2000" b="1" dirty="0" smtClean="0"/>
            <a:t>Пенсия из ЕНПФ</a:t>
          </a:r>
        </a:p>
        <a:p>
          <a:endParaRPr lang="ru-RU" sz="2000" b="1" dirty="0" smtClean="0"/>
        </a:p>
        <a:p>
          <a:r>
            <a:rPr lang="ru-RU" sz="2000" b="1" dirty="0" smtClean="0"/>
            <a:t>Солидарная пенсия</a:t>
          </a:r>
          <a:endParaRPr lang="ru-RU" sz="2000" b="1" dirty="0"/>
        </a:p>
      </dgm:t>
    </dgm:pt>
    <dgm:pt modelId="{DB2E6139-D169-412F-BEF3-3FFA8F689374}" type="parTrans" cxnId="{425F97D0-3290-4DF9-82FB-E79A105DAACC}">
      <dgm:prSet/>
      <dgm:spPr/>
      <dgm:t>
        <a:bodyPr/>
        <a:lstStyle/>
        <a:p>
          <a:endParaRPr lang="ru-RU"/>
        </a:p>
      </dgm:t>
    </dgm:pt>
    <dgm:pt modelId="{49AF20CB-2928-4224-AF54-296E26B5BA8F}" type="sibTrans" cxnId="{425F97D0-3290-4DF9-82FB-E79A105DAACC}">
      <dgm:prSet/>
      <dgm:spPr/>
      <dgm:t>
        <a:bodyPr/>
        <a:lstStyle/>
        <a:p>
          <a:endParaRPr lang="ru-RU"/>
        </a:p>
      </dgm:t>
    </dgm:pt>
    <dgm:pt modelId="{D54ECA0F-EA30-48D2-B93D-1330794E41AE}">
      <dgm:prSet phldrT="[Текст]" custT="1"/>
      <dgm:spPr/>
      <dgm:t>
        <a:bodyPr/>
        <a:lstStyle/>
        <a:p>
          <a:r>
            <a:rPr lang="ru-RU" sz="2400" b="1" dirty="0" smtClean="0"/>
            <a:t>Базовая пенсионная выплата</a:t>
          </a:r>
          <a:endParaRPr lang="ru-RU" sz="2400" b="1" dirty="0"/>
        </a:p>
      </dgm:t>
    </dgm:pt>
    <dgm:pt modelId="{74A1919A-DD38-4E48-9A3E-950FB9561424}" type="parTrans" cxnId="{070A722C-9DBC-4230-8AAF-ED12821F79E2}">
      <dgm:prSet/>
      <dgm:spPr/>
      <dgm:t>
        <a:bodyPr/>
        <a:lstStyle/>
        <a:p>
          <a:endParaRPr lang="ru-RU"/>
        </a:p>
      </dgm:t>
    </dgm:pt>
    <dgm:pt modelId="{CB423CF5-D14E-43C0-916B-D433C22F1068}" type="sibTrans" cxnId="{070A722C-9DBC-4230-8AAF-ED12821F79E2}">
      <dgm:prSet/>
      <dgm:spPr/>
      <dgm:t>
        <a:bodyPr/>
        <a:lstStyle/>
        <a:p>
          <a:endParaRPr lang="ru-RU"/>
        </a:p>
      </dgm:t>
    </dgm:pt>
    <dgm:pt modelId="{1BC98B00-4F5A-4951-8931-212AAF4130EE}">
      <dgm:prSet phldrT="[Текст]" custT="1"/>
      <dgm:spPr/>
      <dgm:t>
        <a:bodyPr/>
        <a:lstStyle/>
        <a:p>
          <a:r>
            <a:rPr lang="ru-RU" sz="2000" b="1" dirty="0" smtClean="0"/>
            <a:t>Частная</a:t>
          </a:r>
        </a:p>
        <a:p>
          <a:r>
            <a:rPr lang="ru-RU" sz="2000" b="1" dirty="0" smtClean="0"/>
            <a:t> пенсия</a:t>
          </a:r>
          <a:endParaRPr lang="ru-RU" sz="2000" b="1" dirty="0"/>
        </a:p>
      </dgm:t>
    </dgm:pt>
    <dgm:pt modelId="{17D591C1-EF9B-48D8-A28B-769BD2E73D60}" type="sibTrans" cxnId="{FDA328EC-024E-4EF7-B2C2-8DE9351A7DF6}">
      <dgm:prSet/>
      <dgm:spPr/>
      <dgm:t>
        <a:bodyPr/>
        <a:lstStyle/>
        <a:p>
          <a:endParaRPr lang="ru-RU"/>
        </a:p>
      </dgm:t>
    </dgm:pt>
    <dgm:pt modelId="{F58191BD-F7D2-462E-83A8-B87AF728C962}" type="parTrans" cxnId="{FDA328EC-024E-4EF7-B2C2-8DE9351A7DF6}">
      <dgm:prSet/>
      <dgm:spPr/>
      <dgm:t>
        <a:bodyPr/>
        <a:lstStyle/>
        <a:p>
          <a:endParaRPr lang="ru-RU"/>
        </a:p>
      </dgm:t>
    </dgm:pt>
    <dgm:pt modelId="{35475611-9F82-49E2-BA86-D1FB52166851}" type="pres">
      <dgm:prSet presAssocID="{EF6EB502-0D4E-41B8-A6C6-7D1ADD0518DC}" presName="Name0" presStyleCnt="0">
        <dgm:presLayoutVars>
          <dgm:dir/>
          <dgm:animLvl val="lvl"/>
          <dgm:resizeHandles val="exact"/>
        </dgm:presLayoutVars>
      </dgm:prSet>
      <dgm:spPr/>
    </dgm:pt>
    <dgm:pt modelId="{EF4631C6-4B51-4063-B587-0BCBEDEDE266}" type="pres">
      <dgm:prSet presAssocID="{1BC98B00-4F5A-4951-8931-212AAF4130EE}" presName="Name8" presStyleCnt="0"/>
      <dgm:spPr/>
    </dgm:pt>
    <dgm:pt modelId="{E6D72C62-FBD0-4707-BB93-E5872F990A8A}" type="pres">
      <dgm:prSet presAssocID="{1BC98B00-4F5A-4951-8931-212AAF4130EE}" presName="level" presStyleLbl="node1" presStyleIdx="0" presStyleCnt="3" custScaleX="97481" custScaleY="65956" custLinFactNeighborX="1258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E6813-2830-47FA-BAC1-E3FE67BDBD05}" type="pres">
      <dgm:prSet presAssocID="{1BC98B00-4F5A-4951-8931-212AAF4130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35ACDF-F4BE-4754-A981-B5686187D442}" type="pres">
      <dgm:prSet presAssocID="{8CCA5CD7-CD34-4CB3-905E-A3AAACA8E709}" presName="Name8" presStyleCnt="0"/>
      <dgm:spPr/>
    </dgm:pt>
    <dgm:pt modelId="{BE569A19-0931-44C5-AC08-9DDC4AAACA7E}" type="pres">
      <dgm:prSet presAssocID="{8CCA5CD7-CD34-4CB3-905E-A3AAACA8E709}" presName="level" presStyleLbl="node1" presStyleIdx="1" presStyleCnt="3" custAng="0" custScaleY="75426" custLinFactNeighborX="851" custLinFactNeighborY="5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0B759-281C-4B55-B8ED-93ED1D655034}" type="pres">
      <dgm:prSet presAssocID="{8CCA5CD7-CD34-4CB3-905E-A3AAACA8E70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C5D72-5F3C-490C-A00C-3DA20A5BFE07}" type="pres">
      <dgm:prSet presAssocID="{D54ECA0F-EA30-48D2-B93D-1330794E41AE}" presName="Name8" presStyleCnt="0"/>
      <dgm:spPr/>
    </dgm:pt>
    <dgm:pt modelId="{248272BE-A633-49DA-8257-40769B0098CA}" type="pres">
      <dgm:prSet presAssocID="{D54ECA0F-EA30-48D2-B93D-1330794E41AE}" presName="level" presStyleLbl="node1" presStyleIdx="2" presStyleCnt="3" custScaleY="61039" custLinFactNeighborY="14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19E4E-1A03-4F4F-8D8A-D478B2FBFED5}" type="pres">
      <dgm:prSet presAssocID="{D54ECA0F-EA30-48D2-B93D-1330794E41A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99BDE1-D023-4B9A-B08B-7EBA61C6378A}" type="presOf" srcId="{1BC98B00-4F5A-4951-8931-212AAF4130EE}" destId="{E6D72C62-FBD0-4707-BB93-E5872F990A8A}" srcOrd="0" destOrd="0" presId="urn:microsoft.com/office/officeart/2005/8/layout/pyramid1"/>
    <dgm:cxn modelId="{FDA328EC-024E-4EF7-B2C2-8DE9351A7DF6}" srcId="{EF6EB502-0D4E-41B8-A6C6-7D1ADD0518DC}" destId="{1BC98B00-4F5A-4951-8931-212AAF4130EE}" srcOrd="0" destOrd="0" parTransId="{F58191BD-F7D2-462E-83A8-B87AF728C962}" sibTransId="{17D591C1-EF9B-48D8-A28B-769BD2E73D60}"/>
    <dgm:cxn modelId="{2EDAD087-B1A3-4261-8C20-183A3053B04B}" type="presOf" srcId="{D54ECA0F-EA30-48D2-B93D-1330794E41AE}" destId="{248272BE-A633-49DA-8257-40769B0098CA}" srcOrd="0" destOrd="0" presId="urn:microsoft.com/office/officeart/2005/8/layout/pyramid1"/>
    <dgm:cxn modelId="{425F97D0-3290-4DF9-82FB-E79A105DAACC}" srcId="{EF6EB502-0D4E-41B8-A6C6-7D1ADD0518DC}" destId="{8CCA5CD7-CD34-4CB3-905E-A3AAACA8E709}" srcOrd="1" destOrd="0" parTransId="{DB2E6139-D169-412F-BEF3-3FFA8F689374}" sibTransId="{49AF20CB-2928-4224-AF54-296E26B5BA8F}"/>
    <dgm:cxn modelId="{5B57FFEF-4EBF-4EE5-A417-F712F4E1078D}" type="presOf" srcId="{8CCA5CD7-CD34-4CB3-905E-A3AAACA8E709}" destId="{4CB0B759-281C-4B55-B8ED-93ED1D655034}" srcOrd="1" destOrd="0" presId="urn:microsoft.com/office/officeart/2005/8/layout/pyramid1"/>
    <dgm:cxn modelId="{BDC0408E-44FE-4400-B783-988DBA2B3CF0}" type="presOf" srcId="{D54ECA0F-EA30-48D2-B93D-1330794E41AE}" destId="{A9319E4E-1A03-4F4F-8D8A-D478B2FBFED5}" srcOrd="1" destOrd="0" presId="urn:microsoft.com/office/officeart/2005/8/layout/pyramid1"/>
    <dgm:cxn modelId="{C4C26AF7-D28A-4DB5-8EE1-C9C8C3FEE5E3}" type="presOf" srcId="{8CCA5CD7-CD34-4CB3-905E-A3AAACA8E709}" destId="{BE569A19-0931-44C5-AC08-9DDC4AAACA7E}" srcOrd="0" destOrd="0" presId="urn:microsoft.com/office/officeart/2005/8/layout/pyramid1"/>
    <dgm:cxn modelId="{05E641D8-1043-4F21-8EBB-12218EA3DD9F}" type="presOf" srcId="{EF6EB502-0D4E-41B8-A6C6-7D1ADD0518DC}" destId="{35475611-9F82-49E2-BA86-D1FB52166851}" srcOrd="0" destOrd="0" presId="urn:microsoft.com/office/officeart/2005/8/layout/pyramid1"/>
    <dgm:cxn modelId="{9572361D-9BDA-4BDC-BE2E-6486ECFC698C}" type="presOf" srcId="{1BC98B00-4F5A-4951-8931-212AAF4130EE}" destId="{F70E6813-2830-47FA-BAC1-E3FE67BDBD05}" srcOrd="1" destOrd="0" presId="urn:microsoft.com/office/officeart/2005/8/layout/pyramid1"/>
    <dgm:cxn modelId="{070A722C-9DBC-4230-8AAF-ED12821F79E2}" srcId="{EF6EB502-0D4E-41B8-A6C6-7D1ADD0518DC}" destId="{D54ECA0F-EA30-48D2-B93D-1330794E41AE}" srcOrd="2" destOrd="0" parTransId="{74A1919A-DD38-4E48-9A3E-950FB9561424}" sibTransId="{CB423CF5-D14E-43C0-916B-D433C22F1068}"/>
    <dgm:cxn modelId="{1318AA21-9310-4D29-91BA-165DB502CD9A}" type="presParOf" srcId="{35475611-9F82-49E2-BA86-D1FB52166851}" destId="{EF4631C6-4B51-4063-B587-0BCBEDEDE266}" srcOrd="0" destOrd="0" presId="urn:microsoft.com/office/officeart/2005/8/layout/pyramid1"/>
    <dgm:cxn modelId="{7B36E8D6-BC3C-4A13-8244-6B6924102BA2}" type="presParOf" srcId="{EF4631C6-4B51-4063-B587-0BCBEDEDE266}" destId="{E6D72C62-FBD0-4707-BB93-E5872F990A8A}" srcOrd="0" destOrd="0" presId="urn:microsoft.com/office/officeart/2005/8/layout/pyramid1"/>
    <dgm:cxn modelId="{91118E2C-0BEB-49E7-B8EE-DD7C62B41E60}" type="presParOf" srcId="{EF4631C6-4B51-4063-B587-0BCBEDEDE266}" destId="{F70E6813-2830-47FA-BAC1-E3FE67BDBD05}" srcOrd="1" destOrd="0" presId="urn:microsoft.com/office/officeart/2005/8/layout/pyramid1"/>
    <dgm:cxn modelId="{ABCCF2D3-F5B1-459C-882F-101543DDBFAA}" type="presParOf" srcId="{35475611-9F82-49E2-BA86-D1FB52166851}" destId="{D735ACDF-F4BE-4754-A981-B5686187D442}" srcOrd="1" destOrd="0" presId="urn:microsoft.com/office/officeart/2005/8/layout/pyramid1"/>
    <dgm:cxn modelId="{ED14D196-3F09-44F5-BA16-D6A604786B03}" type="presParOf" srcId="{D735ACDF-F4BE-4754-A981-B5686187D442}" destId="{BE569A19-0931-44C5-AC08-9DDC4AAACA7E}" srcOrd="0" destOrd="0" presId="urn:microsoft.com/office/officeart/2005/8/layout/pyramid1"/>
    <dgm:cxn modelId="{42BF1A24-83D4-4C61-985A-E89EB952336B}" type="presParOf" srcId="{D735ACDF-F4BE-4754-A981-B5686187D442}" destId="{4CB0B759-281C-4B55-B8ED-93ED1D655034}" srcOrd="1" destOrd="0" presId="urn:microsoft.com/office/officeart/2005/8/layout/pyramid1"/>
    <dgm:cxn modelId="{0C5AB3B5-5342-4DD7-8CA0-2B682F36B0F2}" type="presParOf" srcId="{35475611-9F82-49E2-BA86-D1FB52166851}" destId="{329C5D72-5F3C-490C-A00C-3DA20A5BFE07}" srcOrd="2" destOrd="0" presId="urn:microsoft.com/office/officeart/2005/8/layout/pyramid1"/>
    <dgm:cxn modelId="{43AB14FD-3AC0-4EE4-B983-B4D5268BB894}" type="presParOf" srcId="{329C5D72-5F3C-490C-A00C-3DA20A5BFE07}" destId="{248272BE-A633-49DA-8257-40769B0098CA}" srcOrd="0" destOrd="0" presId="urn:microsoft.com/office/officeart/2005/8/layout/pyramid1"/>
    <dgm:cxn modelId="{6963BE47-0BC8-4C19-B4C9-396E2F4CB11B}" type="presParOf" srcId="{329C5D72-5F3C-490C-A00C-3DA20A5BFE07}" destId="{A9319E4E-1A03-4F4F-8D8A-D478B2FBFED5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10486" cy="342900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89" y="1"/>
            <a:ext cx="4310486" cy="342900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r">
              <a:defRPr sz="1200"/>
            </a:lvl1pPr>
          </a:lstStyle>
          <a:p>
            <a:fld id="{D6C40752-BAF3-43EA-91A9-1AB8CF606ED9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5" rIns="91409" bIns="4570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9" y="3257551"/>
            <a:ext cx="7957820" cy="3086100"/>
          </a:xfrm>
          <a:prstGeom prst="rect">
            <a:avLst/>
          </a:prstGeom>
        </p:spPr>
        <p:txBody>
          <a:bodyPr vert="horz" lIns="91409" tIns="45705" rIns="91409" bIns="4570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13911"/>
            <a:ext cx="4310486" cy="342900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89" y="6513911"/>
            <a:ext cx="4310486" cy="342900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r">
              <a:defRPr sz="1200"/>
            </a:lvl1pPr>
          </a:lstStyle>
          <a:p>
            <a:fld id="{13A6436A-C04D-4E30-88C0-3E63C18584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1055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6436A-C04D-4E30-88C0-3E63C18584A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16075" y="571500"/>
            <a:ext cx="7786688" cy="58404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6436A-C04D-4E30-88C0-3E63C18584A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6436A-C04D-4E30-88C0-3E63C18584A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6436A-C04D-4E30-88C0-3E63C18584A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6436A-C04D-4E30-88C0-3E63C18584A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6436A-C04D-4E30-88C0-3E63C18584A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6436A-C04D-4E30-88C0-3E63C18584A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4772" indent="-2864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5802" indent="-22916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4123" indent="-22916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62443" indent="-22916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20764" indent="-22916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9085" indent="-22916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37406" indent="-22916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95727" indent="-22916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6D9B07-8B45-46DA-85E7-8E8A35691524}" type="slidenum">
              <a:rPr lang="ru-RU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662307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76200" y="0"/>
          <a:ext cx="339725" cy="6858000"/>
        </p:xfrm>
        <a:graphic>
          <a:graphicData uri="http://schemas.openxmlformats.org/presentationml/2006/ole">
            <p:oleObj spid="_x0000_s1120" name="CorelDRAW" r:id="rId4" imgW="357480" imgH="7198920" progId="">
              <p:embed/>
            </p:oleObj>
          </a:graphicData>
        </a:graphic>
      </p:graphicFrame>
      <p:graphicFrame>
        <p:nvGraphicFramePr>
          <p:cNvPr id="14340" name="Объект 2"/>
          <p:cNvGraphicFramePr>
            <a:graphicFrameLocks noChangeAspect="1"/>
          </p:cNvGraphicFramePr>
          <p:nvPr/>
        </p:nvGraphicFramePr>
        <p:xfrm>
          <a:off x="3995738" y="692150"/>
          <a:ext cx="1458912" cy="1457325"/>
        </p:xfrm>
        <a:graphic>
          <a:graphicData uri="http://schemas.openxmlformats.org/presentationml/2006/ole">
            <p:oleObj spid="_x0000_s1121" name="CorelDRAW" r:id="rId5" imgW="1680480" imgH="1679040" progId="">
              <p:embed/>
            </p:oleObj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83568" y="1988840"/>
            <a:ext cx="8467069" cy="444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defRPr/>
            </a:pPr>
            <a:r>
              <a:rPr lang="ru-RU" sz="3600" dirty="0">
                <a:solidFill>
                  <a:srgbClr val="004B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Модернизация пенсионной системы Республики </a:t>
            </a:r>
            <a:r>
              <a:rPr lang="ru-RU" sz="3600" dirty="0" smtClean="0">
                <a:solidFill>
                  <a:srgbClr val="004B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Казахстан</a:t>
            </a:r>
          </a:p>
          <a:p>
            <a:pPr algn="ctr">
              <a:defRPr/>
            </a:pPr>
            <a:endParaRPr lang="ru-RU" sz="3600" dirty="0" smtClean="0">
              <a:solidFill>
                <a:srgbClr val="004B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3600" dirty="0" smtClean="0">
              <a:solidFill>
                <a:srgbClr val="004B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3600" dirty="0" smtClean="0">
              <a:solidFill>
                <a:srgbClr val="004B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r">
              <a:defRPr/>
            </a:pPr>
            <a:r>
              <a:rPr lang="ru-RU" sz="1100" dirty="0" smtClean="0">
                <a:solidFill>
                  <a:srgbClr val="004B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Департамент Комитета труда, социальной защиты </a:t>
            </a:r>
          </a:p>
          <a:p>
            <a:pPr algn="r">
              <a:defRPr/>
            </a:pPr>
            <a:r>
              <a:rPr lang="ru-RU" sz="1100" dirty="0" smtClean="0">
                <a:solidFill>
                  <a:srgbClr val="004B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и миграции по городу Астана </a:t>
            </a:r>
            <a:endParaRPr lang="ru-RU" sz="1100" dirty="0">
              <a:solidFill>
                <a:srgbClr val="004B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4652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76200" y="0"/>
          <a:ext cx="339725" cy="6858000"/>
        </p:xfrm>
        <a:graphic>
          <a:graphicData uri="http://schemas.openxmlformats.org/presentationml/2006/ole">
            <p:oleObj spid="_x0000_s2098" name="CorelDRAW" r:id="rId3" imgW="357480" imgH="7198920" progId="">
              <p:embed/>
            </p:oleObj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42938" y="2997200"/>
            <a:ext cx="8501062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200" dirty="0">
                <a:solidFill>
                  <a:srgbClr val="004B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  <a:cs typeface="Arial" charset="0"/>
              </a:rPr>
              <a:t>БЛАГОДАРЮ ЗА ВНИМАНИЕ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1396997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42844" y="274638"/>
            <a:ext cx="8786874" cy="939784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362" tIns="45684" rIns="91362" bIns="45684" anchor="ctr">
            <a:normAutofit/>
          </a:bodyPr>
          <a:lstStyle/>
          <a:p>
            <a:pPr marL="898525" algn="ctr">
              <a:defRPr/>
            </a:pPr>
            <a:r>
              <a:rPr lang="ru-RU" sz="2400" b="1" kern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Действующая модель пенсионного обеспечения в Республике Казахстан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714348" y="1785926"/>
          <a:ext cx="4757742" cy="4786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Содержимое 14"/>
          <p:cNvSpPr>
            <a:spLocks noGrp="1"/>
          </p:cNvSpPr>
          <p:nvPr>
            <p:ph sz="quarter" idx="4"/>
          </p:nvPr>
        </p:nvSpPr>
        <p:spPr>
          <a:xfrm>
            <a:off x="4786314" y="1857364"/>
            <a:ext cx="4071966" cy="464346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2600" dirty="0" smtClean="0">
              <a:latin typeface="Century" pitchFamily="18" charset="0"/>
            </a:endParaRPr>
          </a:p>
          <a:p>
            <a:pPr>
              <a:buNone/>
            </a:pPr>
            <a:endParaRPr lang="ru-RU" sz="6400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6400" dirty="0" smtClean="0">
                <a:latin typeface="Century" pitchFamily="18" charset="0"/>
              </a:rPr>
              <a:t>Выплачивается из ДНПФ/ЕНПФ</a:t>
            </a:r>
          </a:p>
          <a:p>
            <a:pPr>
              <a:buNone/>
            </a:pPr>
            <a:r>
              <a:rPr lang="ru-RU" sz="6400" dirty="0" smtClean="0">
                <a:latin typeface="Century" pitchFamily="18" charset="0"/>
              </a:rPr>
              <a:t>лицам, имеющим </a:t>
            </a:r>
            <a:r>
              <a:rPr lang="ru-RU" sz="6400" b="1" dirty="0" smtClean="0">
                <a:latin typeface="Century" pitchFamily="18" charset="0"/>
              </a:rPr>
              <a:t>пенсионные</a:t>
            </a:r>
          </a:p>
          <a:p>
            <a:pPr>
              <a:buNone/>
            </a:pPr>
            <a:r>
              <a:rPr lang="ru-RU" sz="6400" b="1" dirty="0" smtClean="0">
                <a:latin typeface="Century" pitchFamily="18" charset="0"/>
              </a:rPr>
              <a:t>накопления за счет добровольных</a:t>
            </a:r>
          </a:p>
          <a:p>
            <a:pPr>
              <a:buNone/>
            </a:pPr>
            <a:r>
              <a:rPr lang="ru-RU" sz="6400" b="1" dirty="0" smtClean="0">
                <a:latin typeface="Century" pitchFamily="18" charset="0"/>
              </a:rPr>
              <a:t>пенсионных взносов</a:t>
            </a:r>
          </a:p>
          <a:p>
            <a:pPr>
              <a:buNone/>
            </a:pPr>
            <a:endParaRPr lang="ru-RU" sz="1600" dirty="0" smtClean="0">
              <a:latin typeface="Century" pitchFamily="18" charset="0"/>
            </a:endParaRPr>
          </a:p>
          <a:p>
            <a:pPr>
              <a:buNone/>
            </a:pPr>
            <a:endParaRPr lang="ru-RU" sz="2100" dirty="0" smtClean="0">
              <a:latin typeface="Century" pitchFamily="18" charset="0"/>
            </a:endParaRPr>
          </a:p>
          <a:p>
            <a:pPr>
              <a:buNone/>
            </a:pPr>
            <a:endParaRPr lang="ru-RU" sz="2100" dirty="0" smtClean="0">
              <a:latin typeface="Century" pitchFamily="18" charset="0"/>
            </a:endParaRPr>
          </a:p>
          <a:p>
            <a:pPr>
              <a:buNone/>
            </a:pPr>
            <a:endParaRPr lang="ru-RU" sz="2100" dirty="0" smtClean="0">
              <a:latin typeface="Century" pitchFamily="18" charset="0"/>
            </a:endParaRPr>
          </a:p>
          <a:p>
            <a:pPr>
              <a:buNone/>
            </a:pPr>
            <a:endParaRPr lang="ru-RU" sz="2100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6400" dirty="0" smtClean="0">
                <a:latin typeface="Century" pitchFamily="18" charset="0"/>
              </a:rPr>
              <a:t>Выплачивается из ЕНПФ лицам,</a:t>
            </a:r>
          </a:p>
          <a:p>
            <a:pPr>
              <a:buNone/>
            </a:pPr>
            <a:r>
              <a:rPr lang="ru-RU" sz="6400" dirty="0" smtClean="0">
                <a:latin typeface="Century" pitchFamily="18" charset="0"/>
              </a:rPr>
              <a:t>имеющим </a:t>
            </a:r>
            <a:r>
              <a:rPr lang="ru-RU" sz="6400" b="1" dirty="0" smtClean="0">
                <a:latin typeface="Century" pitchFamily="18" charset="0"/>
              </a:rPr>
              <a:t>пенсионные</a:t>
            </a:r>
          </a:p>
          <a:p>
            <a:pPr>
              <a:buNone/>
            </a:pPr>
            <a:r>
              <a:rPr lang="ru-RU" sz="6400" b="1" dirty="0" smtClean="0">
                <a:latin typeface="Century" pitchFamily="18" charset="0"/>
              </a:rPr>
              <a:t>накопления за счет ОПВ</a:t>
            </a:r>
          </a:p>
          <a:p>
            <a:pPr>
              <a:buNone/>
            </a:pPr>
            <a:r>
              <a:rPr lang="ru-RU" sz="6400" dirty="0" smtClean="0">
                <a:latin typeface="Century" pitchFamily="18" charset="0"/>
              </a:rPr>
              <a:t>Назначается лицам, имеющим </a:t>
            </a:r>
            <a:r>
              <a:rPr lang="ru-RU" sz="6400" b="1" dirty="0" smtClean="0">
                <a:latin typeface="Century" pitchFamily="18" charset="0"/>
              </a:rPr>
              <a:t>не</a:t>
            </a:r>
          </a:p>
          <a:p>
            <a:pPr>
              <a:buNone/>
            </a:pPr>
            <a:r>
              <a:rPr lang="ru-RU" sz="6400" b="1" dirty="0" smtClean="0">
                <a:latin typeface="Century" pitchFamily="18" charset="0"/>
              </a:rPr>
              <a:t>менее 6 месяцев</a:t>
            </a:r>
            <a:r>
              <a:rPr lang="ru-RU" sz="6400" dirty="0" smtClean="0">
                <a:latin typeface="Century" pitchFamily="18" charset="0"/>
              </a:rPr>
              <a:t> трудового стажа </a:t>
            </a:r>
            <a:r>
              <a:rPr lang="ru-RU" sz="6400" b="1" dirty="0" smtClean="0">
                <a:latin typeface="Century" pitchFamily="18" charset="0"/>
              </a:rPr>
              <a:t>на </a:t>
            </a:r>
          </a:p>
          <a:p>
            <a:pPr>
              <a:buNone/>
            </a:pPr>
            <a:r>
              <a:rPr lang="ru-RU" sz="6400" b="1" dirty="0" smtClean="0">
                <a:latin typeface="Century" pitchFamily="18" charset="0"/>
              </a:rPr>
              <a:t>1января 1998 года </a:t>
            </a:r>
          </a:p>
          <a:p>
            <a:pPr>
              <a:buNone/>
            </a:pPr>
            <a:endParaRPr lang="ru-RU" sz="64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6400" dirty="0" smtClean="0">
                <a:latin typeface="Century" pitchFamily="18" charset="0"/>
              </a:rPr>
              <a:t> </a:t>
            </a:r>
          </a:p>
          <a:p>
            <a:pPr>
              <a:buNone/>
            </a:pPr>
            <a:r>
              <a:rPr lang="ru-RU" sz="6400" dirty="0" smtClean="0">
                <a:latin typeface="Century" pitchFamily="18" charset="0"/>
              </a:rPr>
              <a:t>Назначается лицам, достигшим пенсионного возраста, </a:t>
            </a:r>
            <a:r>
              <a:rPr lang="ru-RU" sz="6400" b="1" dirty="0" smtClean="0">
                <a:latin typeface="Century" pitchFamily="18" charset="0"/>
              </a:rPr>
              <a:t>независимо</a:t>
            </a:r>
            <a:r>
              <a:rPr lang="ru-RU" sz="6400" dirty="0" smtClean="0">
                <a:latin typeface="Century" pitchFamily="18" charset="0"/>
              </a:rPr>
              <a:t> от трудового стажа, </a:t>
            </a:r>
            <a:r>
              <a:rPr lang="ru-RU" sz="6400" b="1" dirty="0" smtClean="0">
                <a:latin typeface="Century" pitchFamily="18" charset="0"/>
              </a:rPr>
              <a:t>в одинаковом размере – 50 % от ПМ</a:t>
            </a:r>
            <a:r>
              <a:rPr lang="ru-RU" sz="6400" dirty="0" smtClean="0">
                <a:latin typeface="Century" pitchFamily="18" charset="0"/>
              </a:rPr>
              <a:t>    </a:t>
            </a:r>
          </a:p>
          <a:p>
            <a:pPr>
              <a:buNone/>
            </a:pPr>
            <a:r>
              <a:rPr lang="ru-RU" sz="6400" dirty="0" smtClean="0">
                <a:latin typeface="Century" pitchFamily="18" charset="0"/>
              </a:rPr>
              <a:t> </a:t>
            </a:r>
            <a:endParaRPr lang="ru-RU" sz="6400" b="1" dirty="0">
              <a:latin typeface="Century" pitchFamily="18" charset="0"/>
            </a:endParaRPr>
          </a:p>
        </p:txBody>
      </p:sp>
      <p:pic>
        <p:nvPicPr>
          <p:cNvPr id="5" name="Picture 4" descr="KAZAKH1-KART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500042"/>
            <a:ext cx="892175" cy="5905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929058" y="3500438"/>
            <a:ext cx="5214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43438" y="5214950"/>
            <a:ext cx="45005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286248" y="4357694"/>
            <a:ext cx="4857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>
          <a:xfrm>
            <a:off x="142844" y="1535112"/>
            <a:ext cx="1643074" cy="5037159"/>
          </a:xfrm>
        </p:spPr>
        <p:txBody>
          <a:bodyPr/>
          <a:lstStyle/>
          <a:p>
            <a:pPr algn="ctr"/>
            <a:r>
              <a:rPr lang="en-US" dirty="0" smtClean="0"/>
              <a:t>III </a:t>
            </a:r>
            <a:r>
              <a:rPr lang="ru-RU" dirty="0" smtClean="0"/>
              <a:t>уровень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en-US" dirty="0" smtClean="0"/>
              <a:t>II</a:t>
            </a:r>
            <a:r>
              <a:rPr lang="ru-RU" dirty="0" smtClean="0"/>
              <a:t> уровень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</a:t>
            </a:r>
            <a:r>
              <a:rPr lang="ru-RU" dirty="0" smtClean="0"/>
              <a:t> уровень</a:t>
            </a:r>
          </a:p>
          <a:p>
            <a:endParaRPr lang="ru-RU" dirty="0" smtClean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0800000">
            <a:off x="1928794" y="4214818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 txBox="1">
            <a:spLocks/>
          </p:cNvSpPr>
          <p:nvPr/>
        </p:nvSpPr>
        <p:spPr bwMode="auto">
          <a:xfrm>
            <a:off x="36512" y="869776"/>
            <a:ext cx="9071992" cy="594360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ru-RU" sz="2400" b="1" dirty="0" smtClean="0">
                <a:solidFill>
                  <a:srgbClr val="1F497D"/>
                </a:solidFill>
                <a:latin typeface="Arial Narrow" pitchFamily="34" charset="0"/>
              </a:rPr>
              <a:t>ЗАДАЧИ</a:t>
            </a:r>
          </a:p>
          <a:p>
            <a:pPr algn="just"/>
            <a:r>
              <a:rPr lang="ru-RU" sz="2000" b="0" dirty="0" smtClean="0">
                <a:latin typeface="Arial Narrow" panose="020B0606020202030204" pitchFamily="34" charset="0"/>
              </a:rPr>
              <a:t> 1. </a:t>
            </a:r>
            <a:r>
              <a:rPr lang="ru-RU" sz="2000" dirty="0" smtClean="0">
                <a:latin typeface="Arial Narrow" panose="020B0606020202030204" pitchFamily="34" charset="0"/>
              </a:rPr>
              <a:t>«…повысить солидарную ответственность и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государства</a:t>
            </a:r>
            <a:r>
              <a:rPr lang="ru-RU" sz="2000" dirty="0" smtClean="0">
                <a:latin typeface="Arial Narrow" panose="020B0606020202030204" pitchFamily="34" charset="0"/>
              </a:rPr>
              <a:t>, и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работодателей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, </a:t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dirty="0" smtClean="0">
                <a:latin typeface="Arial Narrow" panose="020B0606020202030204" pitchFamily="34" charset="0"/>
              </a:rPr>
              <a:t>и самих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работников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</a:rPr>
              <a:t>за уровень социальной защиты наших граждан…»</a:t>
            </a:r>
          </a:p>
          <a:p>
            <a:pPr marL="3048000" algn="just">
              <a:spcAft>
                <a:spcPts val="1200"/>
              </a:spcAft>
            </a:pPr>
            <a:r>
              <a:rPr lang="ru-RU" sz="1400" b="0" i="1" dirty="0" smtClean="0">
                <a:latin typeface="Arial Narrow" panose="020B0606020202030204" pitchFamily="34" charset="0"/>
              </a:rPr>
              <a:t>(из </a:t>
            </a:r>
            <a:r>
              <a:rPr lang="ru-RU" sz="1400" b="0" i="1" dirty="0">
                <a:latin typeface="Arial Narrow" panose="020B0606020202030204" pitchFamily="34" charset="0"/>
              </a:rPr>
              <a:t>обращения Президента Республики Казахстан – Лидера Нации </a:t>
            </a:r>
            <a:r>
              <a:rPr lang="ru-RU" sz="1400" b="0" i="1" dirty="0" err="1">
                <a:latin typeface="Arial Narrow" panose="020B0606020202030204" pitchFamily="34" charset="0"/>
              </a:rPr>
              <a:t>Н.А.Назарбаева</a:t>
            </a:r>
            <a:r>
              <a:rPr lang="ru-RU" sz="1400" b="0" i="1" dirty="0">
                <a:latin typeface="Arial Narrow" panose="020B0606020202030204" pitchFamily="34" charset="0"/>
              </a:rPr>
              <a:t> к народу Казахстана по вопросам пенсионной реформы от </a:t>
            </a:r>
            <a:r>
              <a:rPr lang="ru-RU" sz="1400" b="0" i="1" dirty="0" smtClean="0">
                <a:latin typeface="Arial Narrow" panose="020B0606020202030204" pitchFamily="34" charset="0"/>
              </a:rPr>
              <a:t/>
            </a:r>
            <a:br>
              <a:rPr lang="ru-RU" sz="1400" b="0" i="1" dirty="0" smtClean="0">
                <a:latin typeface="Arial Narrow" panose="020B0606020202030204" pitchFamily="34" charset="0"/>
              </a:rPr>
            </a:br>
            <a:r>
              <a:rPr lang="ru-RU" sz="1400" b="0" i="1" dirty="0" smtClean="0">
                <a:latin typeface="Arial Narrow" panose="020B0606020202030204" pitchFamily="34" charset="0"/>
              </a:rPr>
              <a:t>7 </a:t>
            </a:r>
            <a:r>
              <a:rPr lang="ru-RU" sz="1400" b="0" i="1" dirty="0">
                <a:latin typeface="Arial Narrow" panose="020B0606020202030204" pitchFamily="34" charset="0"/>
              </a:rPr>
              <a:t>июня 2013 </a:t>
            </a:r>
            <a:r>
              <a:rPr lang="ru-RU" sz="1400" b="0" i="1" dirty="0" smtClean="0">
                <a:latin typeface="Arial Narrow" panose="020B0606020202030204" pitchFamily="34" charset="0"/>
              </a:rPr>
              <a:t>года)</a:t>
            </a:r>
          </a:p>
          <a:p>
            <a:pPr algn="just"/>
            <a:r>
              <a:rPr lang="ru-RU" sz="2000" dirty="0">
                <a:latin typeface="Arial Narrow" panose="020B0606020202030204" pitchFamily="34" charset="0"/>
              </a:rPr>
              <a:t>2. </a:t>
            </a:r>
            <a:r>
              <a:rPr lang="ru-RU" sz="2000" dirty="0" smtClean="0">
                <a:latin typeface="Arial Narrow" panose="020B0606020202030204" pitchFamily="34" charset="0"/>
              </a:rPr>
              <a:t>и соответственно развивать 3-х уровневую модель пенсионной системы, состоящей из: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90914" y="6477000"/>
            <a:ext cx="391886" cy="365125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6" name="Трапеция 15"/>
          <p:cNvSpPr/>
          <p:nvPr/>
        </p:nvSpPr>
        <p:spPr>
          <a:xfrm>
            <a:off x="596400" y="5581200"/>
            <a:ext cx="3240000" cy="972000"/>
          </a:xfrm>
          <a:prstGeom prst="trapezoid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Пенсии из ЕНПФ</a:t>
            </a:r>
          </a:p>
          <a:p>
            <a:pPr lvl="0"/>
            <a:r>
              <a:rPr lang="ru-RU" sz="1400" b="0" i="1" dirty="0">
                <a:solidFill>
                  <a:prstClr val="white"/>
                </a:solidFill>
                <a:latin typeface="Century Gothic" panose="020B0502020202020204" pitchFamily="34" charset="0"/>
              </a:rPr>
              <a:t>(финансируется за счет </a:t>
            </a:r>
            <a:r>
              <a:rPr lang="ru-RU" sz="1400" b="0" i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10% </a:t>
            </a:r>
            <a:r>
              <a:rPr lang="ru-RU" sz="1400" b="0" i="1" dirty="0">
                <a:solidFill>
                  <a:prstClr val="white"/>
                </a:solidFill>
                <a:latin typeface="Century Gothic" panose="020B0502020202020204" pitchFamily="34" charset="0"/>
              </a:rPr>
              <a:t>взносов </a:t>
            </a:r>
            <a:r>
              <a:rPr lang="ru-RU" sz="1400" b="0" i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работников)</a:t>
            </a:r>
            <a:endParaRPr lang="ru-RU" sz="1800" b="0" i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Трапеция 16"/>
          <p:cNvSpPr/>
          <p:nvPr/>
        </p:nvSpPr>
        <p:spPr>
          <a:xfrm>
            <a:off x="611920" y="3429000"/>
            <a:ext cx="3240000" cy="972000"/>
          </a:xfrm>
          <a:prstGeom prst="trapezoid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Базовой пенсии</a:t>
            </a:r>
          </a:p>
          <a:p>
            <a:pPr lvl="0"/>
            <a:r>
              <a:rPr lang="ru-RU" sz="1400" b="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(предоставляемая государством в зависимости от стажа участия)</a:t>
            </a:r>
            <a:endParaRPr lang="ru-RU" sz="1800" b="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Трапеция 17"/>
          <p:cNvSpPr/>
          <p:nvPr/>
        </p:nvSpPr>
        <p:spPr>
          <a:xfrm>
            <a:off x="596400" y="4473224"/>
            <a:ext cx="3240000" cy="1013176"/>
          </a:xfrm>
          <a:prstGeom prst="trapezoid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Пенсии из условно-</a:t>
            </a:r>
            <a:r>
              <a:rPr lang="ru-RU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нако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-</a:t>
            </a:r>
            <a:r>
              <a:rPr lang="ru-RU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пительной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компоненты</a:t>
            </a:r>
          </a:p>
          <a:p>
            <a:r>
              <a:rPr lang="ru-RU" sz="1400" b="0" i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(финансируется за счет 5</a:t>
            </a:r>
            <a:r>
              <a:rPr lang="ru-RU" sz="1400" b="0" i="1" dirty="0">
                <a:solidFill>
                  <a:prstClr val="white"/>
                </a:solidFill>
                <a:latin typeface="Century Gothic" panose="020B0502020202020204" pitchFamily="34" charset="0"/>
              </a:rPr>
              <a:t>% </a:t>
            </a:r>
            <a:r>
              <a:rPr lang="ru-RU" sz="1400" b="0" i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взносов работодателей)</a:t>
            </a:r>
            <a:endParaRPr lang="ru-RU" sz="1800" b="0" i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3901200" y="3795000"/>
            <a:ext cx="540000" cy="396000"/>
          </a:xfrm>
          <a:prstGeom prst="rightArrow">
            <a:avLst>
              <a:gd name="adj1" fmla="val 62500"/>
              <a:gd name="adj2" fmla="val 50000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3901200" y="4861800"/>
            <a:ext cx="540000" cy="396000"/>
          </a:xfrm>
          <a:prstGeom prst="rightArrow">
            <a:avLst>
              <a:gd name="adj1" fmla="val 62500"/>
              <a:gd name="adj2" fmla="val 50000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трелка вправо 25"/>
          <p:cNvSpPr/>
          <p:nvPr/>
        </p:nvSpPr>
        <p:spPr>
          <a:xfrm>
            <a:off x="3931200" y="5928600"/>
            <a:ext cx="540000" cy="396000"/>
          </a:xfrm>
          <a:prstGeom prst="rightArrow">
            <a:avLst>
              <a:gd name="adj1" fmla="val 62500"/>
              <a:gd name="adj2" fmla="val 50000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Трапеция 26"/>
          <p:cNvSpPr/>
          <p:nvPr/>
        </p:nvSpPr>
        <p:spPr>
          <a:xfrm>
            <a:off x="4510800" y="5581200"/>
            <a:ext cx="4428000" cy="956078"/>
          </a:xfrm>
          <a:prstGeom prst="trapezoid">
            <a:avLst>
              <a:gd name="adj" fmla="val 0"/>
            </a:avLst>
          </a:prstGeom>
          <a:noFill/>
          <a:ln w="15875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стимулирование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частных накоплений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Трапеция 27"/>
          <p:cNvSpPr/>
          <p:nvPr/>
        </p:nvSpPr>
        <p:spPr>
          <a:xfrm>
            <a:off x="4510800" y="3429000"/>
            <a:ext cx="4428000" cy="1093328"/>
          </a:xfrm>
          <a:prstGeom prst="trapezoid">
            <a:avLst>
              <a:gd name="adj" fmla="val 0"/>
            </a:avLst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- стимулирование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участия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системе 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- сокращение бедности среди </a:t>
            </a:r>
          </a:p>
          <a:p>
            <a:pPr lvl="0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 пенсионеров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Трапеция 28"/>
          <p:cNvSpPr/>
          <p:nvPr/>
        </p:nvSpPr>
        <p:spPr>
          <a:xfrm>
            <a:off x="4510800" y="4653136"/>
            <a:ext cx="4428000" cy="762000"/>
          </a:xfrm>
          <a:prstGeom prst="trapezoid">
            <a:avLst>
              <a:gd name="adj" fmla="val 0"/>
            </a:avLst>
          </a:prstGeom>
          <a:noFill/>
          <a:ln w="158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стимулирование легализации трудовых доходов</a:t>
            </a:r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228600" y="3657600"/>
            <a:ext cx="324000" cy="2556000"/>
          </a:xfrm>
          <a:prstGeom prst="lef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36512" y="74142"/>
            <a:ext cx="9071992" cy="690562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362" tIns="45684" rIns="91362" bIns="45684" anchor="ctr"/>
          <a:lstStyle/>
          <a:p>
            <a:pPr marL="898525" algn="ctr">
              <a:defRPr/>
            </a:pPr>
            <a:r>
              <a:rPr lang="ru-RU" sz="2400" b="1" kern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Модернизация</a:t>
            </a:r>
            <a:r>
              <a:rPr lang="ru-RU" sz="2400" kern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kern="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пенсионной </a:t>
            </a:r>
            <a:r>
              <a:rPr lang="ru-RU" sz="2400" b="1" kern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системы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4" descr="KAZAKH1-KAR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52"/>
            <a:ext cx="892175" cy="5905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18173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/>
        </p:nvSpPr>
        <p:spPr>
          <a:xfrm>
            <a:off x="581930" y="941239"/>
            <a:ext cx="831055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b="1">
                <a:solidFill>
                  <a:srgbClr val="535353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defRPr b="0">
                <a:solidFill>
                  <a:srgbClr val="000000"/>
                </a:solidFill>
              </a:defRPr>
            </a:pPr>
            <a:r>
              <a:rPr lang="ru-RU" sz="2000" b="0" spc="-50" dirty="0" smtClean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  <a:cs typeface="Arial" pitchFamily="34" charset="0"/>
              </a:rPr>
              <a:t>Введение критерия назначения базовой пенсии </a:t>
            </a:r>
          </a:p>
        </p:txBody>
      </p:sp>
      <p:grpSp>
        <p:nvGrpSpPr>
          <p:cNvPr id="263" name="Group 263"/>
          <p:cNvGrpSpPr/>
          <p:nvPr/>
        </p:nvGrpSpPr>
        <p:grpSpPr>
          <a:xfrm>
            <a:off x="943446" y="1840902"/>
            <a:ext cx="7834648" cy="1444082"/>
            <a:chOff x="622300" y="51990"/>
            <a:chExt cx="4673600" cy="1444080"/>
          </a:xfrm>
        </p:grpSpPr>
        <p:sp>
          <p:nvSpPr>
            <p:cNvPr id="257" name="Shape 257"/>
            <p:cNvSpPr/>
            <p:nvPr/>
          </p:nvSpPr>
          <p:spPr>
            <a:xfrm>
              <a:off x="622300" y="51990"/>
              <a:ext cx="1524000" cy="50800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>
              <a:noFill/>
              <a:prstDash val="solid"/>
              <a:bevel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 defTabSz="457200">
                <a:defRPr sz="1700" b="1">
                  <a:solidFill>
                    <a:srgbClr val="535353"/>
                  </a:solidFill>
                  <a:latin typeface="Georgia"/>
                  <a:ea typeface="Georgia"/>
                  <a:cs typeface="Georgia"/>
                  <a:sym typeface="Georgia"/>
                </a:defRPr>
              </a:lvl1pPr>
            </a:lstStyle>
            <a:p>
              <a:pPr>
                <a:defRPr sz="1800" b="0">
                  <a:solidFill>
                    <a:srgbClr val="000000"/>
                  </a:solidFill>
                </a:defRPr>
              </a:pPr>
              <a:r>
                <a:rPr sz="1800" dirty="0">
                  <a:solidFill>
                    <a:schemeClr val="accent1">
                      <a:lumMod val="50000"/>
                    </a:schemeClr>
                  </a:solidFill>
                  <a:latin typeface="Arial Narrow" panose="020B0606020202030204" pitchFamily="34" charset="0"/>
                </a:rPr>
                <a:t>≤ 10 </a:t>
              </a:r>
              <a:r>
                <a:rPr lang="ru-RU" sz="1800" dirty="0" smtClean="0">
                  <a:solidFill>
                    <a:schemeClr val="accent1">
                      <a:lumMod val="50000"/>
                    </a:schemeClr>
                  </a:solidFill>
                  <a:latin typeface="Arial Narrow" panose="020B0606020202030204" pitchFamily="34" charset="0"/>
                </a:rPr>
                <a:t>лет</a:t>
              </a:r>
              <a:endParaRPr sz="1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8" name="Shape 258"/>
            <p:cNvSpPr/>
            <p:nvPr/>
          </p:nvSpPr>
          <p:spPr>
            <a:xfrm>
              <a:off x="2197100" y="51990"/>
              <a:ext cx="1524000" cy="50800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5400" cap="flat">
              <a:noFill/>
              <a:prstDash val="solid"/>
              <a:bevel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 defTabSz="457200">
                <a:defRPr sz="1700" b="1">
                  <a:solidFill>
                    <a:srgbClr val="535353"/>
                  </a:solidFill>
                  <a:latin typeface="Georgia"/>
                  <a:ea typeface="Georgia"/>
                  <a:cs typeface="Georgia"/>
                  <a:sym typeface="Georgia"/>
                </a:defRPr>
              </a:lvl1pPr>
            </a:lstStyle>
            <a:p>
              <a:pPr>
                <a:defRPr sz="1800" b="0">
                  <a:solidFill>
                    <a:srgbClr val="000000"/>
                  </a:solidFill>
                </a:defRPr>
              </a:pPr>
              <a:r>
                <a:rPr lang="ru-RU" sz="1600" b="0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БАЗА  РАСЧЕТА</a:t>
              </a:r>
              <a:endParaRPr lang="ru-RU" sz="1600" b="0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9" name="Shape 259"/>
            <p:cNvSpPr/>
            <p:nvPr/>
          </p:nvSpPr>
          <p:spPr>
            <a:xfrm>
              <a:off x="3771900" y="51990"/>
              <a:ext cx="1524000" cy="50800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25400" cap="flat">
              <a:noFill/>
              <a:prstDash val="solid"/>
              <a:bevel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 defTabSz="457200">
                <a:defRPr sz="1700" b="1">
                  <a:solidFill>
                    <a:srgbClr val="535353"/>
                  </a:solidFill>
                  <a:latin typeface="Georgia"/>
                  <a:ea typeface="Georgia"/>
                  <a:cs typeface="Georgia"/>
                  <a:sym typeface="Georgia"/>
                </a:defRPr>
              </a:lvl1pPr>
            </a:lstStyle>
            <a:p>
              <a:pPr>
                <a:defRPr sz="1800" b="0">
                  <a:solidFill>
                    <a:srgbClr val="000000"/>
                  </a:solidFill>
                </a:defRPr>
              </a:pPr>
              <a:r>
                <a:rPr lang="ru-RU" sz="2000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≥ 33 лет</a:t>
              </a:r>
              <a:endParaRPr lang="ru-RU" sz="2000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60" name="Shape 260"/>
            <p:cNvSpPr/>
            <p:nvPr/>
          </p:nvSpPr>
          <p:spPr>
            <a:xfrm>
              <a:off x="622300" y="610790"/>
              <a:ext cx="1524000" cy="88528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A7A7A7"/>
              </a:solidFill>
              <a:prstDash val="solid"/>
              <a:bevel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 defTabSz="457200">
                <a:defRPr sz="1500">
                  <a:solidFill>
                    <a:srgbClr val="535353"/>
                  </a:solidFill>
                  <a:latin typeface="Georgia"/>
                  <a:ea typeface="Georgia"/>
                  <a:cs typeface="Georgia"/>
                  <a:sym typeface="Georgia"/>
                </a:defRPr>
              </a:lvl1pPr>
            </a:lstStyle>
            <a:p>
              <a:pPr>
                <a:defRPr sz="1800">
                  <a:solidFill>
                    <a:srgbClr val="000000"/>
                  </a:solidFill>
                </a:defRPr>
              </a:pPr>
              <a:r>
                <a:rPr sz="1800" smtClean="0">
                  <a:latin typeface="Arial Narrow" panose="020B0606020202030204" pitchFamily="34" charset="0"/>
                </a:rPr>
                <a:t>5</a:t>
              </a:r>
              <a:r>
                <a:rPr lang="ru-RU" sz="1800" dirty="0" smtClean="0">
                  <a:latin typeface="Arial Narrow" panose="020B0606020202030204" pitchFamily="34" charset="0"/>
                </a:rPr>
                <a:t>4</a:t>
              </a:r>
              <a:r>
                <a:rPr sz="1800" smtClean="0">
                  <a:latin typeface="Arial Narrow" panose="020B0606020202030204" pitchFamily="34" charset="0"/>
                </a:rPr>
                <a:t>% </a:t>
              </a:r>
              <a:r>
                <a:rPr sz="1600" dirty="0" err="1">
                  <a:latin typeface="Arial Narrow" panose="020B0606020202030204" pitchFamily="34" charset="0"/>
                </a:rPr>
                <a:t>прожиточного</a:t>
              </a:r>
              <a:r>
                <a:rPr sz="1600" dirty="0">
                  <a:latin typeface="Arial Narrow" panose="020B0606020202030204" pitchFamily="34" charset="0"/>
                </a:rPr>
                <a:t> </a:t>
              </a:r>
              <a:r>
                <a:rPr sz="1600" dirty="0" err="1">
                  <a:latin typeface="Arial Narrow" panose="020B0606020202030204" pitchFamily="34" charset="0"/>
                </a:rPr>
                <a:t>минимума</a:t>
              </a:r>
              <a:endParaRPr sz="1600" dirty="0">
                <a:latin typeface="Arial Narrow" panose="020B0606020202030204" pitchFamily="34" charset="0"/>
              </a:endParaRPr>
            </a:p>
          </p:txBody>
        </p:sp>
        <p:sp>
          <p:nvSpPr>
            <p:cNvPr id="261" name="Shape 261"/>
            <p:cNvSpPr/>
            <p:nvPr/>
          </p:nvSpPr>
          <p:spPr>
            <a:xfrm>
              <a:off x="2197100" y="610790"/>
              <a:ext cx="1524000" cy="88528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A7A7A7"/>
              </a:solidFill>
              <a:prstDash val="solid"/>
              <a:bevel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 defTabSz="457200">
                <a:defRPr sz="1500">
                  <a:solidFill>
                    <a:srgbClr val="535353"/>
                  </a:solidFill>
                  <a:latin typeface="Georgia"/>
                  <a:ea typeface="Georgia"/>
                  <a:cs typeface="Georgia"/>
                  <a:sym typeface="Georgia"/>
                </a:defRPr>
              </a:lvl1pPr>
            </a:lstStyle>
            <a:p>
              <a:pPr>
                <a:defRPr sz="1800">
                  <a:solidFill>
                    <a:srgbClr val="000000"/>
                  </a:solidFill>
                </a:defRPr>
              </a:pPr>
              <a:r>
                <a:rPr sz="1800" dirty="0">
                  <a:latin typeface="Arial Narrow" panose="020B0606020202030204" pitchFamily="34" charset="0"/>
                </a:rPr>
                <a:t>+ 2% </a:t>
              </a:r>
              <a:r>
                <a:rPr sz="1600" dirty="0" err="1">
                  <a:latin typeface="Arial Narrow" panose="020B0606020202030204" pitchFamily="34" charset="0"/>
                </a:rPr>
                <a:t>за</a:t>
              </a:r>
              <a:r>
                <a:rPr sz="1600" dirty="0">
                  <a:latin typeface="Arial Narrow" panose="020B0606020202030204" pitchFamily="34" charset="0"/>
                </a:rPr>
                <a:t> </a:t>
              </a:r>
              <a:r>
                <a:rPr sz="1600" dirty="0" err="1">
                  <a:latin typeface="Arial Narrow" panose="020B0606020202030204" pitchFamily="34" charset="0"/>
                </a:rPr>
                <a:t>каждый</a:t>
              </a:r>
              <a:r>
                <a:rPr sz="1600" dirty="0">
                  <a:latin typeface="Arial Narrow" panose="020B0606020202030204" pitchFamily="34" charset="0"/>
                </a:rPr>
                <a:t> </a:t>
              </a:r>
              <a:r>
                <a:rPr sz="1600" dirty="0" err="1">
                  <a:latin typeface="Arial Narrow" panose="020B0606020202030204" pitchFamily="34" charset="0"/>
                </a:rPr>
                <a:t>полный</a:t>
              </a:r>
              <a:r>
                <a:rPr sz="1600" dirty="0">
                  <a:latin typeface="Arial Narrow" panose="020B0606020202030204" pitchFamily="34" charset="0"/>
                </a:rPr>
                <a:t> </a:t>
              </a:r>
              <a:r>
                <a:rPr sz="1600" dirty="0" err="1">
                  <a:latin typeface="Arial Narrow" panose="020B0606020202030204" pitchFamily="34" charset="0"/>
                </a:rPr>
                <a:t>год</a:t>
              </a:r>
              <a:endParaRPr sz="1600" dirty="0">
                <a:latin typeface="Arial Narrow" panose="020B0606020202030204" pitchFamily="34" charset="0"/>
              </a:endParaRPr>
            </a:p>
          </p:txBody>
        </p:sp>
        <p:sp>
          <p:nvSpPr>
            <p:cNvPr id="262" name="Shape 262"/>
            <p:cNvSpPr/>
            <p:nvPr/>
          </p:nvSpPr>
          <p:spPr>
            <a:xfrm>
              <a:off x="3771900" y="610790"/>
              <a:ext cx="1524000" cy="88528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A7A7A7"/>
              </a:solidFill>
              <a:prstDash val="solid"/>
              <a:bevel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 defTabSz="457200">
                <a:defRPr sz="1500">
                  <a:solidFill>
                    <a:srgbClr val="535353"/>
                  </a:solidFill>
                  <a:latin typeface="Georgia"/>
                  <a:ea typeface="Georgia"/>
                  <a:cs typeface="Georgia"/>
                  <a:sym typeface="Georgia"/>
                </a:defRPr>
              </a:lvl1pPr>
            </a:lstStyle>
            <a:p>
              <a:pPr>
                <a:defRPr sz="1800">
                  <a:solidFill>
                    <a:srgbClr val="000000"/>
                  </a:solidFill>
                </a:defRPr>
              </a:pPr>
              <a:r>
                <a:rPr sz="1800" dirty="0">
                  <a:latin typeface="Arial Narrow" panose="020B0606020202030204" pitchFamily="34" charset="0"/>
                </a:rPr>
                <a:t>100% </a:t>
              </a:r>
              <a:r>
                <a:rPr sz="1600" dirty="0" err="1">
                  <a:latin typeface="Arial Narrow" panose="020B0606020202030204" pitchFamily="34" charset="0"/>
                </a:rPr>
                <a:t>прожиточного</a:t>
              </a:r>
              <a:r>
                <a:rPr sz="1600" dirty="0">
                  <a:latin typeface="Arial Narrow" panose="020B0606020202030204" pitchFamily="34" charset="0"/>
                </a:rPr>
                <a:t> </a:t>
              </a:r>
              <a:r>
                <a:rPr sz="1600" dirty="0" err="1">
                  <a:latin typeface="Arial Narrow" panose="020B0606020202030204" pitchFamily="34" charset="0"/>
                </a:rPr>
                <a:t>минимума</a:t>
              </a:r>
              <a:endParaRPr sz="16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264" name="Shape 264"/>
          <p:cNvSpPr/>
          <p:nvPr/>
        </p:nvSpPr>
        <p:spPr>
          <a:xfrm>
            <a:off x="943912" y="4441875"/>
            <a:ext cx="7847906" cy="43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noFill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457200">
              <a:defRPr sz="1700" b="1">
                <a:solidFill>
                  <a:srgbClr val="535353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ru-RU" sz="18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В СТАЖ УЧАСТИЯ В ПЕНСИОННОЙ СИСТЕМЕ ВКЛЮЧАЕТСЯ:</a:t>
            </a:r>
            <a:endParaRPr lang="ru-RU" sz="18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265" name="Shape 265"/>
          <p:cNvSpPr/>
          <p:nvPr/>
        </p:nvSpPr>
        <p:spPr>
          <a:xfrm>
            <a:off x="943912" y="4939460"/>
            <a:ext cx="1016001" cy="1513874"/>
          </a:xfrm>
          <a:prstGeom prst="rect">
            <a:avLst/>
          </a:prstGeom>
          <a:solidFill>
            <a:srgbClr val="FFFFFF"/>
          </a:solidFill>
          <a:ln w="12700">
            <a:solidFill>
              <a:srgbClr val="A7A7A7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457200">
              <a:defRPr sz="1300">
                <a:solidFill>
                  <a:srgbClr val="535353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трудовой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стаж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до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1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января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1998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года</a:t>
            </a:r>
            <a:endParaRPr sz="1600" dirty="0">
              <a:solidFill>
                <a:srgbClr val="1F497D"/>
              </a:solidFill>
              <a:latin typeface="Arial Narrow" panose="020B0606020202030204" pitchFamily="34" charset="0"/>
            </a:endParaRPr>
          </a:p>
        </p:txBody>
      </p:sp>
      <p:sp>
        <p:nvSpPr>
          <p:cNvPr id="266" name="Shape 266"/>
          <p:cNvSpPr/>
          <p:nvPr/>
        </p:nvSpPr>
        <p:spPr>
          <a:xfrm>
            <a:off x="3056747" y="4939459"/>
            <a:ext cx="1016000" cy="1513875"/>
          </a:xfrm>
          <a:prstGeom prst="rect">
            <a:avLst/>
          </a:prstGeom>
          <a:solidFill>
            <a:srgbClr val="FFFFFF"/>
          </a:solidFill>
          <a:ln w="12700">
            <a:solidFill>
              <a:srgbClr val="A7A7A7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457200">
              <a:defRPr sz="1300">
                <a:solidFill>
                  <a:srgbClr val="535353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период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ухода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за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детьми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до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3-х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лет</a:t>
            </a:r>
            <a:endParaRPr sz="1600" dirty="0">
              <a:solidFill>
                <a:srgbClr val="1F497D"/>
              </a:solidFill>
              <a:latin typeface="Arial Narrow" panose="020B0606020202030204" pitchFamily="34" charset="0"/>
            </a:endParaRPr>
          </a:p>
        </p:txBody>
      </p:sp>
      <p:sp>
        <p:nvSpPr>
          <p:cNvPr id="267" name="Shape 267"/>
          <p:cNvSpPr/>
          <p:nvPr/>
        </p:nvSpPr>
        <p:spPr>
          <a:xfrm>
            <a:off x="2004362" y="4941304"/>
            <a:ext cx="1016001" cy="1512030"/>
          </a:xfrm>
          <a:prstGeom prst="rect">
            <a:avLst/>
          </a:prstGeom>
          <a:solidFill>
            <a:srgbClr val="FFFFFF"/>
          </a:solidFill>
          <a:ln w="12700">
            <a:solidFill>
              <a:srgbClr val="A7A7A7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457200">
              <a:defRPr sz="1300">
                <a:solidFill>
                  <a:srgbClr val="535353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период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уплаты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ОПВ / ОПВР</a:t>
            </a:r>
          </a:p>
        </p:txBody>
      </p:sp>
      <p:sp>
        <p:nvSpPr>
          <p:cNvPr id="268" name="Shape 268"/>
          <p:cNvSpPr/>
          <p:nvPr/>
        </p:nvSpPr>
        <p:spPr>
          <a:xfrm>
            <a:off x="4118912" y="4939459"/>
            <a:ext cx="1016001" cy="1513875"/>
          </a:xfrm>
          <a:prstGeom prst="rect">
            <a:avLst/>
          </a:prstGeom>
          <a:solidFill>
            <a:srgbClr val="FFFFFF"/>
          </a:solidFill>
          <a:ln w="12700">
            <a:solidFill>
              <a:srgbClr val="A7A7A7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457200">
              <a:defRPr sz="1300">
                <a:solidFill>
                  <a:srgbClr val="535353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за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ребенком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инвалидом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до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16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лет</a:t>
            </a:r>
            <a:endParaRPr sz="1600" dirty="0">
              <a:solidFill>
                <a:srgbClr val="1F497D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81" name="Group 281"/>
          <p:cNvGrpSpPr/>
          <p:nvPr/>
        </p:nvGrpSpPr>
        <p:grpSpPr>
          <a:xfrm>
            <a:off x="323527" y="3492549"/>
            <a:ext cx="7848873" cy="656532"/>
            <a:chOff x="2381" y="-21529"/>
            <a:chExt cx="5582269" cy="656531"/>
          </a:xfrm>
        </p:grpSpPr>
        <p:sp>
          <p:nvSpPr>
            <p:cNvPr id="273" name="Shape 273"/>
            <p:cNvSpPr/>
            <p:nvPr/>
          </p:nvSpPr>
          <p:spPr>
            <a:xfrm>
              <a:off x="2381" y="-21529"/>
              <a:ext cx="508002" cy="5080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b">
              <a:noAutofit/>
            </a:bodyPr>
            <a:lstStyle>
              <a:lvl1pPr algn="ctr">
                <a:lnSpc>
                  <a:spcPct val="10000"/>
                </a:lnSpc>
                <a:defRPr sz="2900" b="1">
                  <a:solidFill>
                    <a:srgbClr val="FFFFFF"/>
                  </a:solidFill>
                </a:defRPr>
              </a:lvl1pPr>
            </a:lstStyle>
            <a:p>
              <a:pPr>
                <a:defRPr sz="1800" b="0">
                  <a:solidFill>
                    <a:srgbClr val="000000"/>
                  </a:solidFill>
                </a:defRPr>
              </a:pPr>
              <a:r>
                <a:rPr lang="ru-RU" dirty="0" smtClean="0"/>
                <a:t>3</a:t>
              </a:r>
              <a:endParaRPr dirty="0"/>
            </a:p>
          </p:txBody>
        </p:sp>
        <p:sp>
          <p:nvSpPr>
            <p:cNvPr id="275" name="Shape 275"/>
            <p:cNvSpPr/>
            <p:nvPr/>
          </p:nvSpPr>
          <p:spPr>
            <a:xfrm>
              <a:off x="443280" y="63499"/>
              <a:ext cx="2726319" cy="50800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5400" cap="flat">
              <a:noFill/>
              <a:prstDash val="solid"/>
              <a:bevel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 defTabSz="457200">
                <a:defRPr sz="1700" b="1">
                  <a:solidFill>
                    <a:srgbClr val="535353"/>
                  </a:solidFill>
                  <a:latin typeface="Georgia"/>
                  <a:ea typeface="Georgia"/>
                  <a:cs typeface="Georgia"/>
                  <a:sym typeface="Georgia"/>
                </a:defRPr>
              </a:lvl1pPr>
            </a:lstStyle>
            <a:p>
              <a:pPr>
                <a:defRPr sz="1800" b="0">
                  <a:solidFill>
                    <a:srgbClr val="000000"/>
                  </a:solidFill>
                </a:defRPr>
              </a:pPr>
              <a:r>
                <a:rPr lang="ru-RU" sz="1800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ВОЗРАСТ НАЗНАЧЕНИЯ</a:t>
              </a:r>
              <a:endParaRPr sz="1800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280" name="Group 280"/>
            <p:cNvGrpSpPr/>
            <p:nvPr/>
          </p:nvGrpSpPr>
          <p:grpSpPr>
            <a:xfrm>
              <a:off x="3484898" y="0"/>
              <a:ext cx="2099752" cy="635002"/>
              <a:chOff x="200840" y="0"/>
              <a:chExt cx="2099751" cy="635001"/>
            </a:xfrm>
          </p:grpSpPr>
          <p:pic>
            <p:nvPicPr>
              <p:cNvPr id="276" name="woman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151730" y="0"/>
                <a:ext cx="303231" cy="6350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77" name="man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200840" y="0"/>
                <a:ext cx="313809" cy="6350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78" name="Shape 278"/>
              <p:cNvSpPr/>
              <p:nvPr/>
            </p:nvSpPr>
            <p:spPr>
              <a:xfrm>
                <a:off x="518361" y="63499"/>
                <a:ext cx="447428" cy="5080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defTabSz="457200">
                  <a:defRPr sz="1700">
                    <a:solidFill>
                      <a:srgbClr val="535353"/>
                    </a:solidFill>
                    <a:latin typeface="Georgia"/>
                    <a:ea typeface="Georgia"/>
                    <a:cs typeface="Georgia"/>
                    <a:sym typeface="Georgia"/>
                  </a:defRPr>
                </a:lvl1pPr>
              </a:lstStyle>
              <a:p>
                <a:pPr>
                  <a:defRPr sz="1800">
                    <a:solidFill>
                      <a:srgbClr val="000000"/>
                    </a:solidFill>
                  </a:defRPr>
                </a:pPr>
                <a:r>
                  <a:t>63</a:t>
                </a:r>
              </a:p>
            </p:txBody>
          </p:sp>
          <p:sp>
            <p:nvSpPr>
              <p:cNvPr id="279" name="Shape 279"/>
              <p:cNvSpPr/>
              <p:nvPr/>
            </p:nvSpPr>
            <p:spPr>
              <a:xfrm>
                <a:off x="1471376" y="63499"/>
                <a:ext cx="829215" cy="5080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defTabSz="457200">
                  <a:defRPr sz="1700">
                    <a:solidFill>
                      <a:srgbClr val="535353"/>
                    </a:solidFill>
                    <a:latin typeface="Georgia"/>
                    <a:ea typeface="Georgia"/>
                    <a:cs typeface="Georgia"/>
                    <a:sym typeface="Georgia"/>
                  </a:defRPr>
                </a:lvl1pPr>
              </a:lstStyle>
              <a:p>
                <a:pPr>
                  <a:defRPr sz="1800">
                    <a:solidFill>
                      <a:srgbClr val="000000"/>
                    </a:solidFill>
                  </a:defRPr>
                </a:pPr>
                <a:r>
                  <a:t>58 / 63</a:t>
                </a:r>
              </a:p>
            </p:txBody>
          </p:sp>
        </p:grpSp>
      </p:grpSp>
      <p:sp>
        <p:nvSpPr>
          <p:cNvPr id="286" name="Shape 286"/>
          <p:cNvSpPr/>
          <p:nvPr/>
        </p:nvSpPr>
        <p:spPr>
          <a:xfrm>
            <a:off x="5171297" y="4937319"/>
            <a:ext cx="1143000" cy="1516016"/>
          </a:xfrm>
          <a:prstGeom prst="rect">
            <a:avLst/>
          </a:prstGeom>
          <a:solidFill>
            <a:srgbClr val="FFFFFF"/>
          </a:solidFill>
          <a:ln w="12700">
            <a:solidFill>
              <a:srgbClr val="A7A7A7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457200">
              <a:defRPr sz="1300">
                <a:solidFill>
                  <a:srgbClr val="535353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периоды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службы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сотрудников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силовых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</a:rPr>
              <a:t>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</a:rPr>
              <a:t>структур</a:t>
            </a:r>
            <a:endParaRPr sz="1600" dirty="0">
              <a:solidFill>
                <a:srgbClr val="1F497D"/>
              </a:solidFill>
              <a:latin typeface="Arial Narrow" panose="020B0606020202030204" pitchFamily="34" charset="0"/>
            </a:endParaRPr>
          </a:p>
        </p:txBody>
      </p:sp>
      <p:sp>
        <p:nvSpPr>
          <p:cNvPr id="287" name="Shape 287"/>
          <p:cNvSpPr/>
          <p:nvPr/>
        </p:nvSpPr>
        <p:spPr>
          <a:xfrm>
            <a:off x="6360461" y="4941302"/>
            <a:ext cx="2417633" cy="1512033"/>
          </a:xfrm>
          <a:prstGeom prst="rect">
            <a:avLst/>
          </a:prstGeom>
          <a:solidFill>
            <a:srgbClr val="FFFFFF"/>
          </a:solidFill>
          <a:ln w="12700">
            <a:solidFill>
              <a:srgbClr val="A7A7A7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ctr" defTabSz="457200"/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периоды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проживания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супругов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сотрудников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 </a:t>
            </a:r>
            <a:r>
              <a:rPr sz="1600" dirty="0" err="1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силовых</a:t>
            </a:r>
            <a:r>
              <a:rPr sz="1600" dirty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 </a:t>
            </a:r>
            <a:r>
              <a:rPr sz="1600" dirty="0" err="1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структур</a:t>
            </a:r>
            <a:r>
              <a:rPr sz="1600" dirty="0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;</a:t>
            </a:r>
          </a:p>
          <a:p>
            <a:pPr algn="ctr" defTabSz="457200"/>
            <a:r>
              <a:rPr sz="1600" dirty="0" err="1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супругов</a:t>
            </a:r>
            <a:r>
              <a:rPr sz="1600" dirty="0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 </a:t>
            </a:r>
            <a:r>
              <a:rPr sz="1600" dirty="0" err="1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дипломатических</a:t>
            </a:r>
            <a:r>
              <a:rPr sz="1600" dirty="0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 </a:t>
            </a:r>
            <a:r>
              <a:rPr sz="1600" dirty="0" err="1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служб</a:t>
            </a:r>
            <a:r>
              <a:rPr sz="1600" dirty="0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 РК </a:t>
            </a:r>
            <a:r>
              <a:rPr sz="1600" dirty="0" err="1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за</a:t>
            </a:r>
            <a:r>
              <a:rPr sz="1600" dirty="0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 </a:t>
            </a:r>
            <a:r>
              <a:rPr sz="1600" dirty="0" err="1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границей</a:t>
            </a:r>
            <a:r>
              <a:rPr sz="1600" dirty="0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, </a:t>
            </a:r>
            <a:r>
              <a:rPr sz="1600" dirty="0" err="1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но</a:t>
            </a:r>
            <a:r>
              <a:rPr sz="1600" dirty="0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 </a:t>
            </a:r>
            <a:r>
              <a:rPr sz="1600" dirty="0" err="1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не</a:t>
            </a:r>
            <a:r>
              <a:rPr sz="1600" dirty="0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 </a:t>
            </a:r>
            <a:r>
              <a:rPr sz="1600" dirty="0" err="1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более</a:t>
            </a:r>
            <a:r>
              <a:rPr sz="1600" dirty="0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 10 </a:t>
            </a:r>
            <a:r>
              <a:rPr sz="1600" dirty="0" err="1" smtClean="0">
                <a:solidFill>
                  <a:srgbClr val="1F497D"/>
                </a:solidFill>
                <a:latin typeface="Arial Narrow" panose="020B0606020202030204" pitchFamily="34" charset="0"/>
                <a:ea typeface="Georgia"/>
                <a:cs typeface="Georgia"/>
                <a:sym typeface="Georgia"/>
              </a:rPr>
              <a:t>лет</a:t>
            </a:r>
            <a:endParaRPr sz="1600" dirty="0">
              <a:solidFill>
                <a:srgbClr val="1F497D"/>
              </a:solidFill>
              <a:latin typeface="Arial Narrow" panose="020B0606020202030204" pitchFamily="34" charset="0"/>
              <a:ea typeface="Georgia"/>
              <a:cs typeface="Georgia"/>
              <a:sym typeface="Georgia"/>
            </a:endParaRPr>
          </a:p>
        </p:txBody>
      </p:sp>
      <p:sp>
        <p:nvSpPr>
          <p:cNvPr id="43" name="Shape 269"/>
          <p:cNvSpPr/>
          <p:nvPr/>
        </p:nvSpPr>
        <p:spPr>
          <a:xfrm>
            <a:off x="237411" y="1840902"/>
            <a:ext cx="512764" cy="512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/>
            <a:r>
              <a:rPr lang="ru-RU" sz="3200" b="1" dirty="0" smtClean="0">
                <a:solidFill>
                  <a:prstClr val="white"/>
                </a:solidFill>
              </a:rPr>
              <a:t>1</a:t>
            </a:r>
            <a:endParaRPr sz="3200" b="1" dirty="0">
              <a:solidFill>
                <a:prstClr val="white"/>
              </a:solidFill>
            </a:endParaRPr>
          </a:p>
        </p:txBody>
      </p:sp>
      <p:sp>
        <p:nvSpPr>
          <p:cNvPr id="252" name="Shape 252"/>
          <p:cNvSpPr/>
          <p:nvPr/>
        </p:nvSpPr>
        <p:spPr>
          <a:xfrm>
            <a:off x="551722" y="4852"/>
            <a:ext cx="8118204" cy="732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8" tIns="35718" rIns="35718" bIns="35718" anchor="ctr">
            <a:noAutofit/>
          </a:bodyPr>
          <a:lstStyle>
            <a:lvl1pPr algn="ctr" defTabSz="584200">
              <a:defRPr sz="2000">
                <a:solidFill>
                  <a:srgbClr val="53585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algn="l" defTabSz="914400">
              <a:spcBef>
                <a:spcPct val="0"/>
              </a:spcBef>
              <a:defRPr/>
            </a:pPr>
            <a:endParaRPr lang="ru-RU" sz="2800" b="1" kern="0" dirty="0">
              <a:solidFill>
                <a:srgbClr val="1F497D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8" name="Shape 269"/>
          <p:cNvSpPr/>
          <p:nvPr/>
        </p:nvSpPr>
        <p:spPr>
          <a:xfrm>
            <a:off x="243376" y="3572815"/>
            <a:ext cx="512764" cy="512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/>
            <a:r>
              <a:rPr lang="ru-RU" sz="3200" b="1" dirty="0">
                <a:solidFill>
                  <a:prstClr val="white"/>
                </a:solidFill>
              </a:rPr>
              <a:t>2</a:t>
            </a:r>
            <a:endParaRPr sz="3200" b="1" dirty="0">
              <a:solidFill>
                <a:prstClr val="white"/>
              </a:solidFill>
            </a:endParaRPr>
          </a:p>
        </p:txBody>
      </p:sp>
      <p:grpSp>
        <p:nvGrpSpPr>
          <p:cNvPr id="49" name="Group 12"/>
          <p:cNvGrpSpPr>
            <a:grpSpLocks/>
          </p:cNvGrpSpPr>
          <p:nvPr/>
        </p:nvGrpSpPr>
        <p:grpSpPr bwMode="auto">
          <a:xfrm>
            <a:off x="-10354" y="1036347"/>
            <a:ext cx="549906" cy="592453"/>
            <a:chOff x="5760" y="960"/>
            <a:chExt cx="1004" cy="1151"/>
          </a:xfrm>
        </p:grpSpPr>
        <p:pic>
          <p:nvPicPr>
            <p:cNvPr id="50" name="Picture 2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7" y="1848"/>
              <a:ext cx="97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" name="Group 14"/>
            <p:cNvGrpSpPr>
              <a:grpSpLocks/>
            </p:cNvGrpSpPr>
            <p:nvPr/>
          </p:nvGrpSpPr>
          <p:grpSpPr bwMode="auto">
            <a:xfrm>
              <a:off x="5760" y="960"/>
              <a:ext cx="1004" cy="867"/>
              <a:chOff x="1637" y="1258"/>
              <a:chExt cx="2452" cy="2119"/>
            </a:xfrm>
          </p:grpSpPr>
          <p:sp>
            <p:nvSpPr>
              <p:cNvPr id="52" name="Freeform 15"/>
              <p:cNvSpPr>
                <a:spLocks noChangeAspect="1"/>
              </p:cNvSpPr>
              <p:nvPr/>
            </p:nvSpPr>
            <p:spPr bwMode="auto">
              <a:xfrm>
                <a:off x="1637" y="1258"/>
                <a:ext cx="2452" cy="2119"/>
              </a:xfrm>
              <a:custGeom>
                <a:avLst/>
                <a:gdLst>
                  <a:gd name="T0" fmla="*/ 2147483646 w 365"/>
                  <a:gd name="T1" fmla="*/ 2147483646 h 316"/>
                  <a:gd name="T2" fmla="*/ 2147483646 w 365"/>
                  <a:gd name="T3" fmla="*/ 2147483646 h 316"/>
                  <a:gd name="T4" fmla="*/ 2147483646 w 365"/>
                  <a:gd name="T5" fmla="*/ 2147483646 h 316"/>
                  <a:gd name="T6" fmla="*/ 2147483646 w 365"/>
                  <a:gd name="T7" fmla="*/ 2147483646 h 316"/>
                  <a:gd name="T8" fmla="*/ 2147483646 w 365"/>
                  <a:gd name="T9" fmla="*/ 2147483646 h 316"/>
                  <a:gd name="T10" fmla="*/ 2147483646 w 365"/>
                  <a:gd name="T11" fmla="*/ 2147483646 h 316"/>
                  <a:gd name="T12" fmla="*/ 2147483646 w 365"/>
                  <a:gd name="T13" fmla="*/ 2147483646 h 3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5"/>
                  <a:gd name="T22" fmla="*/ 0 h 316"/>
                  <a:gd name="T23" fmla="*/ 365 w 365"/>
                  <a:gd name="T24" fmla="*/ 316 h 3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5" h="316">
                    <a:moveTo>
                      <a:pt x="26" y="316"/>
                    </a:moveTo>
                    <a:cubicBezTo>
                      <a:pt x="7" y="316"/>
                      <a:pt x="0" y="303"/>
                      <a:pt x="9" y="287"/>
                    </a:cubicBezTo>
                    <a:cubicBezTo>
                      <a:pt x="165" y="16"/>
                      <a:pt x="165" y="16"/>
                      <a:pt x="165" y="16"/>
                    </a:cubicBezTo>
                    <a:cubicBezTo>
                      <a:pt x="175" y="0"/>
                      <a:pt x="190" y="0"/>
                      <a:pt x="200" y="16"/>
                    </a:cubicBezTo>
                    <a:cubicBezTo>
                      <a:pt x="356" y="287"/>
                      <a:pt x="356" y="287"/>
                      <a:pt x="356" y="287"/>
                    </a:cubicBezTo>
                    <a:cubicBezTo>
                      <a:pt x="365" y="303"/>
                      <a:pt x="358" y="316"/>
                      <a:pt x="339" y="316"/>
                    </a:cubicBezTo>
                    <a:lnTo>
                      <a:pt x="26" y="3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Freeform 16"/>
              <p:cNvSpPr>
                <a:spLocks noChangeAspect="1"/>
              </p:cNvSpPr>
              <p:nvPr/>
            </p:nvSpPr>
            <p:spPr bwMode="auto">
              <a:xfrm>
                <a:off x="1637" y="1258"/>
                <a:ext cx="2452" cy="2119"/>
              </a:xfrm>
              <a:custGeom>
                <a:avLst/>
                <a:gdLst>
                  <a:gd name="T0" fmla="*/ 2147483646 w 365"/>
                  <a:gd name="T1" fmla="*/ 2147483646 h 316"/>
                  <a:gd name="T2" fmla="*/ 2147483646 w 365"/>
                  <a:gd name="T3" fmla="*/ 2147483646 h 316"/>
                  <a:gd name="T4" fmla="*/ 2147483646 w 365"/>
                  <a:gd name="T5" fmla="*/ 2147483646 h 316"/>
                  <a:gd name="T6" fmla="*/ 2147483646 w 365"/>
                  <a:gd name="T7" fmla="*/ 2147483646 h 316"/>
                  <a:gd name="T8" fmla="*/ 2147483646 w 365"/>
                  <a:gd name="T9" fmla="*/ 2147483646 h 316"/>
                  <a:gd name="T10" fmla="*/ 2147483646 w 365"/>
                  <a:gd name="T11" fmla="*/ 2147483646 h 316"/>
                  <a:gd name="T12" fmla="*/ 2147483646 w 365"/>
                  <a:gd name="T13" fmla="*/ 2147483646 h 3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5"/>
                  <a:gd name="T22" fmla="*/ 0 h 316"/>
                  <a:gd name="T23" fmla="*/ 365 w 365"/>
                  <a:gd name="T24" fmla="*/ 316 h 3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5" h="316">
                    <a:moveTo>
                      <a:pt x="26" y="316"/>
                    </a:moveTo>
                    <a:cubicBezTo>
                      <a:pt x="7" y="316"/>
                      <a:pt x="0" y="303"/>
                      <a:pt x="9" y="287"/>
                    </a:cubicBezTo>
                    <a:cubicBezTo>
                      <a:pt x="165" y="16"/>
                      <a:pt x="165" y="16"/>
                      <a:pt x="165" y="16"/>
                    </a:cubicBezTo>
                    <a:cubicBezTo>
                      <a:pt x="175" y="0"/>
                      <a:pt x="190" y="0"/>
                      <a:pt x="200" y="16"/>
                    </a:cubicBezTo>
                    <a:cubicBezTo>
                      <a:pt x="356" y="287"/>
                      <a:pt x="356" y="287"/>
                      <a:pt x="356" y="287"/>
                    </a:cubicBezTo>
                    <a:cubicBezTo>
                      <a:pt x="365" y="303"/>
                      <a:pt x="358" y="316"/>
                      <a:pt x="339" y="316"/>
                    </a:cubicBezTo>
                    <a:lnTo>
                      <a:pt x="26" y="3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60000"/>
                  </a:gs>
                  <a:gs pos="100000">
                    <a:srgbClr val="D6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Freeform 17"/>
              <p:cNvSpPr>
                <a:spLocks noChangeAspect="1"/>
              </p:cNvSpPr>
              <p:nvPr/>
            </p:nvSpPr>
            <p:spPr bwMode="auto">
              <a:xfrm>
                <a:off x="1904" y="1545"/>
                <a:ext cx="1914" cy="1664"/>
              </a:xfrm>
              <a:custGeom>
                <a:avLst/>
                <a:gdLst>
                  <a:gd name="T0" fmla="*/ 2147483646 w 285"/>
                  <a:gd name="T1" fmla="*/ 2147483646 h 248"/>
                  <a:gd name="T2" fmla="*/ 2147483646 w 285"/>
                  <a:gd name="T3" fmla="*/ 2147483646 h 248"/>
                  <a:gd name="T4" fmla="*/ 2147483646 w 285"/>
                  <a:gd name="T5" fmla="*/ 2147483646 h 248"/>
                  <a:gd name="T6" fmla="*/ 2147483646 w 285"/>
                  <a:gd name="T7" fmla="*/ 2147483646 h 248"/>
                  <a:gd name="T8" fmla="*/ 2147483646 w 285"/>
                  <a:gd name="T9" fmla="*/ 2147483646 h 248"/>
                  <a:gd name="T10" fmla="*/ 2147483646 w 285"/>
                  <a:gd name="T11" fmla="*/ 2147483646 h 248"/>
                  <a:gd name="T12" fmla="*/ 2147483646 w 285"/>
                  <a:gd name="T13" fmla="*/ 2147483646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5"/>
                  <a:gd name="T22" fmla="*/ 0 h 248"/>
                  <a:gd name="T23" fmla="*/ 285 w 285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5" h="248">
                    <a:moveTo>
                      <a:pt x="8" y="248"/>
                    </a:moveTo>
                    <a:cubicBezTo>
                      <a:pt x="2" y="248"/>
                      <a:pt x="0" y="243"/>
                      <a:pt x="3" y="238"/>
                    </a:cubicBezTo>
                    <a:cubicBezTo>
                      <a:pt x="137" y="5"/>
                      <a:pt x="137" y="5"/>
                      <a:pt x="137" y="5"/>
                    </a:cubicBezTo>
                    <a:cubicBezTo>
                      <a:pt x="140" y="0"/>
                      <a:pt x="145" y="0"/>
                      <a:pt x="148" y="5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5" y="243"/>
                      <a:pt x="283" y="248"/>
                      <a:pt x="277" y="248"/>
                    </a:cubicBezTo>
                    <a:lnTo>
                      <a:pt x="8" y="2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Freeform 18"/>
              <p:cNvSpPr>
                <a:spLocks noChangeAspect="1"/>
              </p:cNvSpPr>
              <p:nvPr/>
            </p:nvSpPr>
            <p:spPr bwMode="auto">
              <a:xfrm>
                <a:off x="1912" y="1545"/>
                <a:ext cx="1903" cy="1663"/>
              </a:xfrm>
              <a:custGeom>
                <a:avLst/>
                <a:gdLst/>
                <a:ahLst/>
                <a:cxnLst>
                  <a:cxn ang="0">
                    <a:pos x="8" y="248"/>
                  </a:cxn>
                  <a:cxn ang="0">
                    <a:pos x="3" y="238"/>
                  </a:cxn>
                  <a:cxn ang="0">
                    <a:pos x="137" y="5"/>
                  </a:cxn>
                  <a:cxn ang="0">
                    <a:pos x="148" y="5"/>
                  </a:cxn>
                  <a:cxn ang="0">
                    <a:pos x="282" y="238"/>
                  </a:cxn>
                  <a:cxn ang="0">
                    <a:pos x="277" y="248"/>
                  </a:cxn>
                  <a:cxn ang="0">
                    <a:pos x="8" y="248"/>
                  </a:cxn>
                </a:cxnLst>
                <a:rect l="0" t="0" r="r" b="b"/>
                <a:pathLst>
                  <a:path w="285" h="248">
                    <a:moveTo>
                      <a:pt x="8" y="248"/>
                    </a:moveTo>
                    <a:cubicBezTo>
                      <a:pt x="2" y="248"/>
                      <a:pt x="0" y="243"/>
                      <a:pt x="3" y="238"/>
                    </a:cubicBezTo>
                    <a:cubicBezTo>
                      <a:pt x="137" y="5"/>
                      <a:pt x="137" y="5"/>
                      <a:pt x="137" y="5"/>
                    </a:cubicBezTo>
                    <a:cubicBezTo>
                      <a:pt x="140" y="0"/>
                      <a:pt x="145" y="0"/>
                      <a:pt x="148" y="5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5" y="243"/>
                      <a:pt x="283" y="248"/>
                      <a:pt x="277" y="248"/>
                    </a:cubicBezTo>
                    <a:lnTo>
                      <a:pt x="8" y="24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gamma/>
                      <a:shade val="76863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76863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Freeform 19"/>
              <p:cNvSpPr>
                <a:spLocks/>
              </p:cNvSpPr>
              <p:nvPr/>
            </p:nvSpPr>
            <p:spPr bwMode="auto">
              <a:xfrm>
                <a:off x="2737" y="1863"/>
                <a:ext cx="250" cy="839"/>
              </a:xfrm>
              <a:custGeom>
                <a:avLst/>
                <a:gdLst>
                  <a:gd name="T0" fmla="*/ 0 w 720"/>
                  <a:gd name="T1" fmla="*/ 0 h 2437"/>
                  <a:gd name="T2" fmla="*/ 0 w 720"/>
                  <a:gd name="T3" fmla="*/ 0 h 2437"/>
                  <a:gd name="T4" fmla="*/ 0 w 720"/>
                  <a:gd name="T5" fmla="*/ 0 h 2437"/>
                  <a:gd name="T6" fmla="*/ 0 w 720"/>
                  <a:gd name="T7" fmla="*/ 0 h 2437"/>
                  <a:gd name="T8" fmla="*/ 0 w 720"/>
                  <a:gd name="T9" fmla="*/ 0 h 2437"/>
                  <a:gd name="T10" fmla="*/ 0 w 720"/>
                  <a:gd name="T11" fmla="*/ 0 h 2437"/>
                  <a:gd name="T12" fmla="*/ 0 w 720"/>
                  <a:gd name="T13" fmla="*/ 0 h 2437"/>
                  <a:gd name="T14" fmla="*/ 0 w 720"/>
                  <a:gd name="T15" fmla="*/ 0 h 2437"/>
                  <a:gd name="T16" fmla="*/ 0 w 720"/>
                  <a:gd name="T17" fmla="*/ 0 h 2437"/>
                  <a:gd name="T18" fmla="*/ 0 w 720"/>
                  <a:gd name="T19" fmla="*/ 0 h 243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20"/>
                  <a:gd name="T31" fmla="*/ 0 h 2437"/>
                  <a:gd name="T32" fmla="*/ 720 w 720"/>
                  <a:gd name="T33" fmla="*/ 2437 h 243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20" h="2437">
                    <a:moveTo>
                      <a:pt x="339" y="0"/>
                    </a:moveTo>
                    <a:cubicBezTo>
                      <a:pt x="445" y="0"/>
                      <a:pt x="551" y="42"/>
                      <a:pt x="614" y="106"/>
                    </a:cubicBezTo>
                    <a:cubicBezTo>
                      <a:pt x="678" y="191"/>
                      <a:pt x="720" y="297"/>
                      <a:pt x="720" y="424"/>
                    </a:cubicBezTo>
                    <a:cubicBezTo>
                      <a:pt x="710" y="795"/>
                      <a:pt x="607" y="1996"/>
                      <a:pt x="551" y="2331"/>
                    </a:cubicBezTo>
                    <a:cubicBezTo>
                      <a:pt x="508" y="2416"/>
                      <a:pt x="445" y="2437"/>
                      <a:pt x="381" y="2437"/>
                    </a:cubicBezTo>
                    <a:cubicBezTo>
                      <a:pt x="339" y="2437"/>
                      <a:pt x="339" y="2437"/>
                      <a:pt x="339" y="2437"/>
                    </a:cubicBezTo>
                    <a:cubicBezTo>
                      <a:pt x="254" y="2437"/>
                      <a:pt x="212" y="2418"/>
                      <a:pt x="169" y="2331"/>
                    </a:cubicBezTo>
                    <a:cubicBezTo>
                      <a:pt x="113" y="1996"/>
                      <a:pt x="10" y="795"/>
                      <a:pt x="0" y="424"/>
                    </a:cubicBezTo>
                    <a:cubicBezTo>
                      <a:pt x="0" y="297"/>
                      <a:pt x="42" y="191"/>
                      <a:pt x="106" y="106"/>
                    </a:cubicBezTo>
                    <a:cubicBezTo>
                      <a:pt x="169" y="42"/>
                      <a:pt x="254" y="0"/>
                      <a:pt x="360" y="0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pic>
            <p:nvPicPr>
              <p:cNvPr id="57" name="Picture 20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8" y="1292"/>
                <a:ext cx="1388" cy="1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1176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" name="Oval 21"/>
              <p:cNvSpPr>
                <a:spLocks noChangeArrowheads="1"/>
              </p:cNvSpPr>
              <p:nvPr/>
            </p:nvSpPr>
            <p:spPr bwMode="auto">
              <a:xfrm>
                <a:off x="2761" y="2834"/>
                <a:ext cx="204" cy="204"/>
              </a:xfrm>
              <a:prstGeom prst="ellipse">
                <a:avLst/>
              </a:prstGeom>
              <a:solidFill>
                <a:schemeClr val="tx1"/>
              </a:solidFill>
              <a:ln w="11176">
                <a:solidFill>
                  <a:srgbClr val="16131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alt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59" name="Shape 269"/>
          <p:cNvSpPr/>
          <p:nvPr/>
        </p:nvSpPr>
        <p:spPr>
          <a:xfrm>
            <a:off x="239643" y="4437112"/>
            <a:ext cx="512764" cy="512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/>
            <a:r>
              <a:rPr lang="ru-RU" sz="3200" b="1" dirty="0" smtClean="0">
                <a:solidFill>
                  <a:prstClr val="white"/>
                </a:solidFill>
              </a:rPr>
              <a:t>3</a:t>
            </a:r>
            <a:endParaRPr sz="3200" b="1" dirty="0">
              <a:solidFill>
                <a:prstClr val="white"/>
              </a:solidFill>
            </a:endParaRPr>
          </a:p>
        </p:txBody>
      </p:sp>
      <p:sp>
        <p:nvSpPr>
          <p:cNvPr id="6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4904" y="6520259"/>
            <a:ext cx="2133600" cy="365125"/>
          </a:xfrm>
        </p:spPr>
        <p:txBody>
          <a:bodyPr/>
          <a:lstStyle/>
          <a:p>
            <a:r>
              <a:rPr lang="ru-RU" sz="14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4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7528" y="74142"/>
            <a:ext cx="9071992" cy="690562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362" tIns="45684" rIns="91362" bIns="45684" anchor="ctr"/>
          <a:lstStyle/>
          <a:p>
            <a:pPr marL="898525" algn="ctr">
              <a:defRPr/>
            </a:pPr>
            <a:r>
              <a:rPr lang="ru-RU" sz="2400" b="1" kern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sz="2400" b="1" kern="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базового </a:t>
            </a:r>
            <a:r>
              <a:rPr lang="ru-RU" sz="2400" b="1" kern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уровня</a:t>
            </a:r>
            <a:r>
              <a:rPr lang="en-US" sz="2400" kern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Picture 4" descr="KAZAKH1-KART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496" y="102146"/>
            <a:ext cx="892175" cy="5905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5129288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/>
        </p:nvSpPr>
        <p:spPr>
          <a:xfrm>
            <a:off x="551722" y="4852"/>
            <a:ext cx="8118204" cy="732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8" tIns="35718" rIns="35718" bIns="35718" anchor="ctr">
            <a:noAutofit/>
          </a:bodyPr>
          <a:lstStyle>
            <a:lvl1pPr algn="ctr" defTabSz="584200">
              <a:defRPr sz="2000">
                <a:solidFill>
                  <a:srgbClr val="53585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algn="l" defTabSz="914400">
              <a:spcBef>
                <a:spcPct val="0"/>
              </a:spcBef>
              <a:defRPr/>
            </a:pPr>
            <a:endParaRPr lang="ru-RU" sz="2800" b="1" kern="0" dirty="0">
              <a:solidFill>
                <a:srgbClr val="1F497D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4904" y="6520259"/>
            <a:ext cx="2133600" cy="365125"/>
          </a:xfrm>
        </p:spPr>
        <p:txBody>
          <a:bodyPr/>
          <a:lstStyle/>
          <a:p>
            <a:r>
              <a:rPr lang="ru-RU" sz="14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4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18757" y="63965"/>
            <a:ext cx="9071992" cy="673868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362" tIns="45684" rIns="91362" bIns="45684" anchor="ctr"/>
          <a:lstStyle/>
          <a:p>
            <a:pPr algn="ctr"/>
            <a:r>
              <a:rPr lang="ru-RU" sz="2400" b="1" dirty="0" smtClean="0"/>
              <a:t>              </a:t>
            </a:r>
            <a:r>
              <a:rPr lang="ru-RU" sz="2400" b="1" kern="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Расчет размеров базовой пенсии</a:t>
            </a:r>
          </a:p>
        </p:txBody>
      </p:sp>
      <p:pic>
        <p:nvPicPr>
          <p:cNvPr id="41" name="Picture 4" descr="KAZAKH1-KAR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96" y="102146"/>
            <a:ext cx="892175" cy="5905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06565740"/>
              </p:ext>
            </p:extLst>
          </p:nvPr>
        </p:nvGraphicFramePr>
        <p:xfrm>
          <a:off x="428596" y="764705"/>
          <a:ext cx="8358246" cy="5683935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151176"/>
                <a:gridCol w="4207070"/>
              </a:tblGrid>
              <a:tr h="478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Совокупный стаж (в солидарной и накопительной системах)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Размер </a:t>
                      </a:r>
                      <a:r>
                        <a:rPr lang="ru-RU" sz="1100" dirty="0">
                          <a:effectLst/>
                        </a:rPr>
                        <a:t>базовой пенсионной </a:t>
                      </a:r>
                      <a:r>
                        <a:rPr lang="ru-RU" sz="1100" dirty="0" smtClean="0">
                          <a:effectLst/>
                        </a:rPr>
                        <a:t>выплаты </a:t>
                      </a:r>
                      <a:r>
                        <a:rPr lang="ru-RU" sz="1100" dirty="0">
                          <a:effectLst/>
                        </a:rPr>
                        <a:t>от прожиточного минимума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 и менее лет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54,0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56,0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58,0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60,0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62,0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64,0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66,0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68,0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70,0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72,0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74,0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76,0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78,0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80,0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82,0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84,0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86,0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88,0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90,0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92,0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94,0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96,0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98,0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  <a:tr h="20772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100,0</a:t>
                      </a: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1" marR="6591" marT="659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387116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815387" y="6520259"/>
            <a:ext cx="365125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 dirty="0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400" dirty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3020984"/>
            <a:ext cx="3127878" cy="1056088"/>
          </a:xfrm>
          <a:prstGeom prst="rect">
            <a:avLst/>
          </a:prstGeom>
          <a:noFill/>
          <a:ln w="635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>
              <a:defRPr/>
            </a:pPr>
            <a:r>
              <a:rPr lang="ru-RU" sz="1600" dirty="0" smtClean="0">
                <a:solidFill>
                  <a:prstClr val="black"/>
                </a:solidFill>
              </a:rPr>
              <a:t>2. ВВЕДЕНЫ </a:t>
            </a:r>
            <a:r>
              <a:rPr lang="ru-RU" sz="1600" b="1" dirty="0" smtClean="0">
                <a:solidFill>
                  <a:prstClr val="black"/>
                </a:solidFill>
              </a:rPr>
              <a:t>5% ОППВ </a:t>
            </a:r>
            <a:r>
              <a:rPr lang="ru-RU" sz="1600" dirty="0" smtClean="0">
                <a:solidFill>
                  <a:prstClr val="black"/>
                </a:solidFill>
              </a:rPr>
              <a:t>ЗА СЧЕТ РАБОТОДАТЕЛЯ ДЛЯ ЛИЦ, ЗАНЯТЫХ ВО ВРЕДНЫХ (ОСОБО ВРЕДНЫХ) УСЛОВИЯХ ТРУДА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33"/>
          <p:cNvSpPr/>
          <p:nvPr/>
        </p:nvSpPr>
        <p:spPr>
          <a:xfrm>
            <a:off x="179512" y="1345541"/>
            <a:ext cx="3127878" cy="1584176"/>
          </a:xfrm>
          <a:prstGeom prst="rect">
            <a:avLst/>
          </a:prstGeom>
          <a:noFill/>
          <a:ln w="635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/>
            <a:r>
              <a:rPr lang="ru-RU" sz="1600" dirty="0" smtClean="0">
                <a:solidFill>
                  <a:prstClr val="black"/>
                </a:solidFill>
              </a:rPr>
              <a:t>1. СОЗДАН </a:t>
            </a:r>
            <a:r>
              <a:rPr lang="ru-RU" sz="1600" b="1" dirty="0" smtClean="0">
                <a:solidFill>
                  <a:prstClr val="black"/>
                </a:solidFill>
              </a:rPr>
              <a:t>ЕДИНЫЙ НАКОПИТЕЛЬНЫЙ ПЕНСИОННЫЙ ФОНД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25" name="Стрелка вправо 35"/>
          <p:cNvSpPr/>
          <p:nvPr/>
        </p:nvSpPr>
        <p:spPr>
          <a:xfrm>
            <a:off x="3320970" y="1849653"/>
            <a:ext cx="757238" cy="5040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prstClr val="white"/>
              </a:solidFill>
            </a:endParaRPr>
          </a:p>
        </p:txBody>
      </p:sp>
      <p:sp>
        <p:nvSpPr>
          <p:cNvPr id="29" name="Стрелка вправо 3"/>
          <p:cNvSpPr/>
          <p:nvPr/>
        </p:nvSpPr>
        <p:spPr>
          <a:xfrm>
            <a:off x="3310706" y="4581184"/>
            <a:ext cx="757238" cy="5040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9512" y="4162527"/>
            <a:ext cx="3127878" cy="1119493"/>
          </a:xfrm>
          <a:prstGeom prst="rect">
            <a:avLst/>
          </a:prstGeom>
          <a:noFill/>
          <a:ln w="635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>
              <a:defRPr/>
            </a:pPr>
            <a:r>
              <a:rPr lang="ru-RU" sz="1400" dirty="0" smtClean="0">
                <a:solidFill>
                  <a:prstClr val="black"/>
                </a:solidFill>
              </a:rPr>
              <a:t>3. </a:t>
            </a:r>
            <a:r>
              <a:rPr lang="ru-RU" sz="1600" dirty="0" smtClean="0">
                <a:solidFill>
                  <a:prstClr val="black"/>
                </a:solidFill>
              </a:rPr>
              <a:t>ВВЕДЕНО </a:t>
            </a:r>
            <a:r>
              <a:rPr lang="ru-RU" sz="1600" b="1" dirty="0" smtClean="0">
                <a:solidFill>
                  <a:prstClr val="black"/>
                </a:solidFill>
              </a:rPr>
              <a:t>СУБСИДИРОВАНИЕ ОПВ ЖЕНЩИН</a:t>
            </a:r>
            <a:r>
              <a:rPr lang="ru-RU" sz="1600" dirty="0" smtClean="0">
                <a:solidFill>
                  <a:prstClr val="black"/>
                </a:solidFill>
              </a:rPr>
              <a:t>, НАХОДЯЩИХСЯ В ОТПУСКАХ ПО УХОДУ ЗА РЕБЕНКОМ ДО 1 ГОДА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79512" y="5373216"/>
            <a:ext cx="3127877" cy="1080120"/>
          </a:xfrm>
          <a:prstGeom prst="rect">
            <a:avLst/>
          </a:prstGeom>
          <a:noFill/>
          <a:ln w="635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>
              <a:defRPr/>
            </a:pPr>
            <a:r>
              <a:rPr lang="ru-RU" sz="1400" dirty="0" smtClean="0">
                <a:solidFill>
                  <a:prstClr val="black"/>
                </a:solidFill>
              </a:rPr>
              <a:t>4. </a:t>
            </a:r>
            <a:r>
              <a:rPr lang="ru-RU" sz="1600" dirty="0" smtClean="0">
                <a:solidFill>
                  <a:prstClr val="black"/>
                </a:solidFill>
              </a:rPr>
              <a:t>ЗАКОНОДАТЕЛЬНО УСТАНОВЛЕНО ПОЭТАПНОЕ </a:t>
            </a:r>
            <a:r>
              <a:rPr lang="ru-RU" sz="1600" b="1" dirty="0" smtClean="0">
                <a:solidFill>
                  <a:prstClr val="black"/>
                </a:solidFill>
              </a:rPr>
              <a:t>ПОВЫШЕНИЕ ПЕНСИОННОГО ВОЗРАСТА </a:t>
            </a:r>
            <a:r>
              <a:rPr lang="ru-RU" sz="1600" dirty="0" smtClean="0">
                <a:solidFill>
                  <a:prstClr val="black"/>
                </a:solidFill>
              </a:rPr>
              <a:t>ЖЕНЩИН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067944" y="5373216"/>
            <a:ext cx="4997018" cy="1080119"/>
          </a:xfrm>
          <a:prstGeom prst="rect">
            <a:avLst/>
          </a:prstGeom>
          <a:noFill/>
          <a:ln w="254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7325" lvl="1" indent="-187325" algn="just" fontAlgn="base">
              <a:spcAft>
                <a:spcPts val="300"/>
              </a:spcAft>
              <a:buClr>
                <a:srgbClr val="00B050"/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</a:rPr>
              <a:t>с 1 января 2018 </a:t>
            </a:r>
            <a:r>
              <a:rPr lang="ru-RU" dirty="0" smtClean="0">
                <a:solidFill>
                  <a:prstClr val="black"/>
                </a:solidFill>
              </a:rPr>
              <a:t>года, в течение </a:t>
            </a:r>
            <a:r>
              <a:rPr lang="ru-RU" dirty="0">
                <a:solidFill>
                  <a:prstClr val="black"/>
                </a:solidFill>
              </a:rPr>
              <a:t>10 </a:t>
            </a:r>
            <a:r>
              <a:rPr lang="ru-RU" dirty="0" smtClean="0">
                <a:solidFill>
                  <a:prstClr val="black"/>
                </a:solidFill>
              </a:rPr>
              <a:t>лет, пенсионный возраст </a:t>
            </a:r>
            <a:r>
              <a:rPr lang="ru-RU" dirty="0">
                <a:solidFill>
                  <a:prstClr val="black"/>
                </a:solidFill>
              </a:rPr>
              <a:t>женщин будет </a:t>
            </a:r>
            <a:r>
              <a:rPr lang="ru-RU" dirty="0" smtClean="0">
                <a:solidFill>
                  <a:prstClr val="black"/>
                </a:solidFill>
              </a:rPr>
              <a:t>ежегодно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ПОВЫШАТЬСЯ НА 6 МЕСЯЦЕВ</a:t>
            </a:r>
          </a:p>
        </p:txBody>
      </p:sp>
      <p:sp>
        <p:nvSpPr>
          <p:cNvPr id="33" name="Стрелка вправо 3"/>
          <p:cNvSpPr/>
          <p:nvPr/>
        </p:nvSpPr>
        <p:spPr>
          <a:xfrm>
            <a:off x="3329123" y="5661304"/>
            <a:ext cx="757238" cy="5040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prstClr val="white"/>
              </a:solidFill>
            </a:endParaRPr>
          </a:p>
        </p:txBody>
      </p:sp>
      <p:sp>
        <p:nvSpPr>
          <p:cNvPr id="22" name="Стрелка вправо 3"/>
          <p:cNvSpPr/>
          <p:nvPr/>
        </p:nvSpPr>
        <p:spPr>
          <a:xfrm>
            <a:off x="3320970" y="3429056"/>
            <a:ext cx="757238" cy="5040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78208" y="4162527"/>
            <a:ext cx="5010150" cy="1119493"/>
          </a:xfrm>
          <a:prstGeom prst="rect">
            <a:avLst/>
          </a:prstGeom>
          <a:noFill/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lvl="1" indent="-177800" algn="just">
              <a:spcAft>
                <a:spcPts val="20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</a:rPr>
              <a:t>субсидированием ежемесячно охвачено </a:t>
            </a:r>
            <a:r>
              <a:rPr lang="ru-RU">
                <a:solidFill>
                  <a:prstClr val="black"/>
                </a:solidFill>
              </a:rPr>
              <a:t>около </a:t>
            </a:r>
            <a:r>
              <a:rPr lang="ru-RU" b="1" smtClean="0">
                <a:solidFill>
                  <a:prstClr val="black"/>
                </a:solidFill>
              </a:rPr>
              <a:t>81,4 </a:t>
            </a:r>
            <a:r>
              <a:rPr lang="ru-RU" b="1" dirty="0">
                <a:solidFill>
                  <a:prstClr val="black"/>
                </a:solidFill>
              </a:rPr>
              <a:t>тыс. </a:t>
            </a:r>
            <a:r>
              <a:rPr lang="ru-RU" dirty="0" smtClean="0">
                <a:solidFill>
                  <a:prstClr val="black"/>
                </a:solidFill>
              </a:rPr>
              <a:t>женщин;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" name="Прямоугольник 38"/>
          <p:cNvSpPr/>
          <p:nvPr/>
        </p:nvSpPr>
        <p:spPr>
          <a:xfrm>
            <a:off x="4078208" y="1345541"/>
            <a:ext cx="5010150" cy="158417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7325" lvl="1" indent="-187325" algn="just">
              <a:spcAft>
                <a:spcPts val="20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prstClr val="black"/>
                </a:solidFill>
              </a:rPr>
              <a:t>количество </a:t>
            </a:r>
            <a:r>
              <a:rPr lang="ru-RU" dirty="0">
                <a:solidFill>
                  <a:prstClr val="black"/>
                </a:solidFill>
              </a:rPr>
              <a:t>открытых индивидуальных пенсионных счетов – </a:t>
            </a:r>
            <a:r>
              <a:rPr lang="ru-RU" b="1" dirty="0" smtClean="0">
                <a:solidFill>
                  <a:prstClr val="black"/>
                </a:solidFill>
              </a:rPr>
              <a:t>9,9 </a:t>
            </a:r>
            <a:r>
              <a:rPr lang="ru-RU" b="1" dirty="0" err="1" smtClean="0">
                <a:solidFill>
                  <a:prstClr val="black"/>
                </a:solidFill>
              </a:rPr>
              <a:t>млн.ед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</a:p>
          <a:p>
            <a:pPr marL="0" lvl="1" algn="just">
              <a:spcAft>
                <a:spcPts val="200"/>
              </a:spcAft>
              <a:buClr>
                <a:srgbClr val="002060"/>
              </a:buCl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8" name="Прямоугольник 38"/>
          <p:cNvSpPr/>
          <p:nvPr/>
        </p:nvSpPr>
        <p:spPr>
          <a:xfrm>
            <a:off x="4078208" y="3020984"/>
            <a:ext cx="5010150" cy="1056088"/>
          </a:xfrm>
          <a:prstGeom prst="rect">
            <a:avLst/>
          </a:prstGeom>
          <a:noFill/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6213" lvl="1" indent="-176213" algn="just">
              <a:spcAft>
                <a:spcPts val="20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</a:rPr>
              <a:t>ОППВ осуществляются более </a:t>
            </a:r>
            <a:r>
              <a:rPr lang="ru-RU" b="1" dirty="0" smtClean="0">
                <a:solidFill>
                  <a:prstClr val="black"/>
                </a:solidFill>
              </a:rPr>
              <a:t>6,1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prstClr val="black"/>
                </a:solidFill>
              </a:rPr>
              <a:t>тыс. </a:t>
            </a:r>
            <a:r>
              <a:rPr lang="ru-RU" dirty="0">
                <a:solidFill>
                  <a:prstClr val="black"/>
                </a:solidFill>
              </a:rPr>
              <a:t>работодателями за </a:t>
            </a:r>
            <a:r>
              <a:rPr lang="ru-RU" b="1" dirty="0" smtClean="0">
                <a:solidFill>
                  <a:prstClr val="black"/>
                </a:solidFill>
              </a:rPr>
              <a:t>379,8 </a:t>
            </a:r>
            <a:r>
              <a:rPr lang="ru-RU" b="1" dirty="0">
                <a:solidFill>
                  <a:prstClr val="black"/>
                </a:solidFill>
              </a:rPr>
              <a:t>тыс</a:t>
            </a:r>
            <a:r>
              <a:rPr lang="ru-RU" b="1" dirty="0" smtClean="0">
                <a:solidFill>
                  <a:prstClr val="black"/>
                </a:solidFill>
              </a:rPr>
              <a:t>. работников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7528" y="74142"/>
            <a:ext cx="9071992" cy="690562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362" tIns="45684" rIns="91362" bIns="45684" anchor="ctr"/>
          <a:lstStyle/>
          <a:p>
            <a:pPr marL="898525" algn="ctr">
              <a:defRPr/>
            </a:pPr>
            <a:r>
              <a:rPr lang="ru-RU" sz="2400" b="1" kern="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Результаты  </a:t>
            </a:r>
            <a:r>
              <a:rPr lang="en-US" sz="2400" b="1" kern="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 </a:t>
            </a:r>
            <a:r>
              <a:rPr lang="ru-RU" sz="2400" b="1" kern="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этапа преобразований</a:t>
            </a:r>
          </a:p>
        </p:txBody>
      </p:sp>
      <p:pic>
        <p:nvPicPr>
          <p:cNvPr id="18" name="Picture 4" descr="KAZAKH1-KAR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96" y="102146"/>
            <a:ext cx="892175" cy="5905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1829221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Arial"/>
                <a:ea typeface="Times New Roman"/>
              </a:rPr>
              <a:t/>
            </a:r>
            <a:br>
              <a:rPr lang="ru-RU" sz="2400" dirty="0" smtClean="0">
                <a:latin typeface="Arial"/>
                <a:ea typeface="Times New Roman"/>
              </a:rPr>
            </a:br>
            <a:r>
              <a:rPr lang="ru-RU" sz="2400" dirty="0">
                <a:latin typeface="Arial"/>
                <a:ea typeface="Times New Roman"/>
              </a:rPr>
              <a:t/>
            </a:r>
            <a:br>
              <a:rPr lang="ru-RU" sz="2400" dirty="0">
                <a:latin typeface="Arial"/>
                <a:ea typeface="Times New Roman"/>
              </a:rPr>
            </a:br>
            <a:r>
              <a:rPr lang="ru-RU" sz="2400" dirty="0" smtClean="0">
                <a:latin typeface="Arial"/>
                <a:ea typeface="Times New Roman"/>
              </a:rPr>
              <a:t/>
            </a:r>
            <a:br>
              <a:rPr lang="ru-RU" sz="2400" dirty="0" smtClean="0">
                <a:latin typeface="Arial"/>
                <a:ea typeface="Times New Roman"/>
              </a:rPr>
            </a:br>
            <a:r>
              <a:rPr lang="ru-RU" sz="2400" dirty="0">
                <a:latin typeface="Arial"/>
                <a:ea typeface="Times New Roman"/>
              </a:rPr>
              <a:t/>
            </a:r>
            <a:br>
              <a:rPr lang="ru-RU" sz="2400" dirty="0">
                <a:latin typeface="Arial"/>
                <a:ea typeface="Times New Roman"/>
              </a:rPr>
            </a:br>
            <a:r>
              <a:rPr lang="ru-RU" sz="2400" dirty="0" smtClean="0">
                <a:latin typeface="Arial"/>
                <a:ea typeface="Times New Roman"/>
              </a:rPr>
              <a:t/>
            </a:r>
            <a:br>
              <a:rPr lang="ru-RU" sz="2400" dirty="0" smtClean="0">
                <a:latin typeface="Arial"/>
                <a:ea typeface="Times New Roman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30685632"/>
              </p:ext>
            </p:extLst>
          </p:nvPr>
        </p:nvGraphicFramePr>
        <p:xfrm>
          <a:off x="428596" y="1500178"/>
          <a:ext cx="8429684" cy="4786340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1789617"/>
                <a:gridCol w="2555951"/>
                <a:gridCol w="4084116"/>
              </a:tblGrid>
              <a:tr h="496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Пенсионный возраст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Дата рождения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января 2018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58 лет 6 месяцев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1 января 1960 по 30 июня 1960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января 2019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59 лет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1 июля 1960 по 31 декабря 1960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января 2020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59 лет 6 месяцев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1 января 1961 по 30 июня 1961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января 2021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60 лет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1 июля 1961 по 31 декабря 1961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января 2022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60 лет 6 месяцев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1 января 1962 по 30 июня 1962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января 2023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61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1 июля 1962 по 31 декабря 1962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января 2024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61 год 6 месяцев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1 января 1963 по 30 июня 1963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января 2025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62 года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1 июля 1963 по 31 декабря 1963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января 2026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 года 6 месяцев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1 января 1964 по 30 июня 1964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января 2027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 года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1 июля 1964 по 31 декабря 1964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054914"/>
            <a:ext cx="8136904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7528" y="74142"/>
            <a:ext cx="9071992" cy="978594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362" tIns="45684" rIns="91362" bIns="45684" anchor="ctr"/>
          <a:lstStyle/>
          <a:p>
            <a:pPr marL="898525" algn="ctr">
              <a:defRPr/>
            </a:pPr>
            <a:r>
              <a:rPr lang="ru-RU" sz="2400" b="1" kern="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Повышение пенсионного </a:t>
            </a:r>
            <a:r>
              <a:rPr lang="ru-RU" sz="2400" b="1" kern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возраста </a:t>
            </a:r>
          </a:p>
          <a:p>
            <a:pPr marL="898525" algn="ctr">
              <a:defRPr/>
            </a:pPr>
            <a:r>
              <a:rPr lang="ru-RU" sz="2400" b="1" kern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женщин </a:t>
            </a:r>
            <a:r>
              <a:rPr lang="ru-RU" sz="2400" b="1" kern="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 58 лет до 63 </a:t>
            </a:r>
            <a:r>
              <a:rPr lang="ru-RU" sz="2400" b="1" kern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лет</a:t>
            </a:r>
            <a:endParaRPr lang="ru-RU" sz="2400" b="1" kern="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KAZAKH1-KAR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892175" cy="5905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8604448" y="6309320"/>
            <a:ext cx="2160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400" dirty="0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400" dirty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6223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13"/>
          <p:cNvSpPr>
            <a:spLocks noChangeArrowheads="1"/>
          </p:cNvSpPr>
          <p:nvPr/>
        </p:nvSpPr>
        <p:spPr bwMode="gray">
          <a:xfrm>
            <a:off x="2700513" y="2585344"/>
            <a:ext cx="1367431" cy="192546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8" name="Rectangle 13"/>
          <p:cNvSpPr>
            <a:spLocks noChangeArrowheads="1"/>
          </p:cNvSpPr>
          <p:nvPr/>
        </p:nvSpPr>
        <p:spPr bwMode="gray">
          <a:xfrm>
            <a:off x="5580832" y="2592567"/>
            <a:ext cx="1388806" cy="185323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4760" name="Rectangle 30"/>
          <p:cNvSpPr>
            <a:spLocks noChangeArrowheads="1"/>
          </p:cNvSpPr>
          <p:nvPr/>
        </p:nvSpPr>
        <p:spPr bwMode="gray">
          <a:xfrm>
            <a:off x="-3996952" y="1990581"/>
            <a:ext cx="14637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itchFamily="34" charset="0"/>
              </a:rPr>
              <a:t>1 января 2016</a:t>
            </a:r>
            <a:endParaRPr lang="ru-RU" b="1" dirty="0">
              <a:solidFill>
                <a:prstClr val="white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grpSp>
        <p:nvGrpSpPr>
          <p:cNvPr id="59" name="Group 6"/>
          <p:cNvGrpSpPr>
            <a:grpSpLocks/>
          </p:cNvGrpSpPr>
          <p:nvPr/>
        </p:nvGrpSpPr>
        <p:grpSpPr bwMode="auto">
          <a:xfrm>
            <a:off x="4067944" y="1906935"/>
            <a:ext cx="1512888" cy="1511300"/>
            <a:chOff x="2200" y="1570"/>
            <a:chExt cx="1496" cy="1496"/>
          </a:xfrm>
        </p:grpSpPr>
        <p:sp>
          <p:nvSpPr>
            <p:cNvPr id="60" name="Oval 7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1" name="Oval 8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5725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2" name="Oval 9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3" name="Oval 10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4" name="Oval 11"/>
            <p:cNvSpPr>
              <a:spLocks noChangeArrowheads="1"/>
            </p:cNvSpPr>
            <p:nvPr/>
          </p:nvSpPr>
          <p:spPr bwMode="gray">
            <a:xfrm>
              <a:off x="2363" y="1733"/>
              <a:ext cx="1169" cy="116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oup 6"/>
          <p:cNvGrpSpPr>
            <a:grpSpLocks/>
          </p:cNvGrpSpPr>
          <p:nvPr/>
        </p:nvGrpSpPr>
        <p:grpSpPr bwMode="auto">
          <a:xfrm>
            <a:off x="1187624" y="1929579"/>
            <a:ext cx="1512888" cy="1511300"/>
            <a:chOff x="2200" y="1570"/>
            <a:chExt cx="1496" cy="1496"/>
          </a:xfrm>
        </p:grpSpPr>
        <p:sp>
          <p:nvSpPr>
            <p:cNvPr id="66" name="Oval 7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7" name="Oval 8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5725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8" name="Oval 9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9" name="Oval 10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0" name="Oval 11"/>
            <p:cNvSpPr>
              <a:spLocks noChangeArrowheads="1"/>
            </p:cNvSpPr>
            <p:nvPr/>
          </p:nvSpPr>
          <p:spPr bwMode="gray">
            <a:xfrm>
              <a:off x="2363" y="1733"/>
              <a:ext cx="1169" cy="116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oup 6"/>
          <p:cNvGrpSpPr>
            <a:grpSpLocks/>
          </p:cNvGrpSpPr>
          <p:nvPr/>
        </p:nvGrpSpPr>
        <p:grpSpPr bwMode="auto">
          <a:xfrm>
            <a:off x="6969638" y="1907440"/>
            <a:ext cx="1512888" cy="1511300"/>
            <a:chOff x="2200" y="1570"/>
            <a:chExt cx="1496" cy="1496"/>
          </a:xfrm>
        </p:grpSpPr>
        <p:sp>
          <p:nvSpPr>
            <p:cNvPr id="72" name="Oval 7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3" name="Oval 8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5725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4" name="Oval 9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5" name="Oval 10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6" name="Oval 11"/>
            <p:cNvSpPr>
              <a:spLocks noChangeArrowheads="1"/>
            </p:cNvSpPr>
            <p:nvPr/>
          </p:nvSpPr>
          <p:spPr bwMode="gray">
            <a:xfrm>
              <a:off x="2363" y="1733"/>
              <a:ext cx="1169" cy="116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74763" name="Rectangle 33"/>
          <p:cNvSpPr>
            <a:spLocks noChangeArrowheads="1"/>
          </p:cNvSpPr>
          <p:nvPr/>
        </p:nvSpPr>
        <p:spPr bwMode="gray">
          <a:xfrm>
            <a:off x="7104368" y="2339924"/>
            <a:ext cx="12424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itchFamily="34" charset="0"/>
              </a:rPr>
              <a:t>1 января 2025</a:t>
            </a:r>
            <a:endParaRPr lang="ru-RU" b="1" dirty="0">
              <a:solidFill>
                <a:prstClr val="white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74762" name="Rectangle 32"/>
          <p:cNvSpPr>
            <a:spLocks noChangeArrowheads="1"/>
          </p:cNvSpPr>
          <p:nvPr/>
        </p:nvSpPr>
        <p:spPr bwMode="gray">
          <a:xfrm>
            <a:off x="4194401" y="2354840"/>
            <a:ext cx="12424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itchFamily="34" charset="0"/>
              </a:rPr>
              <a:t>1 июля 2018</a:t>
            </a:r>
            <a:endParaRPr lang="ru-RU" b="1" dirty="0">
              <a:solidFill>
                <a:prstClr val="white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74761" name="Rectangle 31"/>
          <p:cNvSpPr>
            <a:spLocks noChangeArrowheads="1"/>
          </p:cNvSpPr>
          <p:nvPr/>
        </p:nvSpPr>
        <p:spPr bwMode="gray">
          <a:xfrm>
            <a:off x="1300378" y="2357242"/>
            <a:ext cx="12470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itchFamily="34" charset="0"/>
              </a:rPr>
              <a:t>1 января 2020</a:t>
            </a:r>
            <a:endParaRPr lang="ru-RU" b="1" dirty="0">
              <a:solidFill>
                <a:prstClr val="white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54" name="AutoShape 8"/>
          <p:cNvSpPr>
            <a:spLocks noChangeArrowheads="1"/>
          </p:cNvSpPr>
          <p:nvPr/>
        </p:nvSpPr>
        <p:spPr bwMode="auto">
          <a:xfrm>
            <a:off x="3851920" y="3598452"/>
            <a:ext cx="1944000" cy="2871425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rIns="0" anchor="t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Изменение</a:t>
            </a:r>
            <a:r>
              <a:rPr lang="ru-RU" dirty="0">
                <a:solidFill>
                  <a:prstClr val="black"/>
                </a:solidFill>
                <a:latin typeface="Century Gothic" panose="020B0502020202020204" pitchFamily="34" charset="0"/>
              </a:rPr>
              <a:t> порядка назначения базовой пенсионной выплаты с учетом стажа участия в пенсионной </a:t>
            </a:r>
            <a:r>
              <a:rPr lang="ru-RU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системе</a:t>
            </a:r>
            <a:endParaRPr lang="ru-RU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AutoShape 8"/>
          <p:cNvSpPr>
            <a:spLocks noChangeArrowheads="1"/>
          </p:cNvSpPr>
          <p:nvPr/>
        </p:nvSpPr>
        <p:spPr bwMode="auto">
          <a:xfrm>
            <a:off x="6753830" y="3598452"/>
            <a:ext cx="1944000" cy="2871425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rIns="0" anchor="t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Выплаты</a:t>
            </a:r>
            <a:r>
              <a:rPr lang="ru-RU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из </a:t>
            </a:r>
            <a:r>
              <a:rPr lang="ru-RU" dirty="0">
                <a:solidFill>
                  <a:prstClr val="black"/>
                </a:solidFill>
                <a:latin typeface="Century Gothic" panose="020B0502020202020204" pitchFamily="34" charset="0"/>
              </a:rPr>
              <a:t>новой условно – накопительной компоненты (за счет 5% взносов работодателя)</a:t>
            </a:r>
          </a:p>
        </p:txBody>
      </p:sp>
      <p:sp>
        <p:nvSpPr>
          <p:cNvPr id="4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33222" y="6492875"/>
            <a:ext cx="2057400" cy="365125"/>
          </a:xfrm>
        </p:spPr>
        <p:txBody>
          <a:bodyPr/>
          <a:lstStyle/>
          <a:p>
            <a:r>
              <a:rPr lang="ru-RU" sz="14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4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AutoShape 8"/>
          <p:cNvSpPr>
            <a:spLocks noChangeArrowheads="1"/>
          </p:cNvSpPr>
          <p:nvPr/>
        </p:nvSpPr>
        <p:spPr bwMode="auto">
          <a:xfrm>
            <a:off x="971600" y="3602483"/>
            <a:ext cx="1944000" cy="2871425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rIns="0" anchor="t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Введение</a:t>
            </a:r>
            <a:r>
              <a:rPr lang="ru-RU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условно-накопительной компоненты (за счет 5% взносов работодателя)</a:t>
            </a:r>
            <a:endParaRPr lang="ru-RU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37528" y="74142"/>
            <a:ext cx="9071992" cy="690562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362" tIns="45684" rIns="91362" bIns="45684" anchor="ctr"/>
          <a:lstStyle/>
          <a:p>
            <a:pPr marL="898525" algn="ctr">
              <a:defRPr/>
            </a:pPr>
            <a:r>
              <a:rPr lang="ru-RU" sz="2400" b="1" kern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II </a:t>
            </a:r>
            <a:r>
              <a:rPr lang="ru-RU" sz="2400" b="1" kern="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этап </a:t>
            </a:r>
            <a:r>
              <a:rPr lang="ru-RU" sz="2400" kern="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модернизации пенсионной системы</a:t>
            </a:r>
            <a:endParaRPr lang="ru-RU" sz="24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4" descr="KAZAKH1-KAR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96" y="102146"/>
            <a:ext cx="892175" cy="5905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3" name="Shape 253"/>
          <p:cNvSpPr/>
          <p:nvPr/>
        </p:nvSpPr>
        <p:spPr>
          <a:xfrm>
            <a:off x="463627" y="941239"/>
            <a:ext cx="8428853" cy="80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b="1">
                <a:solidFill>
                  <a:srgbClr val="535353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defRPr b="0">
                <a:solidFill>
                  <a:srgbClr val="000000"/>
                </a:solidFill>
              </a:defRPr>
            </a:pPr>
            <a:endParaRPr lang="ru-RU" sz="2000" b="0" spc="-50" dirty="0" smtClean="0">
              <a:solidFill>
                <a:schemeClr val="accent1">
                  <a:lumMod val="75000"/>
                </a:schemeClr>
              </a:solidFill>
              <a:latin typeface="Impact" panose="020B0806030902050204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42078" y="971308"/>
            <a:ext cx="8303014" cy="743087"/>
          </a:xfrm>
          <a:prstGeom prst="rect">
            <a:avLst/>
          </a:prstGeom>
          <a:noFill/>
          <a:ln w="635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 algn="ctr"/>
            <a:r>
              <a:rPr lang="ru-RU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Указом Президента Республики Казахстан 18 июня 2014 года  утверждена Концепция дальнейшей модернизации пенсионной системы до 2030 года, которая предусматривает:</a:t>
            </a:r>
          </a:p>
        </p:txBody>
      </p:sp>
    </p:spTree>
    <p:extLst>
      <p:ext uri="{BB962C8B-B14F-4D97-AF65-F5344CB8AC3E}">
        <p14:creationId xmlns="" xmlns:p14="http://schemas.microsoft.com/office/powerpoint/2010/main" val="21043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90136"/>
            <a:ext cx="87484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2038" indent="-2332038"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ОСНОВНОЙ ПРИНЦИП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   </a:t>
            </a:r>
            <a:r>
              <a:rPr lang="ru-RU" dirty="0">
                <a:solidFill>
                  <a:srgbClr val="1F497D"/>
                </a:solidFill>
                <a:latin typeface="Impact" panose="020B0806030902050204" pitchFamily="34" charset="0"/>
              </a:rPr>
              <a:t>большую пенсию </a:t>
            </a:r>
            <a:r>
              <a:rPr lang="ru-RU" dirty="0" smtClean="0">
                <a:solidFill>
                  <a:srgbClr val="1F497D"/>
                </a:solidFill>
                <a:latin typeface="Impact" panose="020B0806030902050204" pitchFamily="34" charset="0"/>
              </a:rPr>
              <a:t>получают граждане имеющий больший стаж и отчисления</a:t>
            </a:r>
            <a:endParaRPr lang="ru-RU" dirty="0">
              <a:solidFill>
                <a:srgbClr val="1F497D"/>
              </a:solidFill>
              <a:latin typeface="Impact" panose="020B0806030902050204" pitchFamily="34" charset="0"/>
            </a:endParaRPr>
          </a:p>
        </p:txBody>
      </p:sp>
      <p:sp>
        <p:nvSpPr>
          <p:cNvPr id="58" name="Трапеция 57"/>
          <p:cNvSpPr/>
          <p:nvPr/>
        </p:nvSpPr>
        <p:spPr>
          <a:xfrm>
            <a:off x="1554480" y="2102573"/>
            <a:ext cx="3204000" cy="966387"/>
          </a:xfrm>
          <a:prstGeom prst="trapezoid">
            <a:avLst>
              <a:gd name="adj" fmla="val 0"/>
            </a:avLst>
          </a:prstGeom>
          <a:noFill/>
          <a:ln w="158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marL="1792288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государство </a:t>
            </a:r>
          </a:p>
        </p:txBody>
      </p:sp>
      <p:sp>
        <p:nvSpPr>
          <p:cNvPr id="59" name="Трапеция 58"/>
          <p:cNvSpPr/>
          <p:nvPr/>
        </p:nvSpPr>
        <p:spPr>
          <a:xfrm>
            <a:off x="1547664" y="3356993"/>
            <a:ext cx="3204000" cy="934186"/>
          </a:xfrm>
          <a:prstGeom prst="trapezoid">
            <a:avLst>
              <a:gd name="adj" fmla="val 0"/>
            </a:avLst>
          </a:prstGeom>
          <a:noFill/>
          <a:ln w="158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marL="18843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5%</a:t>
            </a:r>
          </a:p>
          <a:p>
            <a:pPr marL="1700213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работодатель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3429000"/>
            <a:ext cx="1836132" cy="77464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anchor="ctr">
            <a:noAutofit/>
          </a:bodyPr>
          <a:lstStyle/>
          <a:p>
            <a:r>
              <a:rPr lang="ru-RU" b="1" dirty="0" smtClean="0">
                <a:solidFill>
                  <a:prstClr val="white"/>
                </a:solidFill>
                <a:latin typeface="Arial Narrow" pitchFamily="34" charset="0"/>
              </a:rPr>
              <a:t>ОБЯЗАТЕЛЬНЫЙ УРОВЕНЬ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164400"/>
            <a:ext cx="1872208" cy="8390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anchor="ctr">
            <a:noAutofit/>
          </a:bodyPr>
          <a:lstStyle/>
          <a:p>
            <a:r>
              <a:rPr lang="ru-RU" b="1" dirty="0" smtClean="0">
                <a:solidFill>
                  <a:prstClr val="white"/>
                </a:solidFill>
                <a:latin typeface="Arial Narrow" pitchFamily="34" charset="0"/>
              </a:rPr>
              <a:t>БАЗОВЫЙ УРОВЕНЬ</a:t>
            </a:r>
          </a:p>
        </p:txBody>
      </p:sp>
      <p:sp>
        <p:nvSpPr>
          <p:cNvPr id="62" name="Трапеция 61"/>
          <p:cNvSpPr/>
          <p:nvPr/>
        </p:nvSpPr>
        <p:spPr>
          <a:xfrm>
            <a:off x="1547664" y="4671911"/>
            <a:ext cx="3204000" cy="989337"/>
          </a:xfrm>
          <a:prstGeom prst="trapezoid">
            <a:avLst>
              <a:gd name="adj" fmla="val 0"/>
            </a:avLst>
          </a:prstGeom>
          <a:noFill/>
          <a:ln w="158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marL="1792288" indent="92075"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10%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работник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547664" y="4797152"/>
            <a:ext cx="1836132" cy="79635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anchor="ctr">
            <a:noAutofit/>
          </a:bodyPr>
          <a:lstStyle/>
          <a:p>
            <a:r>
              <a:rPr lang="ru-RU" b="1" dirty="0" smtClean="0">
                <a:solidFill>
                  <a:prstClr val="white"/>
                </a:solidFill>
                <a:latin typeface="Arial Narrow" pitchFamily="34" charset="0"/>
              </a:rPr>
              <a:t>ОБЯЗАТЕЛЬНЫЙ УРОВЕНЬ</a:t>
            </a:r>
          </a:p>
        </p:txBody>
      </p:sp>
      <p:sp>
        <p:nvSpPr>
          <p:cNvPr id="68" name="Трапеция 67"/>
          <p:cNvSpPr/>
          <p:nvPr/>
        </p:nvSpPr>
        <p:spPr>
          <a:xfrm>
            <a:off x="4814695" y="4671911"/>
            <a:ext cx="1728192" cy="989337"/>
          </a:xfrm>
          <a:prstGeom prst="trapezoid">
            <a:avLst>
              <a:gd name="adj" fmla="val 0"/>
            </a:avLst>
          </a:prstGeom>
          <a:noFill/>
          <a:ln w="158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 Narrow" pitchFamily="34" charset="0"/>
              </a:rPr>
              <a:t>в зависимости от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Arial Narrow" pitchFamily="34" charset="0"/>
              </a:rPr>
              <a:t>накоплений</a:t>
            </a:r>
            <a:endParaRPr lang="ru-RU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1286609" y="3659330"/>
            <a:ext cx="194724" cy="1779610"/>
          </a:xfrm>
          <a:prstGeom prst="leftBrace">
            <a:avLst>
              <a:gd name="adj1" fmla="val 30921"/>
              <a:gd name="adj2" fmla="val 50000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21959" y="2088819"/>
            <a:ext cx="16946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prstClr val="white">
                    <a:lumMod val="50000"/>
                  </a:prstClr>
                </a:solidFill>
                <a:latin typeface="Impact" panose="020B0806030902050204" pitchFamily="34" charset="0"/>
              </a:rPr>
              <a:t>≤ 10 лет – 54% ПМ</a:t>
            </a:r>
            <a:endParaRPr lang="ru-RU" sz="1600" dirty="0">
              <a:solidFill>
                <a:prstClr val="white">
                  <a:lumMod val="50000"/>
                </a:prstClr>
              </a:solidFill>
              <a:latin typeface="Impact" panose="020B080603090205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614598" y="2376851"/>
            <a:ext cx="16979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prstClr val="white">
                    <a:lumMod val="50000"/>
                  </a:prstClr>
                </a:solidFill>
                <a:latin typeface="Impact" panose="020B0806030902050204" pitchFamily="34" charset="0"/>
              </a:rPr>
              <a:t>    20 лет – 70% ПМ</a:t>
            </a:r>
            <a:endParaRPr lang="ru-RU" sz="1600" dirty="0">
              <a:solidFill>
                <a:prstClr val="white">
                  <a:lumMod val="50000"/>
                </a:prstClr>
              </a:solidFill>
              <a:latin typeface="Impact" panose="020B0806030902050204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542887" y="2708920"/>
            <a:ext cx="18719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Impact" panose="020B0806030902050204" pitchFamily="34" charset="0"/>
              </a:rPr>
              <a:t>  </a:t>
            </a:r>
            <a:r>
              <a:rPr lang="ru-RU" sz="1600" smtClean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≥ 33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лет – 100% ПМ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591918" y="3372318"/>
            <a:ext cx="24256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prstClr val="white">
                    <a:lumMod val="50000"/>
                  </a:prstClr>
                </a:solidFill>
                <a:latin typeface="Impact" panose="020B0806030902050204" pitchFamily="34" charset="0"/>
              </a:rPr>
              <a:t>нет взносов – нет пенсии</a:t>
            </a:r>
            <a:endParaRPr lang="ru-RU" sz="1600" dirty="0">
              <a:solidFill>
                <a:prstClr val="white">
                  <a:lumMod val="50000"/>
                </a:prstClr>
              </a:solidFill>
              <a:latin typeface="Impact" panose="020B0806030902050204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581967" y="3638864"/>
            <a:ext cx="25620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больше взносов – больше пенсия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6604576" y="4860449"/>
            <a:ext cx="2539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больше копишь – больше пенсия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82" name="Трапеция 81"/>
          <p:cNvSpPr/>
          <p:nvPr/>
        </p:nvSpPr>
        <p:spPr>
          <a:xfrm>
            <a:off x="4814695" y="2102573"/>
            <a:ext cx="1728192" cy="966387"/>
          </a:xfrm>
          <a:prstGeom prst="trapezoid">
            <a:avLst>
              <a:gd name="adj" fmla="val 0"/>
            </a:avLst>
          </a:prstGeom>
          <a:noFill/>
          <a:ln w="158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Arial Narrow" pitchFamily="34" charset="0"/>
              </a:rPr>
              <a:t>в зависимости от стажа участия</a:t>
            </a:r>
          </a:p>
        </p:txBody>
      </p:sp>
      <p:sp>
        <p:nvSpPr>
          <p:cNvPr id="83" name="Трапеция 82"/>
          <p:cNvSpPr/>
          <p:nvPr/>
        </p:nvSpPr>
        <p:spPr>
          <a:xfrm>
            <a:off x="6590153" y="2102573"/>
            <a:ext cx="2446342" cy="966387"/>
          </a:xfrm>
          <a:prstGeom prst="trapezoid">
            <a:avLst>
              <a:gd name="adj" fmla="val 0"/>
            </a:avLst>
          </a:prstGeom>
          <a:noFill/>
          <a:ln w="158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628000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70AD47">
                  <a:lumMod val="50000"/>
                </a:srgbClr>
              </a:solidFill>
              <a:latin typeface="Arial Narrow" pitchFamily="34" charset="0"/>
            </a:endParaRPr>
          </a:p>
        </p:txBody>
      </p:sp>
      <p:sp>
        <p:nvSpPr>
          <p:cNvPr id="84" name="Трапеция 83"/>
          <p:cNvSpPr/>
          <p:nvPr/>
        </p:nvSpPr>
        <p:spPr>
          <a:xfrm>
            <a:off x="4814695" y="3356992"/>
            <a:ext cx="1728192" cy="934186"/>
          </a:xfrm>
          <a:prstGeom prst="trapezoid">
            <a:avLst>
              <a:gd name="adj" fmla="val 0"/>
            </a:avLst>
          </a:prstGeom>
          <a:noFill/>
          <a:ln w="158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Arial Narrow" pitchFamily="34" charset="0"/>
              </a:rPr>
              <a:t>в зависимости от уплаты взносов</a:t>
            </a:r>
            <a:endParaRPr lang="ru-RU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5" name="Трапеция 84"/>
          <p:cNvSpPr/>
          <p:nvPr/>
        </p:nvSpPr>
        <p:spPr>
          <a:xfrm>
            <a:off x="6604576" y="3361461"/>
            <a:ext cx="2423429" cy="934186"/>
          </a:xfrm>
          <a:prstGeom prst="trapezoid">
            <a:avLst>
              <a:gd name="adj" fmla="val 0"/>
            </a:avLst>
          </a:prstGeom>
          <a:noFill/>
          <a:ln w="158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86" name="Трапеция 85"/>
          <p:cNvSpPr/>
          <p:nvPr/>
        </p:nvSpPr>
        <p:spPr>
          <a:xfrm>
            <a:off x="6609218" y="4671911"/>
            <a:ext cx="2419089" cy="989337"/>
          </a:xfrm>
          <a:prstGeom prst="trapezoid">
            <a:avLst>
              <a:gd name="adj" fmla="val 0"/>
            </a:avLst>
          </a:prstGeom>
          <a:noFill/>
          <a:ln w="158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9BBB59">
                  <a:lumMod val="50000"/>
                </a:srgbClr>
              </a:solidFill>
              <a:latin typeface="Arial Narrow" pitchFamily="34" charset="0"/>
            </a:endParaRPr>
          </a:p>
        </p:txBody>
      </p:sp>
      <p:pic>
        <p:nvPicPr>
          <p:cNvPr id="87" name="Рисунок 86"/>
          <p:cNvPicPr>
            <a:picLocks noChangeAspect="1"/>
          </p:cNvPicPr>
          <p:nvPr/>
        </p:nvPicPr>
        <p:blipFill rotWithShape="1">
          <a:blip r:embed="rId2" cstate="print"/>
          <a:srcRect t="10420"/>
          <a:stretch/>
        </p:blipFill>
        <p:spPr>
          <a:xfrm>
            <a:off x="107504" y="4142796"/>
            <a:ext cx="1101353" cy="978804"/>
          </a:xfrm>
          <a:prstGeom prst="rect">
            <a:avLst/>
          </a:prstGeom>
        </p:spPr>
      </p:pic>
      <p:sp>
        <p:nvSpPr>
          <p:cNvPr id="88" name="Прямоугольник 87"/>
          <p:cNvSpPr/>
          <p:nvPr/>
        </p:nvSpPr>
        <p:spPr>
          <a:xfrm>
            <a:off x="153166" y="5055540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smtClean="0">
                <a:solidFill>
                  <a:prstClr val="black"/>
                </a:solidFill>
              </a:rPr>
              <a:t>ЕНПФ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19858" y="3014470"/>
            <a:ext cx="1015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prstClr val="black"/>
                </a:solidFill>
              </a:rPr>
              <a:t>БЮДЖЕТ</a:t>
            </a:r>
            <a:endParaRPr lang="ru-RU" sz="1400" dirty="0">
              <a:solidFill>
                <a:prstClr val="black"/>
              </a:solidFill>
            </a:endParaRPr>
          </a:p>
        </p:txBody>
      </p:sp>
      <p:pic>
        <p:nvPicPr>
          <p:cNvPr id="93" name="Picture 2" descr="D:\For prezentations\Build\courthous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605" y="1988840"/>
            <a:ext cx="1066027" cy="115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" name="Group 12"/>
          <p:cNvGrpSpPr>
            <a:grpSpLocks/>
          </p:cNvGrpSpPr>
          <p:nvPr/>
        </p:nvGrpSpPr>
        <p:grpSpPr bwMode="auto">
          <a:xfrm>
            <a:off x="227885" y="6028931"/>
            <a:ext cx="549906" cy="592453"/>
            <a:chOff x="5760" y="960"/>
            <a:chExt cx="1004" cy="1151"/>
          </a:xfrm>
        </p:grpSpPr>
        <p:pic>
          <p:nvPicPr>
            <p:cNvPr id="32" name="Picture 2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7" y="1848"/>
              <a:ext cx="97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3" name="Group 14"/>
            <p:cNvGrpSpPr>
              <a:grpSpLocks/>
            </p:cNvGrpSpPr>
            <p:nvPr/>
          </p:nvGrpSpPr>
          <p:grpSpPr bwMode="auto">
            <a:xfrm>
              <a:off x="5760" y="960"/>
              <a:ext cx="1004" cy="867"/>
              <a:chOff x="1637" y="1258"/>
              <a:chExt cx="2452" cy="2119"/>
            </a:xfrm>
          </p:grpSpPr>
          <p:sp>
            <p:nvSpPr>
              <p:cNvPr id="34" name="Freeform 15"/>
              <p:cNvSpPr>
                <a:spLocks noChangeAspect="1"/>
              </p:cNvSpPr>
              <p:nvPr/>
            </p:nvSpPr>
            <p:spPr bwMode="auto">
              <a:xfrm>
                <a:off x="1637" y="1258"/>
                <a:ext cx="2452" cy="2119"/>
              </a:xfrm>
              <a:custGeom>
                <a:avLst/>
                <a:gdLst>
                  <a:gd name="T0" fmla="*/ 2147483646 w 365"/>
                  <a:gd name="T1" fmla="*/ 2147483646 h 316"/>
                  <a:gd name="T2" fmla="*/ 2147483646 w 365"/>
                  <a:gd name="T3" fmla="*/ 2147483646 h 316"/>
                  <a:gd name="T4" fmla="*/ 2147483646 w 365"/>
                  <a:gd name="T5" fmla="*/ 2147483646 h 316"/>
                  <a:gd name="T6" fmla="*/ 2147483646 w 365"/>
                  <a:gd name="T7" fmla="*/ 2147483646 h 316"/>
                  <a:gd name="T8" fmla="*/ 2147483646 w 365"/>
                  <a:gd name="T9" fmla="*/ 2147483646 h 316"/>
                  <a:gd name="T10" fmla="*/ 2147483646 w 365"/>
                  <a:gd name="T11" fmla="*/ 2147483646 h 316"/>
                  <a:gd name="T12" fmla="*/ 2147483646 w 365"/>
                  <a:gd name="T13" fmla="*/ 2147483646 h 3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5"/>
                  <a:gd name="T22" fmla="*/ 0 h 316"/>
                  <a:gd name="T23" fmla="*/ 365 w 365"/>
                  <a:gd name="T24" fmla="*/ 316 h 3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5" h="316">
                    <a:moveTo>
                      <a:pt x="26" y="316"/>
                    </a:moveTo>
                    <a:cubicBezTo>
                      <a:pt x="7" y="316"/>
                      <a:pt x="0" y="303"/>
                      <a:pt x="9" y="287"/>
                    </a:cubicBezTo>
                    <a:cubicBezTo>
                      <a:pt x="165" y="16"/>
                      <a:pt x="165" y="16"/>
                      <a:pt x="165" y="16"/>
                    </a:cubicBezTo>
                    <a:cubicBezTo>
                      <a:pt x="175" y="0"/>
                      <a:pt x="190" y="0"/>
                      <a:pt x="200" y="16"/>
                    </a:cubicBezTo>
                    <a:cubicBezTo>
                      <a:pt x="356" y="287"/>
                      <a:pt x="356" y="287"/>
                      <a:pt x="356" y="287"/>
                    </a:cubicBezTo>
                    <a:cubicBezTo>
                      <a:pt x="365" y="303"/>
                      <a:pt x="358" y="316"/>
                      <a:pt x="339" y="316"/>
                    </a:cubicBezTo>
                    <a:lnTo>
                      <a:pt x="26" y="3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Freeform 16"/>
              <p:cNvSpPr>
                <a:spLocks noChangeAspect="1"/>
              </p:cNvSpPr>
              <p:nvPr/>
            </p:nvSpPr>
            <p:spPr bwMode="auto">
              <a:xfrm>
                <a:off x="1637" y="1258"/>
                <a:ext cx="2452" cy="2119"/>
              </a:xfrm>
              <a:custGeom>
                <a:avLst/>
                <a:gdLst>
                  <a:gd name="T0" fmla="*/ 2147483646 w 365"/>
                  <a:gd name="T1" fmla="*/ 2147483646 h 316"/>
                  <a:gd name="T2" fmla="*/ 2147483646 w 365"/>
                  <a:gd name="T3" fmla="*/ 2147483646 h 316"/>
                  <a:gd name="T4" fmla="*/ 2147483646 w 365"/>
                  <a:gd name="T5" fmla="*/ 2147483646 h 316"/>
                  <a:gd name="T6" fmla="*/ 2147483646 w 365"/>
                  <a:gd name="T7" fmla="*/ 2147483646 h 316"/>
                  <a:gd name="T8" fmla="*/ 2147483646 w 365"/>
                  <a:gd name="T9" fmla="*/ 2147483646 h 316"/>
                  <a:gd name="T10" fmla="*/ 2147483646 w 365"/>
                  <a:gd name="T11" fmla="*/ 2147483646 h 316"/>
                  <a:gd name="T12" fmla="*/ 2147483646 w 365"/>
                  <a:gd name="T13" fmla="*/ 2147483646 h 3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5"/>
                  <a:gd name="T22" fmla="*/ 0 h 316"/>
                  <a:gd name="T23" fmla="*/ 365 w 365"/>
                  <a:gd name="T24" fmla="*/ 316 h 3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5" h="316">
                    <a:moveTo>
                      <a:pt x="26" y="316"/>
                    </a:moveTo>
                    <a:cubicBezTo>
                      <a:pt x="7" y="316"/>
                      <a:pt x="0" y="303"/>
                      <a:pt x="9" y="287"/>
                    </a:cubicBezTo>
                    <a:cubicBezTo>
                      <a:pt x="165" y="16"/>
                      <a:pt x="165" y="16"/>
                      <a:pt x="165" y="16"/>
                    </a:cubicBezTo>
                    <a:cubicBezTo>
                      <a:pt x="175" y="0"/>
                      <a:pt x="190" y="0"/>
                      <a:pt x="200" y="16"/>
                    </a:cubicBezTo>
                    <a:cubicBezTo>
                      <a:pt x="356" y="287"/>
                      <a:pt x="356" y="287"/>
                      <a:pt x="356" y="287"/>
                    </a:cubicBezTo>
                    <a:cubicBezTo>
                      <a:pt x="365" y="303"/>
                      <a:pt x="358" y="316"/>
                      <a:pt x="339" y="316"/>
                    </a:cubicBezTo>
                    <a:lnTo>
                      <a:pt x="26" y="3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60000"/>
                  </a:gs>
                  <a:gs pos="100000">
                    <a:srgbClr val="D6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Freeform 17"/>
              <p:cNvSpPr>
                <a:spLocks noChangeAspect="1"/>
              </p:cNvSpPr>
              <p:nvPr/>
            </p:nvSpPr>
            <p:spPr bwMode="auto">
              <a:xfrm>
                <a:off x="1904" y="1545"/>
                <a:ext cx="1914" cy="1664"/>
              </a:xfrm>
              <a:custGeom>
                <a:avLst/>
                <a:gdLst>
                  <a:gd name="T0" fmla="*/ 2147483646 w 285"/>
                  <a:gd name="T1" fmla="*/ 2147483646 h 248"/>
                  <a:gd name="T2" fmla="*/ 2147483646 w 285"/>
                  <a:gd name="T3" fmla="*/ 2147483646 h 248"/>
                  <a:gd name="T4" fmla="*/ 2147483646 w 285"/>
                  <a:gd name="T5" fmla="*/ 2147483646 h 248"/>
                  <a:gd name="T6" fmla="*/ 2147483646 w 285"/>
                  <a:gd name="T7" fmla="*/ 2147483646 h 248"/>
                  <a:gd name="T8" fmla="*/ 2147483646 w 285"/>
                  <a:gd name="T9" fmla="*/ 2147483646 h 248"/>
                  <a:gd name="T10" fmla="*/ 2147483646 w 285"/>
                  <a:gd name="T11" fmla="*/ 2147483646 h 248"/>
                  <a:gd name="T12" fmla="*/ 2147483646 w 285"/>
                  <a:gd name="T13" fmla="*/ 2147483646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5"/>
                  <a:gd name="T22" fmla="*/ 0 h 248"/>
                  <a:gd name="T23" fmla="*/ 285 w 285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5" h="248">
                    <a:moveTo>
                      <a:pt x="8" y="248"/>
                    </a:moveTo>
                    <a:cubicBezTo>
                      <a:pt x="2" y="248"/>
                      <a:pt x="0" y="243"/>
                      <a:pt x="3" y="238"/>
                    </a:cubicBezTo>
                    <a:cubicBezTo>
                      <a:pt x="137" y="5"/>
                      <a:pt x="137" y="5"/>
                      <a:pt x="137" y="5"/>
                    </a:cubicBezTo>
                    <a:cubicBezTo>
                      <a:pt x="140" y="0"/>
                      <a:pt x="145" y="0"/>
                      <a:pt x="148" y="5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5" y="243"/>
                      <a:pt x="283" y="248"/>
                      <a:pt x="277" y="248"/>
                    </a:cubicBezTo>
                    <a:lnTo>
                      <a:pt x="8" y="2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Freeform 18"/>
              <p:cNvSpPr>
                <a:spLocks noChangeAspect="1"/>
              </p:cNvSpPr>
              <p:nvPr/>
            </p:nvSpPr>
            <p:spPr bwMode="auto">
              <a:xfrm>
                <a:off x="1912" y="1545"/>
                <a:ext cx="1903" cy="1663"/>
              </a:xfrm>
              <a:custGeom>
                <a:avLst/>
                <a:gdLst/>
                <a:ahLst/>
                <a:cxnLst>
                  <a:cxn ang="0">
                    <a:pos x="8" y="248"/>
                  </a:cxn>
                  <a:cxn ang="0">
                    <a:pos x="3" y="238"/>
                  </a:cxn>
                  <a:cxn ang="0">
                    <a:pos x="137" y="5"/>
                  </a:cxn>
                  <a:cxn ang="0">
                    <a:pos x="148" y="5"/>
                  </a:cxn>
                  <a:cxn ang="0">
                    <a:pos x="282" y="238"/>
                  </a:cxn>
                  <a:cxn ang="0">
                    <a:pos x="277" y="248"/>
                  </a:cxn>
                  <a:cxn ang="0">
                    <a:pos x="8" y="248"/>
                  </a:cxn>
                </a:cxnLst>
                <a:rect l="0" t="0" r="r" b="b"/>
                <a:pathLst>
                  <a:path w="285" h="248">
                    <a:moveTo>
                      <a:pt x="8" y="248"/>
                    </a:moveTo>
                    <a:cubicBezTo>
                      <a:pt x="2" y="248"/>
                      <a:pt x="0" y="243"/>
                      <a:pt x="3" y="238"/>
                    </a:cubicBezTo>
                    <a:cubicBezTo>
                      <a:pt x="137" y="5"/>
                      <a:pt x="137" y="5"/>
                      <a:pt x="137" y="5"/>
                    </a:cubicBezTo>
                    <a:cubicBezTo>
                      <a:pt x="140" y="0"/>
                      <a:pt x="145" y="0"/>
                      <a:pt x="148" y="5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5" y="243"/>
                      <a:pt x="283" y="248"/>
                      <a:pt x="277" y="248"/>
                    </a:cubicBezTo>
                    <a:lnTo>
                      <a:pt x="8" y="24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gamma/>
                      <a:shade val="76863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76863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19"/>
              <p:cNvSpPr>
                <a:spLocks/>
              </p:cNvSpPr>
              <p:nvPr/>
            </p:nvSpPr>
            <p:spPr bwMode="auto">
              <a:xfrm>
                <a:off x="2737" y="1863"/>
                <a:ext cx="250" cy="839"/>
              </a:xfrm>
              <a:custGeom>
                <a:avLst/>
                <a:gdLst>
                  <a:gd name="T0" fmla="*/ 0 w 720"/>
                  <a:gd name="T1" fmla="*/ 0 h 2437"/>
                  <a:gd name="T2" fmla="*/ 0 w 720"/>
                  <a:gd name="T3" fmla="*/ 0 h 2437"/>
                  <a:gd name="T4" fmla="*/ 0 w 720"/>
                  <a:gd name="T5" fmla="*/ 0 h 2437"/>
                  <a:gd name="T6" fmla="*/ 0 w 720"/>
                  <a:gd name="T7" fmla="*/ 0 h 2437"/>
                  <a:gd name="T8" fmla="*/ 0 w 720"/>
                  <a:gd name="T9" fmla="*/ 0 h 2437"/>
                  <a:gd name="T10" fmla="*/ 0 w 720"/>
                  <a:gd name="T11" fmla="*/ 0 h 2437"/>
                  <a:gd name="T12" fmla="*/ 0 w 720"/>
                  <a:gd name="T13" fmla="*/ 0 h 2437"/>
                  <a:gd name="T14" fmla="*/ 0 w 720"/>
                  <a:gd name="T15" fmla="*/ 0 h 2437"/>
                  <a:gd name="T16" fmla="*/ 0 w 720"/>
                  <a:gd name="T17" fmla="*/ 0 h 2437"/>
                  <a:gd name="T18" fmla="*/ 0 w 720"/>
                  <a:gd name="T19" fmla="*/ 0 h 243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20"/>
                  <a:gd name="T31" fmla="*/ 0 h 2437"/>
                  <a:gd name="T32" fmla="*/ 720 w 720"/>
                  <a:gd name="T33" fmla="*/ 2437 h 243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20" h="2437">
                    <a:moveTo>
                      <a:pt x="339" y="0"/>
                    </a:moveTo>
                    <a:cubicBezTo>
                      <a:pt x="445" y="0"/>
                      <a:pt x="551" y="42"/>
                      <a:pt x="614" y="106"/>
                    </a:cubicBezTo>
                    <a:cubicBezTo>
                      <a:pt x="678" y="191"/>
                      <a:pt x="720" y="297"/>
                      <a:pt x="720" y="424"/>
                    </a:cubicBezTo>
                    <a:cubicBezTo>
                      <a:pt x="710" y="795"/>
                      <a:pt x="607" y="1996"/>
                      <a:pt x="551" y="2331"/>
                    </a:cubicBezTo>
                    <a:cubicBezTo>
                      <a:pt x="508" y="2416"/>
                      <a:pt x="445" y="2437"/>
                      <a:pt x="381" y="2437"/>
                    </a:cubicBezTo>
                    <a:cubicBezTo>
                      <a:pt x="339" y="2437"/>
                      <a:pt x="339" y="2437"/>
                      <a:pt x="339" y="2437"/>
                    </a:cubicBezTo>
                    <a:cubicBezTo>
                      <a:pt x="254" y="2437"/>
                      <a:pt x="212" y="2418"/>
                      <a:pt x="169" y="2331"/>
                    </a:cubicBezTo>
                    <a:cubicBezTo>
                      <a:pt x="113" y="1996"/>
                      <a:pt x="10" y="795"/>
                      <a:pt x="0" y="424"/>
                    </a:cubicBezTo>
                    <a:cubicBezTo>
                      <a:pt x="0" y="297"/>
                      <a:pt x="42" y="191"/>
                      <a:pt x="106" y="106"/>
                    </a:cubicBezTo>
                    <a:cubicBezTo>
                      <a:pt x="169" y="42"/>
                      <a:pt x="254" y="0"/>
                      <a:pt x="360" y="0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pic>
            <p:nvPicPr>
              <p:cNvPr id="39" name="Picture 2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8" y="1292"/>
                <a:ext cx="1388" cy="1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1176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" name="Oval 21"/>
              <p:cNvSpPr>
                <a:spLocks noChangeArrowheads="1"/>
              </p:cNvSpPr>
              <p:nvPr/>
            </p:nvSpPr>
            <p:spPr bwMode="auto">
              <a:xfrm>
                <a:off x="2761" y="2834"/>
                <a:ext cx="204" cy="204"/>
              </a:xfrm>
              <a:prstGeom prst="ellipse">
                <a:avLst/>
              </a:prstGeom>
              <a:solidFill>
                <a:schemeClr val="tx1"/>
              </a:solidFill>
              <a:ln w="11176">
                <a:solidFill>
                  <a:srgbClr val="16131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alt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41" name="Shape 253"/>
          <p:cNvSpPr/>
          <p:nvPr/>
        </p:nvSpPr>
        <p:spPr>
          <a:xfrm>
            <a:off x="1065823" y="5960893"/>
            <a:ext cx="784887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b="1">
                <a:solidFill>
                  <a:srgbClr val="535353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defRPr b="0">
                <a:solidFill>
                  <a:srgbClr val="000000"/>
                </a:solidFill>
              </a:defRPr>
            </a:pPr>
            <a:r>
              <a:rPr lang="ru-RU" sz="2000" b="0" spc="-50" dirty="0" smtClean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  <a:cs typeface="Arial" pitchFamily="34" charset="0"/>
              </a:rPr>
              <a:t>Замещение совокупной пенсией не менее  </a:t>
            </a:r>
            <a:r>
              <a:rPr lang="ru-RU" sz="3200" b="0" spc="-50" dirty="0" smtClean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  <a:cs typeface="Arial" pitchFamily="34" charset="0"/>
              </a:rPr>
              <a:t>40 % </a:t>
            </a:r>
            <a:r>
              <a:rPr lang="ru-RU" sz="2000" b="0" spc="-50" dirty="0" smtClean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  <a:cs typeface="Arial" pitchFamily="34" charset="0"/>
              </a:rPr>
              <a:t> утраченного заработка</a:t>
            </a:r>
            <a:endParaRPr lang="ru-RU" sz="2000" b="0" spc="-50" dirty="0">
              <a:solidFill>
                <a:schemeClr val="accent1">
                  <a:lumMod val="75000"/>
                </a:schemeClr>
              </a:solidFill>
              <a:latin typeface="Impact" panose="020B0806030902050204" pitchFamily="34" charset="0"/>
              <a:cs typeface="Arial" pitchFamily="34" charset="0"/>
            </a:endParaRPr>
          </a:p>
        </p:txBody>
      </p:sp>
      <p:sp>
        <p:nvSpPr>
          <p:cNvPr id="4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4904" y="6520259"/>
            <a:ext cx="2133600" cy="365125"/>
          </a:xfrm>
        </p:spPr>
        <p:txBody>
          <a:bodyPr/>
          <a:lstStyle/>
          <a:p>
            <a:r>
              <a:rPr lang="ru-RU" sz="14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14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37528" y="74142"/>
            <a:ext cx="9071992" cy="690562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362" tIns="45684" rIns="91362" bIns="45684" anchor="ctr"/>
          <a:lstStyle/>
          <a:p>
            <a:pPr marL="898525" algn="ctr">
              <a:defRPr/>
            </a:pPr>
            <a:r>
              <a:rPr lang="ru-RU" sz="2400" b="1" kern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Ожидаемые результаты</a:t>
            </a:r>
            <a:r>
              <a:rPr lang="en-US" sz="2400" b="1" kern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4" descr="KAZAKH1-KART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496" y="102146"/>
            <a:ext cx="892175" cy="5905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95742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3799</TotalTime>
  <Words>815</Words>
  <Application>Microsoft Office PowerPoint</Application>
  <PresentationFormat>Экран (4:3)</PresentationFormat>
  <Paragraphs>226</Paragraphs>
  <Slides>10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CorelDRAW</vt:lpstr>
      <vt:lpstr>Слайд 1</vt:lpstr>
      <vt:lpstr>Действующая модель пенсионного обеспечения в Республике Казахстан</vt:lpstr>
      <vt:lpstr>Слайд 3</vt:lpstr>
      <vt:lpstr>Слайд 4</vt:lpstr>
      <vt:lpstr>Слайд 5</vt:lpstr>
      <vt:lpstr>Слайд 6</vt:lpstr>
      <vt:lpstr>    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Карыбаева Г.К.</dc:creator>
  <cp:lastModifiedBy>Alser</cp:lastModifiedBy>
  <cp:revision>177</cp:revision>
  <cp:lastPrinted>2016-06-06T11:02:30Z</cp:lastPrinted>
  <dcterms:created xsi:type="dcterms:W3CDTF">2013-09-09T05:24:25Z</dcterms:created>
  <dcterms:modified xsi:type="dcterms:W3CDTF">2018-08-02T09:45:36Z</dcterms:modified>
</cp:coreProperties>
</file>