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8"/>
  </p:notesMasterIdLst>
  <p:handoutMasterIdLst>
    <p:handoutMasterId r:id="rId39"/>
  </p:handoutMasterIdLst>
  <p:sldIdLst>
    <p:sldId id="256" r:id="rId3"/>
    <p:sldId id="329" r:id="rId4"/>
    <p:sldId id="327" r:id="rId5"/>
    <p:sldId id="328" r:id="rId6"/>
    <p:sldId id="271" r:id="rId7"/>
    <p:sldId id="267" r:id="rId8"/>
    <p:sldId id="307" r:id="rId9"/>
    <p:sldId id="275" r:id="rId10"/>
    <p:sldId id="308" r:id="rId11"/>
    <p:sldId id="276" r:id="rId12"/>
    <p:sldId id="277" r:id="rId13"/>
    <p:sldId id="305" r:id="rId14"/>
    <p:sldId id="325" r:id="rId15"/>
    <p:sldId id="278" r:id="rId16"/>
    <p:sldId id="279" r:id="rId17"/>
    <p:sldId id="330" r:id="rId18"/>
    <p:sldId id="331" r:id="rId19"/>
    <p:sldId id="332" r:id="rId20"/>
    <p:sldId id="313" r:id="rId21"/>
    <p:sldId id="334" r:id="rId22"/>
    <p:sldId id="314" r:id="rId23"/>
    <p:sldId id="315" r:id="rId24"/>
    <p:sldId id="309" r:id="rId25"/>
    <p:sldId id="310" r:id="rId26"/>
    <p:sldId id="311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33" r:id="rId37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0" y="-9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5D90B8-50F9-46F1-8A2B-475EA90885FE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972B1-C332-4FCC-8C8B-5C2CE3886A87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8E08E-9BCD-463E-8D42-698BC7B517A5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055C7-FB51-4973-BC93-9E193A7AA51A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FF2F02-1D14-4F05-80D9-BB9E3E4445C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7E8F8FA-FF2A-4CB1-8364-E308B7DF1B48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Благодарю </a:t>
          </a: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 внимание</a:t>
          </a:r>
        </a:p>
      </dgm:t>
    </dgm:pt>
    <dgm:pt modelId="{6D3D5F45-EFD9-4B9A-A5A2-A6100F2D4856}" type="parTrans" cxnId="{56909DF3-A954-482F-9250-E45E4CC040FA}">
      <dgm:prSet/>
      <dgm:spPr/>
      <dgm:t>
        <a:bodyPr/>
        <a:lstStyle/>
        <a:p>
          <a:endParaRPr lang="ru-RU"/>
        </a:p>
      </dgm:t>
    </dgm:pt>
    <dgm:pt modelId="{D68036B2-8F76-4113-97B3-8EB7896F47F4}" type="sibTrans" cxnId="{56909DF3-A954-482F-9250-E45E4CC040FA}">
      <dgm:prSet/>
      <dgm:spPr/>
      <dgm:t>
        <a:bodyPr/>
        <a:lstStyle/>
        <a:p>
          <a:endParaRPr lang="ru-RU"/>
        </a:p>
      </dgm:t>
    </dgm:pt>
    <dgm:pt modelId="{B9E5B63B-7499-4CAB-97C4-3C75BE50D92D}" type="pres">
      <dgm:prSet presAssocID="{8EFF2F02-1D14-4F05-80D9-BB9E3E4445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E0BBBD-222D-44E2-BC5C-6E8C46A5B029}" type="pres">
      <dgm:prSet presAssocID="{B7E8F8FA-FF2A-4CB1-8364-E308B7DF1B48}" presName="hierRoot1" presStyleCnt="0"/>
      <dgm:spPr/>
    </dgm:pt>
    <dgm:pt modelId="{85263FF0-D4C5-461A-AF78-FDFE73F8474F}" type="pres">
      <dgm:prSet presAssocID="{B7E8F8FA-FF2A-4CB1-8364-E308B7DF1B48}" presName="composite" presStyleCnt="0"/>
      <dgm:spPr/>
    </dgm:pt>
    <dgm:pt modelId="{683A5B9D-73D3-4024-BBAB-4DAE5B44C7B2}" type="pres">
      <dgm:prSet presAssocID="{B7E8F8FA-FF2A-4CB1-8364-E308B7DF1B48}" presName="background" presStyleLbl="node0" presStyleIdx="0" presStyleCn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734AE17-D3C3-4678-AC20-8327B7DD4135}" type="pres">
      <dgm:prSet presAssocID="{B7E8F8FA-FF2A-4CB1-8364-E308B7DF1B48}" presName="text" presStyleLbl="fgAcc0" presStyleIdx="0" presStyleCnt="1" custScaleY="114685" custLinFactNeighborX="-76" custLinFactNeighborY="-9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35319A-343B-4A32-ABE9-7305C8C30CF0}" type="pres">
      <dgm:prSet presAssocID="{B7E8F8FA-FF2A-4CB1-8364-E308B7DF1B48}" presName="hierChild2" presStyleCnt="0"/>
      <dgm:spPr/>
    </dgm:pt>
  </dgm:ptLst>
  <dgm:cxnLst>
    <dgm:cxn modelId="{61CE2EF0-1B60-42FF-BD33-70DA61A22B36}" type="presOf" srcId="{8EFF2F02-1D14-4F05-80D9-BB9E3E4445CD}" destId="{B9E5B63B-7499-4CAB-97C4-3C75BE50D92D}" srcOrd="0" destOrd="0" presId="urn:microsoft.com/office/officeart/2005/8/layout/hierarchy1"/>
    <dgm:cxn modelId="{56909DF3-A954-482F-9250-E45E4CC040FA}" srcId="{8EFF2F02-1D14-4F05-80D9-BB9E3E4445CD}" destId="{B7E8F8FA-FF2A-4CB1-8364-E308B7DF1B48}" srcOrd="0" destOrd="0" parTransId="{6D3D5F45-EFD9-4B9A-A5A2-A6100F2D4856}" sibTransId="{D68036B2-8F76-4113-97B3-8EB7896F47F4}"/>
    <dgm:cxn modelId="{4052D31A-A140-4EC5-BB2A-D9EEF1B38DB6}" type="presOf" srcId="{B7E8F8FA-FF2A-4CB1-8364-E308B7DF1B48}" destId="{B734AE17-D3C3-4678-AC20-8327B7DD4135}" srcOrd="0" destOrd="0" presId="urn:microsoft.com/office/officeart/2005/8/layout/hierarchy1"/>
    <dgm:cxn modelId="{93FBB473-174C-4D76-A104-506E0F436FA9}" type="presParOf" srcId="{B9E5B63B-7499-4CAB-97C4-3C75BE50D92D}" destId="{72E0BBBD-222D-44E2-BC5C-6E8C46A5B029}" srcOrd="0" destOrd="0" presId="urn:microsoft.com/office/officeart/2005/8/layout/hierarchy1"/>
    <dgm:cxn modelId="{81E3BB08-F70C-4892-8099-9E725B8046A7}" type="presParOf" srcId="{72E0BBBD-222D-44E2-BC5C-6E8C46A5B029}" destId="{85263FF0-D4C5-461A-AF78-FDFE73F8474F}" srcOrd="0" destOrd="0" presId="urn:microsoft.com/office/officeart/2005/8/layout/hierarchy1"/>
    <dgm:cxn modelId="{1D993846-2561-469A-9E7A-C97CFF429E3C}" type="presParOf" srcId="{85263FF0-D4C5-461A-AF78-FDFE73F8474F}" destId="{683A5B9D-73D3-4024-BBAB-4DAE5B44C7B2}" srcOrd="0" destOrd="0" presId="urn:microsoft.com/office/officeart/2005/8/layout/hierarchy1"/>
    <dgm:cxn modelId="{940C586D-F3CC-4548-B0AD-C7D354745437}" type="presParOf" srcId="{85263FF0-D4C5-461A-AF78-FDFE73F8474F}" destId="{B734AE17-D3C3-4678-AC20-8327B7DD4135}" srcOrd="1" destOrd="0" presId="urn:microsoft.com/office/officeart/2005/8/layout/hierarchy1"/>
    <dgm:cxn modelId="{D8A0AEE5-C6C6-428B-9424-D3CFCD11837A}" type="presParOf" srcId="{72E0BBBD-222D-44E2-BC5C-6E8C46A5B029}" destId="{9135319A-343B-4A32-ABE9-7305C8C30C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CF77A27-5EC2-473F-B310-F9B7704F3A3D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94ABE-7BAD-41AF-B028-AD41FFB5434C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ADBE4-D26E-474A-934F-E1CEFD79AE63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1082E83-4BCA-437A-B0FB-2C837999A38D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4985A-015C-47B4-9FE7-A0EE6790CB3D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2D169-8F80-4BF7-88EF-35D2DEAD435F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7EFB6-D516-4776-83B8-45B5AABC85BA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5C7DA-19D2-46B7-A34D-D7B0C7681173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83B4F-25E8-41A0-8A70-B0DFD8C1C5B6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920" cy="497127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619" y="1"/>
            <a:ext cx="2953920" cy="497127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38C0E7F9-D264-4546-980D-5477F748F56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563"/>
            <a:ext cx="2953920" cy="497125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619" y="9448563"/>
            <a:ext cx="2953920" cy="497125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20E67A04-1679-49D5-867F-243CB5227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4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920" cy="497127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619" y="1"/>
            <a:ext cx="2953920" cy="497127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0D2C0D3F-1DAA-4ADA-905E-5AAA7D5679A9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75" y="4725077"/>
            <a:ext cx="5451790" cy="4475717"/>
          </a:xfrm>
          <a:prstGeom prst="rect">
            <a:avLst/>
          </a:prstGeom>
        </p:spPr>
        <p:txBody>
          <a:bodyPr vert="horz" lIns="91760" tIns="45880" rIns="91760" bIns="458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563"/>
            <a:ext cx="2953920" cy="497125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619" y="9448563"/>
            <a:ext cx="2953920" cy="497125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5CFA0FBB-46F3-44BF-AE43-4562EF656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8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0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8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22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87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71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95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6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358A4-7FD3-45AF-B372-B212F1B0087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38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67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99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95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7363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358A4-7FD3-45AF-B372-B212F1B0087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0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358A4-7FD3-45AF-B372-B212F1B0087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0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95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пополдполпгдп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13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07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30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1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5187-1A92-403F-9AD4-8B61D2FBC2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16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57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5550" indent="-286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7001" indent="-2294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5801" indent="-2294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64601" indent="-2294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23401" indent="-229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82201" indent="-229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41002" indent="-229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99802" indent="-229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0B7DE0-29F0-405C-AC84-EFC4AB748A5B}" type="slidenum">
              <a:rPr lang="ru-RU" altLang="ru-RU" sz="1200"/>
              <a:pPr/>
              <a:t>31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89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8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69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5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9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1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1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1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1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0FBB-46F3-44BF-AE43-4562EF65679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9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6350-0508-417D-A327-DF793D706847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7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8D8A-665C-4132-B622-39CB5A142147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F3C2-1F0E-4159-87F0-D804FBD12629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7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643B-94C9-494A-8743-FA52B2BB55FD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34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4DDC-6B52-46F3-9544-394F603E0E18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9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F4C-D913-447E-B92A-E464C4B8D546}" type="datetime1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DBD1-A456-45BD-A468-AA162ADB2303}" type="datetime1">
              <a:rPr lang="ru-RU" smtClean="0"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454-A647-4D30-B69A-8A4128E114B7}" type="datetime1">
              <a:rPr lang="ru-RU" smtClean="0"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2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EA5F-E16C-453D-A23F-010A2A6574F1}" type="datetime1">
              <a:rPr lang="ru-RU" smtClean="0"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2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EA72-80C1-40A8-920C-D60206DFD2A8}" type="datetime1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9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EA45-4EE4-473F-9F7D-BEEF02DD7340}" type="datetime1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9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7E72-BB29-4503-A333-6F63F65D3331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2.emf"/><Relationship Id="rId5" Type="http://schemas.openxmlformats.org/officeDocument/2006/relationships/diagramLayout" Target="../diagrams/layout7.xml"/><Relationship Id="rId10" Type="http://schemas.openxmlformats.org/officeDocument/2006/relationships/package" Target="../embeddings/Microsoft_Word_Document1.docx"/><Relationship Id="rId4" Type="http://schemas.openxmlformats.org/officeDocument/2006/relationships/diagramData" Target="../diagrams/data7.xml"/><Relationship Id="rId9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3.emf"/><Relationship Id="rId5" Type="http://schemas.openxmlformats.org/officeDocument/2006/relationships/diagramLayout" Target="../diagrams/layout8.xml"/><Relationship Id="rId10" Type="http://schemas.openxmlformats.org/officeDocument/2006/relationships/package" Target="../embeddings/Microsoft_Word_Document2.docx"/><Relationship Id="rId4" Type="http://schemas.openxmlformats.org/officeDocument/2006/relationships/diagramData" Target="../diagrams/data8.xml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ilet.zan.kz/rus/docs/K080000099_#z157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jpeg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.jpeg"/><Relationship Id="rId5" Type="http://schemas.openxmlformats.org/officeDocument/2006/relationships/diagramData" Target="../diagrams/data4.xm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://adilet.zan.kz/rus/docs/K080000099_#z470" TargetMode="Externa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www.astananalog.kz/images/logo.png"/>
          <p:cNvSpPr>
            <a:spLocks noChangeAspect="1" noChangeArrowheads="1"/>
          </p:cNvSpPr>
          <p:nvPr/>
        </p:nvSpPr>
        <p:spPr bwMode="auto">
          <a:xfrm>
            <a:off x="155575" y="-647700"/>
            <a:ext cx="136207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67744" y="1628800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«Основные изменения по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Проекту нового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Налогового кодекса.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Вычеты по ИПН. Социальный налог. СНР.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Всеобщее декларирование»</a:t>
            </a:r>
          </a:p>
          <a:p>
            <a:pPr algn="r"/>
            <a:endParaRPr lang="ru-RU" sz="3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53283269"/>
              </p:ext>
            </p:extLst>
          </p:nvPr>
        </p:nvGraphicFramePr>
        <p:xfrm>
          <a:off x="4076494" y="85720"/>
          <a:ext cx="1575625" cy="132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2267744" cy="68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5840397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94E8F"/>
                </a:solidFill>
                <a:latin typeface="Arial" pitchFamily="34" charset="0"/>
                <a:cs typeface="Arial" pitchFamily="34" charset="0"/>
              </a:rPr>
              <a:t>Докладчик: </a:t>
            </a:r>
            <a:r>
              <a:rPr lang="ru-RU" b="1" dirty="0" err="1" smtClean="0">
                <a:solidFill>
                  <a:srgbClr val="094E8F"/>
                </a:solidFill>
                <a:latin typeface="Arial" pitchFamily="34" charset="0"/>
                <a:cs typeface="Arial" pitchFamily="34" charset="0"/>
              </a:rPr>
              <a:t>Калиева</a:t>
            </a:r>
            <a:r>
              <a:rPr lang="ru-RU" b="1" smtClean="0">
                <a:solidFill>
                  <a:srgbClr val="094E8F"/>
                </a:solidFill>
                <a:latin typeface="Arial" pitchFamily="34" charset="0"/>
                <a:cs typeface="Arial" pitchFamily="34" charset="0"/>
              </a:rPr>
              <a:t> М.Е.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9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1520" y="1124744"/>
            <a:ext cx="8640960" cy="55037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для многодетной семьи применяется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совокупности на обоих родителей в размере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более 24-кратного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МЗП (587 016 тенге)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определенного за календарный год, в одном из следующих порядков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одного из родителей многодетной семьи в 2-кратном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МЗП платы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каждый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месяц (48 918 тенге); </a:t>
            </a: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каждого родителя многодетной семьи в 1-кратном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МЗП  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месяц (24 459 тенге).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Налоговый вычет для многодетной семьи применяется в случае наличия у физического лица на 1 января календарного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котором применяется вычет, четырех и более несовершеннолетних детей,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подтверждаемого копиями свидетельств о рождении таких детей.     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-4151"/>
            <a:ext cx="9171453" cy="91287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lvl="0"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347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Налоговый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вычет для многодетной семьи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54" y="0"/>
            <a:ext cx="257175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5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1520" y="1052737"/>
            <a:ext cx="8712968" cy="56251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вычет по добровольным пенсионным взносам применяется физическим лицом-резидентом Республики Казахстан по расходам на уплату добровольных пенсионных взносов в соответствии с законодательством Республики Казахстан о пенсионном обеспечении, произведенным в свою пользу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Подтверждающими документами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применения налогового вычета по добровольным пенсионным взносам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пенсионном обеспечении за счет добровольных пенсионных взносов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подтверждающий уплату добровольных пенсионных взносов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Налоговый вычет по добровольным пенсионным взносам применяется в том налоговом периоде, на который приходится дата уплаты добровольных пенсионных взносов.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-4151"/>
            <a:ext cx="9171453" cy="840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Статья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348 Налоговый вычет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по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добровольным пенсионным взносам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83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4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980728"/>
            <a:ext cx="8928992" cy="5769171"/>
          </a:xfrm>
          <a:prstGeom prst="roundRect">
            <a:avLst>
              <a:gd name="adj" fmla="val 1130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на обучение применяется по расходам на обучение по следующим уровням образования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законодательством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РК: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и обучение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осуществляемые в дошкольных организациях образования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РК;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техническое и профессиональное образование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осуществляемые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РК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соответствующим лицензиям на право ведения таких видов деятельности в организациях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послесреднее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высшее образование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осуществляемые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РК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соответствующим лицензиям на право ведения таких видов деятельности в организациях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дошкольное воспитание и обучение, </a:t>
            </a:r>
            <a:r>
              <a:rPr lang="ru-RU" sz="20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послесреднее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образование, высшее образование, осуществляемые в автономных организациях 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-4151"/>
            <a:ext cx="9171454" cy="840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Статья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349 Налоговый вычет на обучение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83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584400"/>
            <a:ext cx="8928992" cy="6273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вычет на обучение применяет: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лицо-резидент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РК по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расходам на оплату обучения, произведенным в свою пользу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из законных представителей по произведенным расходам на оплату обучения в пользу физического лица-резидента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РК,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достигшего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года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находящегося на иждивении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В случае применения лицом, не достигшим двадцати одного года, налогового вычета на обучение самостоятельно указанный налоговый вычет законным представителем не применяется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на обучение применяется в размере не более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10-кратного МЗП 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(244 590 тенге</a:t>
            </a: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определенного за календарный год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Подтверждающими </a:t>
            </a:r>
            <a:r>
              <a:rPr lang="ru-RU" sz="1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документами для применения налогового вычета на обучение являются договор на оказание услуг и документ, подтверждающий факт оплаты таких услуг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Налоговые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вычеты расходам на обучение применяются в том налоговом периоде, на который приходится наиболее поздняя из следующих дат: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дата получения услуг обучения;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дата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оплаты услуг обучения.</a:t>
            </a:r>
            <a:endParaRPr lang="ru-RU" sz="19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-4151"/>
            <a:ext cx="9171454" cy="4958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Статья 349 Налоговый вычет на обучение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48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620688"/>
            <a:ext cx="8784976" cy="61206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вычет на медицину применяется по следующим расходам на оплату: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медицинских услуг;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страховых премий по договорам добровольного страхования на случай болезни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вычет на медицину применяет: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физическое лицо-резидент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РК по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расходам на медицину, произведенным в свою пользу;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один из законных представителей по произведенным расходам на медицину в пользу представляемого физического лица-резидента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РК,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достигшего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лет, находящегося на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иждивении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на медицину применяется в размере не более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10-кратного МЗП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(244 590 тенге)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определенного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календарный год.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 оплате в иностранной валюте медицинских услуг, предоставленных за пределами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РК,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пересчет расходов, указанных в пункте 1 настоящей статьи, в тенге осуществляется с применением официального курса иностранных валют, установленного Национальным Банком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РК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дату осуществления платежа.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-4151"/>
            <a:ext cx="9171454" cy="4958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350 Налоговый вычет на медицину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48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1520" y="908720"/>
            <a:ext cx="8585376" cy="57932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Налоговый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по вознаграждениям применяется физическим лицом-резидентом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РК по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расходам на оплату вознаграждения по ипотечным жилищным займам, полученным им в банках и организациях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осуществляющих отдельные виды банковских операций на основании лицензии уполномоченного государственного органа по регулированию, контролю и надзору финансового рынка и финансовых организаций.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Налоговый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по вознаграждениям применяется в размере не более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10-кратного МЗП (244 590 тенге),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определенного за календарный год.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Налоговые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вычеты применяются в том налоговом периоде, на который приходится наиболее поздняя из следующих дат: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дата погашения вознаграждения по графику погашения ипотечного жилищного займа;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дата оплаты вознаграждения.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При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оплате вознаграждения в иностранной валюте пересчет расходов, указанных в пункте 1 настоящей статьи, в тенге осуществляется с применением официального курса иностранных валют, установленного Национальным Банком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РК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дату осуществления платежа.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0"/>
            <a:ext cx="9171453" cy="76470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lvl="0"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351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Налоговый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вычет по вознаграждениям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5876" cy="76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2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9482" y="55461"/>
            <a:ext cx="7908942" cy="9807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Приказ Министра финансов Республики Казахстан от 10 августа 2016 года № 439.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Зарегистрирован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Министерстве юстиции Республики Казахстан 9 сентября 2016 года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14220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приостановлен до 1 января 2020 года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9482" y="1036189"/>
            <a:ext cx="8557014" cy="56417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335784692"/>
              </p:ext>
            </p:extLst>
          </p:nvPr>
        </p:nvGraphicFramePr>
        <p:xfrm>
          <a:off x="8316416" y="0"/>
          <a:ext cx="82758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976566"/>
              </p:ext>
            </p:extLst>
          </p:nvPr>
        </p:nvGraphicFramePr>
        <p:xfrm>
          <a:off x="473425" y="1124744"/>
          <a:ext cx="8712967" cy="52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Документ" r:id="rId10" imgW="10133484" imgH="7488326" progId="Word.Document.12">
                  <p:embed/>
                </p:oleObj>
              </mc:Choice>
              <mc:Fallback>
                <p:oleObj name="Документ" r:id="rId10" imgW="10133484" imgH="74883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3425" y="1124744"/>
                        <a:ext cx="8712967" cy="52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3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16632"/>
            <a:ext cx="790557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Приказ Министра финансов Республики Казахстан от 10 августа 2016 года № 439.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Зарегистрирован в Министерстве юстиции Республики Казахстан 9 сентября 2016 года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14220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приостановлен до 1 января 2020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388" y="1124744"/>
            <a:ext cx="8424936" cy="5575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609337882"/>
              </p:ext>
            </p:extLst>
          </p:nvPr>
        </p:nvGraphicFramePr>
        <p:xfrm>
          <a:off x="8316416" y="0"/>
          <a:ext cx="82758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18834"/>
              </p:ext>
            </p:extLst>
          </p:nvPr>
        </p:nvGraphicFramePr>
        <p:xfrm>
          <a:off x="450388" y="1124744"/>
          <a:ext cx="8424936" cy="557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Документ" r:id="rId10" imgW="9330650" imgH="7488326" progId="Word.Document.12">
                  <p:embed/>
                </p:oleObj>
              </mc:Choice>
              <mc:Fallback>
                <p:oleObj name="Документ" r:id="rId10" imgW="9330650" imgH="74883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0388" y="1124744"/>
                        <a:ext cx="8424936" cy="557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8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16632"/>
            <a:ext cx="790557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Приказ Министра финансов Республики Казахстан от 10 августа 2016 года № 439.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Зарегистрирован в Министерстве юстиции Республики Казахстан 9 сентября 2016 года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14220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приостановлен до 1 января 2020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1111600"/>
            <a:ext cx="8767820" cy="5575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Продолжение справки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Подтверждаю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 1) налоговые вычеты, указанные в настоящем заявлении,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применены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другими налоговыми агентами (работодателями);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 2) налоговый вычет для многодетной семьи (укажите Х в одном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вариантов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):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 а) не применяется супругом (супругой) в размере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2-кратного МЗП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каждый месяц начисления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дохода (на заявлении необходима подпись супруга (супруги);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 б) применяется супругом (супругой) в размере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1-кратного МЗП 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каждый месяц начисления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дохода (на заявлении необходима подпись супруга (супруги).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 Примечание: в случае отсутствия супруга (супруги) при применении налогового вычета для многодетной семьи к заявлению прилагается нотариально засвидетельствованный документ, подтверждающий отсутствие супруга (супруги).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_____________________________________/_________ «___» _____ 20__ года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(Ф.И.О. (при его наличии) физического (подпись)   (дата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подачи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лица)    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заявления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_____________________________________/_________ «___» _____ 20__ года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(Ф.И.О. (при его наличии) супруги (-а) (подпись)   (дата подачи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физического лица)  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заявления)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Внимание! 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Заявление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применение налоговых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вычетов предоставляется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работодателю каждый календарный год.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случае представления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подтверждающих документов по налоговым вычетам,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сведения в которых не изменяются в последующие годы,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дополнительное представление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данных документов каждый год не требуется.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     Подпись супруги требуется только в случае применения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налогового вычета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многодетной семьи.</a:t>
            </a: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890692006"/>
              </p:ext>
            </p:extLst>
          </p:nvPr>
        </p:nvGraphicFramePr>
        <p:xfrm>
          <a:off x="8316416" y="0"/>
          <a:ext cx="82758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5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59" y="2348880"/>
            <a:ext cx="6552729" cy="168699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СОЦИАЛЬНЫЙ НАЛОГ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7454" y="-4151"/>
            <a:ext cx="9171453" cy="980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35601431"/>
              </p:ext>
            </p:extLst>
          </p:nvPr>
        </p:nvGraphicFramePr>
        <p:xfrm>
          <a:off x="4355976" y="4014"/>
          <a:ext cx="1224136" cy="92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1004139"/>
            <a:ext cx="2287844" cy="585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4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556792"/>
            <a:ext cx="2896938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1. ОБЩАЯ ЧАСТЬ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</a:t>
            </a:r>
            <a:r>
              <a:rPr lang="ru-RU" sz="1100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Общие положения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2</a:t>
            </a:r>
            <a:r>
              <a:rPr lang="ru-RU" sz="1100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Налоговое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обязательство </a:t>
            </a:r>
          </a:p>
          <a:p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2. ОСОБЕННАЯ ЧАСТЬ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3</a:t>
            </a:r>
            <a:r>
              <a:rPr lang="ru-RU" sz="1100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Основные положения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4.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Корпоративный подоходный налог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5</a:t>
            </a:r>
            <a:r>
              <a:rPr lang="ru-RU" sz="1100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Налогообложение организаций, осуществляющих деятельность на территории специальных экономических зон, и организации, реализующей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инвестиционный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приоритетный проект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6.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Индивидуальный подоходный налог 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7.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Особенности международного налогообложения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8</a:t>
            </a:r>
            <a:r>
              <a:rPr lang="ru-RU" sz="1100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 на добавленную стоимость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9</a:t>
            </a:r>
            <a:r>
              <a:rPr lang="ru-RU" sz="1100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Акцизы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10.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Рентный налог на экспорт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11</a:t>
            </a:r>
            <a:r>
              <a:rPr lang="ru-RU" sz="1100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Налогообложение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недропользователей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12.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Социальный налог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13</a:t>
            </a:r>
            <a:r>
              <a:rPr lang="ru-RU" sz="1100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Налог на транспортные средства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14.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Земельный налог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15.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 на имущество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16.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 на игорный бизнес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17.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Фиксированный налог 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18.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Специальные налоговые режимы </a:t>
            </a:r>
            <a:endParaRPr lang="ru-RU" sz="11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19.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Другие обязательные платежи </a:t>
            </a:r>
          </a:p>
          <a:p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3. НАЛОГОВОЕ АДМИНИСТРИРОВАНИЕ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20.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Налоговый контроль и прочие формы налогового администрирования </a:t>
            </a:r>
          </a:p>
          <a:p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21.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Обжалование результатов налоговой проверки и действий (бездействия) должностных лиц органов налоговой службы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304" y="423012"/>
            <a:ext cx="8243887" cy="576064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1</a:t>
            </a:r>
            <a:r>
              <a:rPr lang="kk-KZ" sz="1800" dirty="0" smtClean="0">
                <a:latin typeface="Arial" charset="0"/>
                <a:cs typeface="Arial" charset="0"/>
              </a:rPr>
              <a:t>. </a:t>
            </a:r>
            <a:r>
              <a:rPr lang="ru-RU" sz="1800" dirty="0">
                <a:latin typeface="Arial" charset="0"/>
                <a:cs typeface="Arial" charset="0"/>
              </a:rPr>
              <a:t>Структура Налогового </a:t>
            </a:r>
            <a:r>
              <a:rPr lang="ru-RU" sz="1800" dirty="0" smtClean="0">
                <a:latin typeface="Arial" charset="0"/>
                <a:cs typeface="Arial" charset="0"/>
              </a:rPr>
              <a:t>кодекса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556" y="907835"/>
            <a:ext cx="3179194" cy="42576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Действующая структура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4910" y="936875"/>
            <a:ext cx="2873059" cy="42576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Предлагаемая структура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4910" y="1556791"/>
            <a:ext cx="2873059" cy="500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1. ОБЩАЯ 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ЧАСТЬ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1.</a:t>
            </a:r>
            <a:r>
              <a:rPr lang="ru-RU" sz="1100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Общие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положения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2.</a:t>
            </a:r>
            <a:r>
              <a:rPr lang="ru-RU" sz="1100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Налоговое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обязательство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3.</a:t>
            </a:r>
            <a:r>
              <a:rPr lang="ru-RU" sz="1100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Виды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налогов, других обязательных платежей в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бюджет </a:t>
            </a:r>
            <a:endParaRPr lang="ru-RU" sz="11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4.</a:t>
            </a:r>
            <a:r>
              <a:rPr lang="ru-RU" sz="1100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Налоговый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учет, налоговые формы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5.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Налоговое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администрирование</a:t>
            </a:r>
          </a:p>
          <a:p>
            <a:pPr lvl="0"/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2. ОСОБЕННАЯ 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ЧАСТЬ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Параграф 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1.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Общеустановленный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режим налогообложения </a:t>
            </a:r>
          </a:p>
          <a:p>
            <a:pPr marL="0" lvl="1"/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6.</a:t>
            </a:r>
            <a:r>
              <a:rPr lang="ru-RU" sz="1100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Общеустановленный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налоговый режим для юридических лиц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7.</a:t>
            </a:r>
            <a:r>
              <a:rPr lang="ru-RU" sz="1100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Общеустановленный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налоговый режим для физических лиц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8.</a:t>
            </a:r>
            <a:r>
              <a:rPr lang="ru-RU" sz="1100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Общеустановленный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налоговый режим для физических лиц индивидуальных предпринимателей и лиц, занимающихся частной практикой</a:t>
            </a:r>
          </a:p>
          <a:p>
            <a:r>
              <a:rPr lang="ru-RU" sz="11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Параграф 2. Специальные положения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9.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Налогообложение </a:t>
            </a:r>
            <a:r>
              <a:rPr lang="ru-RU" sz="1100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недропользователей</a:t>
            </a:r>
            <a:endParaRPr lang="ru-RU" sz="11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10.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Рентный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 на экспорт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11.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Специальные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налоговые режимы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12.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Налогообложение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организаций, осуществляющих деятельность на территории специальных экономических зон, и организации, реализующей инвестиционный приоритетный проект</a:t>
            </a:r>
          </a:p>
          <a:p>
            <a:pPr marL="0" lvl="1"/>
            <a:r>
              <a:rPr lang="ru-RU" sz="1100" b="1" cap="all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Раздел </a:t>
            </a:r>
            <a:r>
              <a:rPr lang="ru-RU" sz="1100" b="1" cap="all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13.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Порядок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исчисления отдельных налогов и других обязательных платежей в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бюджет</a:t>
            </a:r>
            <a:endParaRPr lang="ru-RU" sz="11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0" lvl="1"/>
            <a:endParaRPr lang="ru-RU" sz="11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10" idx="3"/>
          </p:cNvCxnSpPr>
          <p:nvPr/>
        </p:nvCxnSpPr>
        <p:spPr>
          <a:xfrm>
            <a:off x="5004079" y="3465004"/>
            <a:ext cx="897299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3"/>
          </p:cNvCxnSpPr>
          <p:nvPr/>
        </p:nvCxnSpPr>
        <p:spPr>
          <a:xfrm>
            <a:off x="5004079" y="3465004"/>
            <a:ext cx="897299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5010196" y="4886217"/>
            <a:ext cx="891183" cy="1961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2" idx="3"/>
          </p:cNvCxnSpPr>
          <p:nvPr/>
        </p:nvCxnSpPr>
        <p:spPr>
          <a:xfrm>
            <a:off x="4982875" y="1952837"/>
            <a:ext cx="852035" cy="15121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2" idx="3"/>
          </p:cNvCxnSpPr>
          <p:nvPr/>
        </p:nvCxnSpPr>
        <p:spPr>
          <a:xfrm flipV="1">
            <a:off x="4982874" y="1777890"/>
            <a:ext cx="918504" cy="1749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2" idx="3"/>
          </p:cNvCxnSpPr>
          <p:nvPr/>
        </p:nvCxnSpPr>
        <p:spPr>
          <a:xfrm flipV="1">
            <a:off x="5025219" y="1928765"/>
            <a:ext cx="809691" cy="31563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42" name="Скругленная соединительная линия 5141"/>
          <p:cNvCxnSpPr>
            <a:stCxn id="10" idx="1"/>
          </p:cNvCxnSpPr>
          <p:nvPr/>
        </p:nvCxnSpPr>
        <p:spPr>
          <a:xfrm rot="10800000">
            <a:off x="1979717" y="1615870"/>
            <a:ext cx="2354244" cy="184913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кругленная соединительная линия 97"/>
          <p:cNvCxnSpPr/>
          <p:nvPr/>
        </p:nvCxnSpPr>
        <p:spPr>
          <a:xfrm rot="10800000" flipV="1">
            <a:off x="2785231" y="1932059"/>
            <a:ext cx="1540844" cy="468052"/>
          </a:xfrm>
          <a:prstGeom prst="curvedConnector3">
            <a:avLst>
              <a:gd name="adj1" fmla="val 852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/>
          <p:nvPr/>
        </p:nvCxnSpPr>
        <p:spPr>
          <a:xfrm rot="10800000">
            <a:off x="2910279" y="3212978"/>
            <a:ext cx="1407906" cy="264959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кругленная соединительная линия 103"/>
          <p:cNvCxnSpPr>
            <a:stCxn id="2" idx="1"/>
          </p:cNvCxnSpPr>
          <p:nvPr/>
        </p:nvCxnSpPr>
        <p:spPr>
          <a:xfrm rot="10800000" flipV="1">
            <a:off x="2777343" y="1952836"/>
            <a:ext cx="1540843" cy="1664568"/>
          </a:xfrm>
          <a:prstGeom prst="curvedConnector3">
            <a:avLst>
              <a:gd name="adj1" fmla="val 89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Скругленная соединительная линия 106"/>
          <p:cNvCxnSpPr>
            <a:stCxn id="10" idx="1"/>
          </p:cNvCxnSpPr>
          <p:nvPr/>
        </p:nvCxnSpPr>
        <p:spPr>
          <a:xfrm rot="10800000" flipV="1">
            <a:off x="1979713" y="3465004"/>
            <a:ext cx="2354247" cy="972108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Скругленная соединительная линия 110"/>
          <p:cNvCxnSpPr>
            <a:stCxn id="10" idx="1"/>
          </p:cNvCxnSpPr>
          <p:nvPr/>
        </p:nvCxnSpPr>
        <p:spPr>
          <a:xfrm rot="10800000" flipV="1">
            <a:off x="2777346" y="3465004"/>
            <a:ext cx="1556615" cy="111612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кругленная соединительная линия 115"/>
          <p:cNvCxnSpPr/>
          <p:nvPr/>
        </p:nvCxnSpPr>
        <p:spPr>
          <a:xfrm rot="10800000" flipV="1">
            <a:off x="1979713" y="3465004"/>
            <a:ext cx="2354249" cy="1340530"/>
          </a:xfrm>
          <a:prstGeom prst="curvedConnector3">
            <a:avLst>
              <a:gd name="adj1" fmla="val 27805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кругленная соединительная линия 122"/>
          <p:cNvCxnSpPr>
            <a:stCxn id="10" idx="1"/>
          </p:cNvCxnSpPr>
          <p:nvPr/>
        </p:nvCxnSpPr>
        <p:spPr>
          <a:xfrm rot="10800000" flipV="1">
            <a:off x="2120390" y="3465004"/>
            <a:ext cx="2213570" cy="1492930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кругленная соединительная линия 125"/>
          <p:cNvCxnSpPr/>
          <p:nvPr/>
        </p:nvCxnSpPr>
        <p:spPr>
          <a:xfrm rot="5400000">
            <a:off x="2377357" y="3864437"/>
            <a:ext cx="2340815" cy="1540845"/>
          </a:xfrm>
          <a:prstGeom prst="curvedConnector3">
            <a:avLst>
              <a:gd name="adj1" fmla="val 5883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кругленная соединительная линия 143"/>
          <p:cNvCxnSpPr>
            <a:endCxn id="5" idx="0"/>
          </p:cNvCxnSpPr>
          <p:nvPr/>
        </p:nvCxnSpPr>
        <p:spPr>
          <a:xfrm rot="16200000" flipV="1">
            <a:off x="1433736" y="2183085"/>
            <a:ext cx="3518632" cy="2266046"/>
          </a:xfrm>
          <a:prstGeom prst="curvedConnector3">
            <a:avLst>
              <a:gd name="adj1" fmla="val 106497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кругленная соединительная линия 70"/>
          <p:cNvCxnSpPr/>
          <p:nvPr/>
        </p:nvCxnSpPr>
        <p:spPr>
          <a:xfrm rot="10800000">
            <a:off x="1979714" y="4135269"/>
            <a:ext cx="2338472" cy="949814"/>
          </a:xfrm>
          <a:prstGeom prst="curvedConnector3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кругленная соединительная линия 73"/>
          <p:cNvCxnSpPr>
            <a:stCxn id="12" idx="1"/>
          </p:cNvCxnSpPr>
          <p:nvPr/>
        </p:nvCxnSpPr>
        <p:spPr>
          <a:xfrm rot="10800000" flipV="1">
            <a:off x="2910281" y="5085083"/>
            <a:ext cx="1423678" cy="720182"/>
          </a:xfrm>
          <a:prstGeom prst="curvedConnector3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Скругленная соединительная линия 159"/>
          <p:cNvCxnSpPr/>
          <p:nvPr/>
        </p:nvCxnSpPr>
        <p:spPr>
          <a:xfrm rot="16200000" flipV="1">
            <a:off x="2414975" y="2783259"/>
            <a:ext cx="2340158" cy="1615418"/>
          </a:xfrm>
          <a:prstGeom prst="curvedConnector3">
            <a:avLst>
              <a:gd name="adj1" fmla="val 86748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Скругленная соединительная линия 172"/>
          <p:cNvCxnSpPr/>
          <p:nvPr/>
        </p:nvCxnSpPr>
        <p:spPr>
          <a:xfrm rot="10800000">
            <a:off x="2261068" y="4984269"/>
            <a:ext cx="2057122" cy="244933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Скругленная соединительная линия 176"/>
          <p:cNvCxnSpPr/>
          <p:nvPr/>
        </p:nvCxnSpPr>
        <p:spPr>
          <a:xfrm rot="10800000">
            <a:off x="1918899" y="4365104"/>
            <a:ext cx="2399286" cy="864098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Скругленная соединительная линия 179"/>
          <p:cNvCxnSpPr/>
          <p:nvPr/>
        </p:nvCxnSpPr>
        <p:spPr>
          <a:xfrm rot="10800000">
            <a:off x="2777342" y="4634860"/>
            <a:ext cx="1540845" cy="594347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Скругленная соединительная линия 182"/>
          <p:cNvCxnSpPr/>
          <p:nvPr/>
        </p:nvCxnSpPr>
        <p:spPr>
          <a:xfrm rot="10800000">
            <a:off x="2120389" y="4761049"/>
            <a:ext cx="2197798" cy="520395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Скругленная соединительная линия 184"/>
          <p:cNvCxnSpPr/>
          <p:nvPr/>
        </p:nvCxnSpPr>
        <p:spPr>
          <a:xfrm rot="10800000">
            <a:off x="2644402" y="3627022"/>
            <a:ext cx="1658406" cy="1602182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Скругленная соединительная линия 187"/>
          <p:cNvCxnSpPr/>
          <p:nvPr/>
        </p:nvCxnSpPr>
        <p:spPr>
          <a:xfrm rot="10800000">
            <a:off x="2910279" y="3345459"/>
            <a:ext cx="1482480" cy="1415589"/>
          </a:xfrm>
          <a:prstGeom prst="curvedConnector3">
            <a:avLst>
              <a:gd name="adj1" fmla="val 7976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>
            <a:stCxn id="10" idx="3"/>
          </p:cNvCxnSpPr>
          <p:nvPr/>
        </p:nvCxnSpPr>
        <p:spPr>
          <a:xfrm flipV="1">
            <a:off x="5004079" y="1777892"/>
            <a:ext cx="830830" cy="1687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Скругленная соединительная линия 126"/>
          <p:cNvCxnSpPr>
            <a:stCxn id="2" idx="1"/>
          </p:cNvCxnSpPr>
          <p:nvPr/>
        </p:nvCxnSpPr>
        <p:spPr>
          <a:xfrm rot="10800000">
            <a:off x="1381491" y="1556795"/>
            <a:ext cx="2936694" cy="396043"/>
          </a:xfrm>
          <a:prstGeom prst="curvedConnector3">
            <a:avLst>
              <a:gd name="adj1" fmla="val 790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кругленная соединительная линия 134"/>
          <p:cNvCxnSpPr>
            <a:stCxn id="2" idx="1"/>
          </p:cNvCxnSpPr>
          <p:nvPr/>
        </p:nvCxnSpPr>
        <p:spPr>
          <a:xfrm rot="10800000" flipV="1">
            <a:off x="2777342" y="1952836"/>
            <a:ext cx="1540845" cy="1260141"/>
          </a:xfrm>
          <a:prstGeom prst="curvedConnector3">
            <a:avLst>
              <a:gd name="adj1" fmla="val 7608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кругленная соединительная линия 141"/>
          <p:cNvCxnSpPr>
            <a:stCxn id="2" idx="1"/>
          </p:cNvCxnSpPr>
          <p:nvPr/>
        </p:nvCxnSpPr>
        <p:spPr>
          <a:xfrm rot="10800000" flipV="1">
            <a:off x="1780309" y="1952836"/>
            <a:ext cx="2537876" cy="2412268"/>
          </a:xfrm>
          <a:prstGeom prst="curvedConnector3">
            <a:avLst>
              <a:gd name="adj1" fmla="val 2664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Скругленная соединительная линия 145"/>
          <p:cNvCxnSpPr/>
          <p:nvPr/>
        </p:nvCxnSpPr>
        <p:spPr>
          <a:xfrm rot="5400000">
            <a:off x="2321473" y="2599801"/>
            <a:ext cx="2304256" cy="1658401"/>
          </a:xfrm>
          <a:prstGeom prst="curvedConnector3">
            <a:avLst>
              <a:gd name="adj1" fmla="val 651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Скругленная соединительная линия 222"/>
          <p:cNvCxnSpPr/>
          <p:nvPr/>
        </p:nvCxnSpPr>
        <p:spPr>
          <a:xfrm rot="5400000">
            <a:off x="1718382" y="2132576"/>
            <a:ext cx="2808210" cy="2407176"/>
          </a:xfrm>
          <a:prstGeom prst="curvedConnector3">
            <a:avLst>
              <a:gd name="adj1" fmla="val 678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Скругленная соединительная линия 224"/>
          <p:cNvCxnSpPr/>
          <p:nvPr/>
        </p:nvCxnSpPr>
        <p:spPr>
          <a:xfrm rot="5400000">
            <a:off x="1709047" y="2364181"/>
            <a:ext cx="3005098" cy="2182413"/>
          </a:xfrm>
          <a:prstGeom prst="curvedConnector3">
            <a:avLst>
              <a:gd name="adj1" fmla="val 554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Скругленная соединительная линия 158"/>
          <p:cNvCxnSpPr/>
          <p:nvPr/>
        </p:nvCxnSpPr>
        <p:spPr>
          <a:xfrm rot="5400000">
            <a:off x="1819816" y="3306896"/>
            <a:ext cx="3528395" cy="146834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33959" y="4761047"/>
            <a:ext cx="691260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/>
              <a:t>Н/П </a:t>
            </a:r>
            <a:r>
              <a:rPr lang="kk-KZ" b="1" dirty="0" smtClean="0"/>
              <a:t> </a:t>
            </a:r>
            <a:r>
              <a:rPr lang="ru-RU" b="1" dirty="0" smtClean="0"/>
              <a:t>(недр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33960" y="3140968"/>
            <a:ext cx="67012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/>
              <a:t>Н/П </a:t>
            </a:r>
            <a:r>
              <a:rPr lang="ru-RU" b="1" dirty="0" smtClean="0"/>
              <a:t>(</a:t>
            </a:r>
            <a:r>
              <a:rPr lang="ru-RU" b="1" dirty="0"/>
              <a:t>Ф</a:t>
            </a:r>
            <a:r>
              <a:rPr lang="ru-RU" b="1" dirty="0" smtClean="0"/>
              <a:t>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18185" y="1628800"/>
            <a:ext cx="664689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Н/П  </a:t>
            </a:r>
            <a:r>
              <a:rPr lang="ru-RU" b="1" dirty="0" smtClean="0"/>
              <a:t>(ЮЛ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0"/>
            <a:ext cx="9171453" cy="5486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1593833017"/>
              </p:ext>
            </p:extLst>
          </p:nvPr>
        </p:nvGraphicFramePr>
        <p:xfrm>
          <a:off x="4036998" y="33928"/>
          <a:ext cx="711530" cy="48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54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Изображение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611560" cy="63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51650" y="204340"/>
            <a:ext cx="6111152" cy="200324"/>
          </a:xfrm>
        </p:spPr>
        <p:txBody>
          <a:bodyPr>
            <a:noAutofit/>
          </a:bodyPr>
          <a:lstStyle/>
          <a:p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1"/>
            <a:ext cx="9171453" cy="6952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СОЦИАЛЬНЫЙ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69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52736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являются плательщиками социального налога следующие налогоплательщики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применяющие специальный налоговый режим: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патента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крестьянских или фермерских хозяйств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специализированные организации, в которых работают инвалиды с нарушениями опорно-двигательного аппарата, по потере слуха, речи, зрения, соответствующие условиям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пункта 3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статьи 290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Налогового кодекса.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51650" y="204340"/>
            <a:ext cx="6111152" cy="200324"/>
          </a:xfrm>
        </p:spPr>
        <p:txBody>
          <a:bodyPr>
            <a:noAutofit/>
          </a:bodyPr>
          <a:lstStyle/>
          <a:p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95297"/>
            <a:ext cx="89289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 defTabSz="914288"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обложения социальным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налогом являются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асходы:</a:t>
            </a:r>
          </a:p>
          <a:p>
            <a:pPr marL="285750" indent="-285750" algn="just" defTabSz="914288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работодателя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выплачиваемые в виде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работникам</a:t>
            </a:r>
          </a:p>
          <a:p>
            <a:pPr marL="285750" indent="-285750" algn="just" defTabSz="914288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налогового агента по доходам иностранного персонала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объекта налогообложения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исключаются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пенсионные взносы в единый  накопительный пенсионный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фонд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взносы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 обязательное социальное медицинское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страхование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корректировки дохода (для целей ИПН) за исключением: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всех видов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выплат, получаемых в связи с исполнением служебных обязанностей в других войсках и воинских формированиях, правоохранительных органах (за исключением таможенных органов), на государственной фельдъегерской службе лицами, права которых иметь воинские, специальные звания, классные чины и носить форменную одежду упразднены с 1 января 2012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доход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материальной выгоды,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фактически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произведенной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автономной организацией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виде оплаты (возмещения) расходов на проживание, медицинское страхование, проезд воздушным транспортом от места жительства за пределами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РК до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места осуществления деятельности в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РК 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обратно, полученная физическим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лицом-нерезидентом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являющимся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работником такой автономной организации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осуществляющим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деятельность в Республике Казахстан по выполнению работ, оказанию услуг такой автономной организации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являющимся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работником юридического лица-нерезидента,  выполняющего работы, оказывающего услуги такой автономной организации образования, и непосредственно выполняющим такие работы и оказывающим такие услуги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1"/>
            <a:ext cx="9171453" cy="6952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СОЦИАЛЬНЫЙ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69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6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79712" y="276347"/>
            <a:ext cx="6723856" cy="351720"/>
          </a:xfrm>
        </p:spPr>
        <p:txBody>
          <a:bodyPr>
            <a:noAutofit/>
          </a:bodyPr>
          <a:lstStyle/>
          <a:p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1062310"/>
            <a:ext cx="867449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исчисляется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ставке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1 января 2018 года –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9,5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января 2025 года – 11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Индивидуальные  предприниматели и лица, занимающиеся частной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практикой (</a:t>
            </a: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частные нотариусы, адвокаты, частные судебные исполнители, профессиональные медиаторы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исчисляют социальный налог в 2-кратном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МРП за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себя и 1-кратном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МРП за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работника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Данное положение не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распространяется на:</a:t>
            </a:r>
          </a:p>
          <a:p>
            <a:pPr lvl="0"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налогоплательщиков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период временного приостановления ими представления налоговой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индивидуальных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предпринимателей, применяющих специальные налоговые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режимы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которые не получали в отчетном налоговом периоде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0"/>
            <a:ext cx="9171453" cy="90871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СТАВКИ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СОЦИАЛЬНОГО НАЛОГА</a:t>
            </a: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90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19" y="2348880"/>
            <a:ext cx="6840761" cy="168699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94" y="-4151"/>
            <a:ext cx="9144000" cy="980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9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0893246"/>
              </p:ext>
            </p:extLst>
          </p:nvPr>
        </p:nvGraphicFramePr>
        <p:xfrm>
          <a:off x="4076495" y="85720"/>
          <a:ext cx="93610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1004139"/>
            <a:ext cx="1711780" cy="585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5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3606" y="609990"/>
            <a:ext cx="8375084" cy="15471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endParaRPr lang="ru-RU" sz="1800" dirty="0"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821" y="1901965"/>
            <a:ext cx="1285494" cy="1613907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Патент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178" y="3671751"/>
            <a:ext cx="1291137" cy="3013298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Упрощенная декларация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9821" y="1195862"/>
            <a:ext cx="1296004" cy="5115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Текущие режимы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0736" y="1318621"/>
            <a:ext cx="6851837" cy="51157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Предлагаемые режимы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8889" y="1935565"/>
            <a:ext cx="1314959" cy="1626449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5893" y="3679099"/>
            <a:ext cx="1314959" cy="3013298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Упрощенная декларация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9228" y="1977839"/>
            <a:ext cx="5289462" cy="1584175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Ограничение видов деятельности с 2020 года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ставки с 2% до 1%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 Деятельности в сфере торговли осуществляется по ставке 2 %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Отмена социального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налога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Уплата только ИПН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3296" y="3679099"/>
            <a:ext cx="5280314" cy="3013298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5000"/>
              <a:buFont typeface="+mj-lt"/>
              <a:buAutoNum type="arabicPeriod"/>
              <a:tabLst>
                <a:tab pos="8890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единых предельных размеров доходов и численности работников для ЮЛ 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2 044 МЗП;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Предельная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работников – 30;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Ставку 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обложения оставить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действующей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редакции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65407" y="2566910"/>
            <a:ext cx="190920" cy="288032"/>
          </a:xfrm>
          <a:prstGeom prst="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246078" y="4869160"/>
            <a:ext cx="190920" cy="288032"/>
          </a:xfrm>
          <a:prstGeom prst="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63688" y="973209"/>
            <a:ext cx="0" cy="5397084"/>
          </a:xfrm>
          <a:prstGeom prst="line">
            <a:avLst/>
          </a:prstGeom>
          <a:ln w="1905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27454" y="0"/>
            <a:ext cx="9171453" cy="9732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charset="0"/>
                <a:cs typeface="Arial" charset="0"/>
              </a:rPr>
              <a:t>                                       </a:t>
            </a:r>
          </a:p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latin typeface="Arial" charset="0"/>
                <a:cs typeface="Arial" charset="0"/>
              </a:rPr>
              <a:t>                        Реформирование </a:t>
            </a:r>
            <a:r>
              <a:rPr lang="ru-RU" sz="2400" b="1" dirty="0">
                <a:latin typeface="Arial" charset="0"/>
                <a:cs typeface="Arial" charset="0"/>
              </a:rPr>
              <a:t>специальных </a:t>
            </a:r>
            <a:r>
              <a:rPr lang="ru-RU" sz="2400" b="1" dirty="0" smtClean="0">
                <a:latin typeface="Arial" charset="0"/>
                <a:cs typeface="Arial" charset="0"/>
              </a:rPr>
              <a:t>          </a:t>
            </a:r>
          </a:p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latin typeface="Arial" charset="0"/>
                <a:cs typeface="Arial" charset="0"/>
              </a:rPr>
              <a:t>                         налоговых </a:t>
            </a:r>
            <a:r>
              <a:rPr lang="ru-RU" sz="2400" b="1" dirty="0">
                <a:latin typeface="Arial" charset="0"/>
                <a:cs typeface="Arial" charset="0"/>
              </a:rPr>
              <a:t>режимов</a:t>
            </a:r>
          </a:p>
          <a:p>
            <a:pPr algn="ctr"/>
            <a:endParaRPr lang="ru-RU" dirty="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9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6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4458" y="548680"/>
            <a:ext cx="8375084" cy="453761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endParaRPr lang="ru-RU" sz="1800" dirty="0">
              <a:latin typeface="Arial" charset="0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668" y="1295419"/>
            <a:ext cx="1242814" cy="65559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Текущие режимы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1301004"/>
            <a:ext cx="6923846" cy="65559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Предлагаемые режимы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204864"/>
            <a:ext cx="1296144" cy="4532987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фиксированного вычета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(режим роста</a:t>
            </a:r>
            <a:r>
              <a:rPr lang="ru-RU" sz="1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22116" y="2204864"/>
            <a:ext cx="5337426" cy="4533000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Добровольный режим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налоговой базы как разницы между доходами и расходами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Ставка ИПН – 10%, КПН – 20%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Предельный порог по доходам 12 260 МЗП в год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Предельная численность 50 человек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использования дополнительного фиксированного вычета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81518" y="4039310"/>
            <a:ext cx="190920" cy="288032"/>
          </a:xfrm>
          <a:prstGeom prst="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black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91680" y="1002442"/>
            <a:ext cx="0" cy="5447378"/>
          </a:xfrm>
          <a:prstGeom prst="line">
            <a:avLst/>
          </a:prstGeom>
          <a:ln w="1905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23668" y="2204863"/>
            <a:ext cx="1242814" cy="4532987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отсутствует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7454" y="4015"/>
            <a:ext cx="9171453" cy="9984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charset="0"/>
                <a:cs typeface="Arial" charset="0"/>
              </a:rPr>
              <a:t>                        Реформирование </a:t>
            </a:r>
            <a:r>
              <a:rPr lang="ru-RU" sz="2400" b="1" dirty="0">
                <a:latin typeface="Arial" charset="0"/>
                <a:cs typeface="Arial" charset="0"/>
              </a:rPr>
              <a:t>специальных           </a:t>
            </a:r>
          </a:p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                         </a:t>
            </a:r>
            <a:r>
              <a:rPr lang="ru-RU" sz="2400" b="1" dirty="0" smtClean="0">
                <a:latin typeface="Arial" charset="0"/>
                <a:cs typeface="Arial" charset="0"/>
              </a:rPr>
              <a:t>   </a:t>
            </a:r>
            <a:r>
              <a:rPr lang="ru-RU" sz="2400" b="1" dirty="0">
                <a:latin typeface="Arial" charset="0"/>
                <a:cs typeface="Arial" charset="0"/>
              </a:rPr>
              <a:t>налоговых режимов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99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3" y="2852936"/>
            <a:ext cx="7416825" cy="168699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Всеобщее декларирование</a:t>
            </a:r>
          </a:p>
          <a:p>
            <a:pPr algn="ctr">
              <a:lnSpc>
                <a:spcPct val="80000"/>
              </a:lnSpc>
              <a:defRPr/>
            </a:pP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5" y="5814"/>
            <a:ext cx="9171453" cy="980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45221742"/>
              </p:ext>
            </p:extLst>
          </p:nvPr>
        </p:nvGraphicFramePr>
        <p:xfrm>
          <a:off x="4211960" y="72142"/>
          <a:ext cx="1287593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1004139"/>
            <a:ext cx="2143828" cy="585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5046" y="1285875"/>
            <a:ext cx="8507413" cy="5572125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romanUcPeriod"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Резидент Республики Казахстан: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совершеннолетние граждане Республики Казахстан;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оралманы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лица, имеющие вид на жительство.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514350" algn="just">
              <a:spcBef>
                <a:spcPts val="0"/>
              </a:spcBef>
              <a:buFont typeface="+mj-lt"/>
              <a:buAutoNum type="romanUcPeriod" startAt="2"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Иностранцы:</a:t>
            </a:r>
          </a:p>
          <a:p>
            <a:pPr marL="0" indent="-514350"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получении доходов из казахстанских источников, подлежащих обложению самостоятельно (не у источника выплаты);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наличии на территории Республики Казахстан:</a:t>
            </a:r>
          </a:p>
          <a:p>
            <a:pPr marL="0" indent="-514350" algn="just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имущества;</a:t>
            </a:r>
          </a:p>
          <a:p>
            <a:pPr marL="0" indent="-514350" algn="just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доли участия в жилищном строительстве;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514350" algn="just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romanUcPeriod" startAt="3"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Несовершеннолетние лица - при наличии:</a:t>
            </a:r>
          </a:p>
          <a:p>
            <a:pPr marL="355600" indent="-355600" algn="just">
              <a:spcBef>
                <a:spcPts val="0"/>
              </a:spcBef>
              <a:tabLst>
                <a:tab pos="355600" algn="l"/>
              </a:tabLs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зарегистрированного на них имущества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доли участия в жилищном строительстве, в том числе за пределами Республики Казахстан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8724900" y="630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0"/>
            <a:ext cx="9171453" cy="9593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КТО </a:t>
            </a: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ПОДЛЕЖИТ ДЕКЛАРИРОВАНИЮ</a:t>
            </a: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9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563688"/>
            <a:ext cx="8388350" cy="5105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фиксация факта наличия имущества физических лиц на 31 декабря года, предшествующего году вхождения в систему декларирования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(разово)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декларирование доходов за год и факта приобретения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реализации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имущества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(ежегодно)</a:t>
            </a:r>
          </a:p>
          <a:p>
            <a:pPr algn="just">
              <a:spcBef>
                <a:spcPts val="0"/>
              </a:spcBef>
              <a:defRPr/>
            </a:pPr>
            <a:endParaRPr lang="ru-RU" dirty="0" smtClean="0">
              <a:solidFill>
                <a:srgbClr val="0070C0"/>
              </a:solidFill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8724900" y="630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-1"/>
            <a:ext cx="9171453" cy="11087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                    СИСТЕМА 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ДЕКЛАРИРОВАНИЯ</a:t>
            </a: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791900" cy="110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5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1340768"/>
            <a:ext cx="8684518" cy="532832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000" dirty="0" smtClean="0">
                <a:cs typeface="Arial" pitchFamily="34" charset="0"/>
              </a:rPr>
              <a:t>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наличные денежные средства (не более 500 МЗП),</a:t>
            </a:r>
          </a:p>
          <a:p>
            <a:pPr marL="0" indent="0"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суммы денег на банковских счетах, в том числе </a:t>
            </a:r>
          </a:p>
          <a:p>
            <a:pPr marL="1076325" indent="0"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за пределами Республики Казахстан </a:t>
            </a:r>
          </a:p>
          <a:p>
            <a:pPr marL="0" indent="0">
              <a:buFontTx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недвижимость, в том числе земельные участки 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транспортные средства 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ценные бумаги, доли участия, паи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инвест.фондах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sz="20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                    долевое участие в жилищном строительстве 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задолженность других лиц перед физическим лицом или</a:t>
            </a:r>
          </a:p>
          <a:p>
            <a:pPr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физического лица перед другими лицами</a:t>
            </a:r>
          </a:p>
          <a:p>
            <a:pPr marL="0" indent="449263" algn="just">
              <a:buFontTx/>
              <a:buNone/>
              <a:defRPr/>
            </a:pPr>
            <a:endParaRPr lang="ru-RU" sz="1800" dirty="0" smtClean="0"/>
          </a:p>
          <a:p>
            <a:pPr marL="0" indent="449263" algn="just">
              <a:buFontTx/>
              <a:buNone/>
              <a:defRPr/>
            </a:pPr>
            <a:endParaRPr lang="ru-RU" sz="1800" dirty="0" smtClean="0"/>
          </a:p>
          <a:p>
            <a:pPr algn="just" eaLnBrk="1" hangingPunct="1">
              <a:buFontTx/>
              <a:buNone/>
              <a:defRPr/>
            </a:pP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724900" y="630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3312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3" y="3372243"/>
            <a:ext cx="10795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3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8" y="5010911"/>
            <a:ext cx="836613" cy="78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8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7" y="2564904"/>
            <a:ext cx="854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2" descr="C:\Users\user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6" y="1417514"/>
            <a:ext cx="1293183" cy="1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0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48" y="4221088"/>
            <a:ext cx="8699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1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5" y="5791993"/>
            <a:ext cx="9271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27454" y="0"/>
            <a:ext cx="9171453" cy="11247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rgbClr val="92D050"/>
                </a:solidFill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ДЕКЛАРАЦИЯ </a:t>
            </a: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АКТИВАХ И </a:t>
            </a:r>
            <a:endParaRPr lang="ru-RU" alt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ОБЯЗАТЕЛЬСТВАХ </a:t>
            </a: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(«ВХОДНАЯ»)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54" y="0"/>
            <a:ext cx="2599204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7" y="1260918"/>
            <a:ext cx="7416823" cy="55970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540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Arial" pitchFamily="34" charset="0"/>
              </a:rPr>
              <a:t>Сокращение сроков исковой давности</a:t>
            </a:r>
            <a:endParaRPr lang="ru-RU" sz="3200" dirty="0"/>
          </a:p>
        </p:txBody>
      </p:sp>
      <p:sp>
        <p:nvSpPr>
          <p:cNvPr id="109" name="Левая круглая скобка 108"/>
          <p:cNvSpPr/>
          <p:nvPr/>
        </p:nvSpPr>
        <p:spPr>
          <a:xfrm rot="10800000">
            <a:off x="7956373" y="859774"/>
            <a:ext cx="216026" cy="905200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0" name="Левая круглая скобка 109"/>
          <p:cNvSpPr/>
          <p:nvPr/>
        </p:nvSpPr>
        <p:spPr>
          <a:xfrm>
            <a:off x="1009832" y="859774"/>
            <a:ext cx="142902" cy="946297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5" name="object 24"/>
          <p:cNvSpPr txBox="1"/>
          <p:nvPr/>
        </p:nvSpPr>
        <p:spPr>
          <a:xfrm>
            <a:off x="5629709" y="3226911"/>
            <a:ext cx="347879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457200">
              <a:lnSpc>
                <a:spcPts val="8360"/>
              </a:lnSpc>
              <a:defRPr/>
            </a:pPr>
            <a:r>
              <a:rPr lang="ru-RU" sz="5400" b="1" dirty="0" smtClean="0">
                <a:solidFill>
                  <a:srgbClr val="FF0000"/>
                </a:solidFill>
                <a:ea typeface="Roboto" pitchFamily="2" charset="0"/>
                <a:cs typeface="Franklin Gothic Medium Cond"/>
              </a:rPr>
              <a:t>3 года</a:t>
            </a:r>
            <a:endParaRPr lang="ru-RU" sz="5400" b="1" dirty="0">
              <a:solidFill>
                <a:srgbClr val="FF0000"/>
              </a:solidFill>
              <a:ea typeface="Roboto" pitchFamily="2" charset="0"/>
              <a:cs typeface="Franklin Gothic Medium Cond"/>
            </a:endParaRPr>
          </a:p>
          <a:p>
            <a:pPr defTabSz="457200">
              <a:defRPr/>
            </a:pPr>
            <a:r>
              <a:rPr lang="ru-RU" b="1" spc="-21" dirty="0" smtClean="0">
                <a:solidFill>
                  <a:prstClr val="black"/>
                </a:solidFill>
                <a:ea typeface="Roboto" pitchFamily="2" charset="0"/>
                <a:cs typeface="Franklin Gothic Medium Cond"/>
              </a:rPr>
              <a:t>Малый и средний бизнес</a:t>
            </a:r>
            <a:endParaRPr lang="ru-RU" b="1" spc="-21" dirty="0">
              <a:solidFill>
                <a:prstClr val="black"/>
              </a:solidFill>
              <a:ea typeface="Roboto" pitchFamily="2" charset="0"/>
              <a:cs typeface="Franklin Gothic Medium Cond"/>
            </a:endParaRPr>
          </a:p>
        </p:txBody>
      </p:sp>
      <p:cxnSp>
        <p:nvCxnSpPr>
          <p:cNvPr id="116" name="Прямая соединительная линия 37"/>
          <p:cNvCxnSpPr/>
          <p:nvPr/>
        </p:nvCxnSpPr>
        <p:spPr>
          <a:xfrm>
            <a:off x="3120709" y="6522033"/>
            <a:ext cx="276321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42"/>
          <p:cNvSpPr/>
          <p:nvPr/>
        </p:nvSpPr>
        <p:spPr>
          <a:xfrm>
            <a:off x="3914085" y="1827393"/>
            <a:ext cx="483522" cy="4694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ea typeface="Roboto" pitchFamily="2" charset="0"/>
            </a:endParaRPr>
          </a:p>
        </p:txBody>
      </p:sp>
      <p:sp>
        <p:nvSpPr>
          <p:cNvPr id="118" name="Прямоугольник 43"/>
          <p:cNvSpPr/>
          <p:nvPr/>
        </p:nvSpPr>
        <p:spPr>
          <a:xfrm>
            <a:off x="4657241" y="3971533"/>
            <a:ext cx="483522" cy="2550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ea typeface="Roboto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11560" y="2025715"/>
            <a:ext cx="202230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ts val="1600"/>
              </a:lnSpc>
              <a:defRPr/>
            </a:pPr>
            <a:r>
              <a:rPr lang="ru-RU" sz="4400" b="1" dirty="0" smtClean="0">
                <a:solidFill>
                  <a:srgbClr val="4472C4"/>
                </a:solidFill>
                <a:ea typeface="Roboto" pitchFamily="2" charset="0"/>
              </a:rPr>
              <a:t>5 лет</a:t>
            </a:r>
            <a:endParaRPr lang="ru-RU" sz="2800" b="1" dirty="0">
              <a:solidFill>
                <a:srgbClr val="4472C4"/>
              </a:solidFill>
              <a:ea typeface="Roboto" pitchFamily="2" charset="0"/>
            </a:endParaRPr>
          </a:p>
        </p:txBody>
      </p:sp>
      <p:cxnSp>
        <p:nvCxnSpPr>
          <p:cNvPr id="121" name="Прямая соединительная линия 36"/>
          <p:cNvCxnSpPr/>
          <p:nvPr/>
        </p:nvCxnSpPr>
        <p:spPr>
          <a:xfrm>
            <a:off x="4399677" y="1844824"/>
            <a:ext cx="102254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38"/>
          <p:cNvCxnSpPr/>
          <p:nvPr/>
        </p:nvCxnSpPr>
        <p:spPr>
          <a:xfrm>
            <a:off x="4899002" y="1844824"/>
            <a:ext cx="0" cy="212670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73"/>
          <p:cNvSpPr/>
          <p:nvPr/>
        </p:nvSpPr>
        <p:spPr>
          <a:xfrm>
            <a:off x="4839132" y="1797092"/>
            <a:ext cx="119740" cy="119740"/>
          </a:xfrm>
          <a:prstGeom prst="ellipse">
            <a:avLst/>
          </a:prstGeom>
          <a:solidFill>
            <a:schemeClr val="bg1"/>
          </a:solidFill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Равнобедренный треугольник 123"/>
          <p:cNvSpPr/>
          <p:nvPr/>
        </p:nvSpPr>
        <p:spPr>
          <a:xfrm>
            <a:off x="3909306" y="2225670"/>
            <a:ext cx="485592" cy="4296364"/>
          </a:xfrm>
          <a:prstGeom prst="triangle">
            <a:avLst>
              <a:gd name="adj" fmla="val 0"/>
            </a:avLst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5" name="Равнобедренный треугольник 124"/>
          <p:cNvSpPr/>
          <p:nvPr/>
        </p:nvSpPr>
        <p:spPr>
          <a:xfrm>
            <a:off x="4657522" y="3971532"/>
            <a:ext cx="485592" cy="2550502"/>
          </a:xfrm>
          <a:prstGeom prst="triangle">
            <a:avLst>
              <a:gd name="adj" fmla="val 0"/>
            </a:avLst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object 24"/>
          <p:cNvSpPr txBox="1"/>
          <p:nvPr/>
        </p:nvSpPr>
        <p:spPr>
          <a:xfrm>
            <a:off x="827584" y="2393012"/>
            <a:ext cx="295232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Крупные </a:t>
            </a:r>
            <a:r>
              <a:rPr lang="ru-RU" b="1" dirty="0">
                <a:solidFill>
                  <a:prstClr val="black"/>
                </a:solidFill>
              </a:rPr>
              <a:t>налогоплательщики, состоящие на мониторинге и </a:t>
            </a:r>
          </a:p>
          <a:p>
            <a:r>
              <a:rPr lang="ru-RU" b="1" dirty="0" err="1">
                <a:solidFill>
                  <a:prstClr val="black"/>
                </a:solidFill>
              </a:rPr>
              <a:t>недропользователи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128" name="Group 74"/>
          <p:cNvGrpSpPr/>
          <p:nvPr/>
        </p:nvGrpSpPr>
        <p:grpSpPr>
          <a:xfrm>
            <a:off x="877124" y="1916832"/>
            <a:ext cx="310500" cy="308838"/>
            <a:chOff x="5902431" y="3740956"/>
            <a:chExt cx="296863" cy="295275"/>
          </a:xfrm>
        </p:grpSpPr>
        <p:sp>
          <p:nvSpPr>
            <p:cNvPr id="129" name="Oval 10"/>
            <p:cNvSpPr>
              <a:spLocks noChangeArrowheads="1"/>
            </p:cNvSpPr>
            <p:nvPr/>
          </p:nvSpPr>
          <p:spPr bwMode="auto">
            <a:xfrm>
              <a:off x="5902431" y="3740956"/>
              <a:ext cx="296863" cy="295275"/>
            </a:xfrm>
            <a:prstGeom prst="ellipse">
              <a:avLst/>
            </a:prstGeom>
            <a:solidFill>
              <a:srgbClr val="318FCF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5"/>
            <p:cNvSpPr>
              <a:spLocks/>
            </p:cNvSpPr>
            <p:nvPr/>
          </p:nvSpPr>
          <p:spPr bwMode="auto">
            <a:xfrm>
              <a:off x="5973849" y="3809802"/>
              <a:ext cx="153987" cy="114300"/>
            </a:xfrm>
            <a:custGeom>
              <a:avLst/>
              <a:gdLst>
                <a:gd name="T0" fmla="*/ 97 w 97"/>
                <a:gd name="T1" fmla="*/ 15 h 72"/>
                <a:gd name="T2" fmla="*/ 82 w 97"/>
                <a:gd name="T3" fmla="*/ 0 h 72"/>
                <a:gd name="T4" fmla="*/ 39 w 97"/>
                <a:gd name="T5" fmla="*/ 42 h 72"/>
                <a:gd name="T6" fmla="*/ 15 w 97"/>
                <a:gd name="T7" fmla="*/ 18 h 72"/>
                <a:gd name="T8" fmla="*/ 0 w 97"/>
                <a:gd name="T9" fmla="*/ 33 h 72"/>
                <a:gd name="T10" fmla="*/ 39 w 97"/>
                <a:gd name="T11" fmla="*/ 72 h 72"/>
                <a:gd name="T12" fmla="*/ 97 w 97"/>
                <a:gd name="T13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72">
                  <a:moveTo>
                    <a:pt x="97" y="15"/>
                  </a:moveTo>
                  <a:lnTo>
                    <a:pt x="82" y="0"/>
                  </a:lnTo>
                  <a:lnTo>
                    <a:pt x="39" y="42"/>
                  </a:lnTo>
                  <a:lnTo>
                    <a:pt x="15" y="18"/>
                  </a:lnTo>
                  <a:lnTo>
                    <a:pt x="0" y="33"/>
                  </a:lnTo>
                  <a:lnTo>
                    <a:pt x="39" y="72"/>
                  </a:lnTo>
                  <a:lnTo>
                    <a:pt x="97" y="15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"/>
            <p:cNvSpPr>
              <a:spLocks noChangeShapeType="1"/>
            </p:cNvSpPr>
            <p:nvPr/>
          </p:nvSpPr>
          <p:spPr bwMode="auto">
            <a:xfrm>
              <a:off x="6045305" y="4007656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"/>
            <p:cNvSpPr>
              <a:spLocks noChangeShapeType="1"/>
            </p:cNvSpPr>
            <p:nvPr/>
          </p:nvSpPr>
          <p:spPr bwMode="auto">
            <a:xfrm>
              <a:off x="6045305" y="3769531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8"/>
            <p:cNvSpPr>
              <a:spLocks noChangeShapeType="1"/>
            </p:cNvSpPr>
            <p:nvPr/>
          </p:nvSpPr>
          <p:spPr bwMode="auto">
            <a:xfrm>
              <a:off x="5926242" y="3888593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9"/>
            <p:cNvSpPr>
              <a:spLocks noChangeShapeType="1"/>
            </p:cNvSpPr>
            <p:nvPr/>
          </p:nvSpPr>
          <p:spPr bwMode="auto">
            <a:xfrm>
              <a:off x="6165936" y="3866952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6" name="Oval 10"/>
          <p:cNvSpPr>
            <a:spLocks noChangeArrowheads="1"/>
          </p:cNvSpPr>
          <p:nvPr/>
        </p:nvSpPr>
        <p:spPr bwMode="auto">
          <a:xfrm>
            <a:off x="5220072" y="3662694"/>
            <a:ext cx="310499" cy="308838"/>
          </a:xfrm>
          <a:prstGeom prst="ellipse">
            <a:avLst/>
          </a:prstGeom>
          <a:solidFill>
            <a:srgbClr val="FF0000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Freeform 5"/>
          <p:cNvSpPr>
            <a:spLocks/>
          </p:cNvSpPr>
          <p:nvPr/>
        </p:nvSpPr>
        <p:spPr bwMode="auto">
          <a:xfrm>
            <a:off x="5294790" y="3757337"/>
            <a:ext cx="161061" cy="119550"/>
          </a:xfrm>
          <a:custGeom>
            <a:avLst/>
            <a:gdLst>
              <a:gd name="T0" fmla="*/ 97 w 97"/>
              <a:gd name="T1" fmla="*/ 15 h 72"/>
              <a:gd name="T2" fmla="*/ 82 w 97"/>
              <a:gd name="T3" fmla="*/ 0 h 72"/>
              <a:gd name="T4" fmla="*/ 39 w 97"/>
              <a:gd name="T5" fmla="*/ 42 h 72"/>
              <a:gd name="T6" fmla="*/ 15 w 97"/>
              <a:gd name="T7" fmla="*/ 18 h 72"/>
              <a:gd name="T8" fmla="*/ 0 w 97"/>
              <a:gd name="T9" fmla="*/ 33 h 72"/>
              <a:gd name="T10" fmla="*/ 39 w 97"/>
              <a:gd name="T11" fmla="*/ 72 h 72"/>
              <a:gd name="T12" fmla="*/ 97 w 97"/>
              <a:gd name="T13" fmla="*/ 1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72">
                <a:moveTo>
                  <a:pt x="97" y="15"/>
                </a:moveTo>
                <a:lnTo>
                  <a:pt x="82" y="0"/>
                </a:lnTo>
                <a:lnTo>
                  <a:pt x="39" y="42"/>
                </a:lnTo>
                <a:lnTo>
                  <a:pt x="15" y="18"/>
                </a:lnTo>
                <a:lnTo>
                  <a:pt x="0" y="33"/>
                </a:lnTo>
                <a:lnTo>
                  <a:pt x="39" y="72"/>
                </a:lnTo>
                <a:lnTo>
                  <a:pt x="97" y="15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8" name="Прямая соединительная линия 36"/>
          <p:cNvCxnSpPr/>
          <p:nvPr/>
        </p:nvCxnSpPr>
        <p:spPr>
          <a:xfrm>
            <a:off x="2901379" y="1844824"/>
            <a:ext cx="102254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9171453" cy="8408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828006146"/>
              </p:ext>
            </p:extLst>
          </p:nvPr>
        </p:nvGraphicFramePr>
        <p:xfrm>
          <a:off x="4076494" y="-4150"/>
          <a:ext cx="1143578" cy="84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8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Изображение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63"/>
            <a:ext cx="611560" cy="601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2724" y="1252050"/>
            <a:ext cx="8715375" cy="55721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        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Физическое лицо </a:t>
            </a:r>
            <a:r>
              <a:rPr lang="ru-RU" alt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вправе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указать: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- культурные ценности, включенные в Государственный реестр культурных ценностей</a:t>
            </a:r>
          </a:p>
          <a:p>
            <a:pPr marL="0" indent="0" algn="just">
              <a:spcBef>
                <a:spcPct val="0"/>
              </a:spcBef>
              <a:buFontTx/>
              <a:buAutoNum type="arabicPeriod"/>
            </a:pPr>
            <a:endParaRPr lang="ru-RU" alt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- драгоценные камни и металлы, ювелирные изделия и другие предметы, содержащие драгоценные камни и металлы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- произведения искусства и антиквариата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биологические активы при наличии ветеринарного паспорта или иного документа, подтверждающего право собственности на такие активы</a:t>
            </a:r>
            <a:endParaRPr lang="ru-RU" altLang="ru-RU" sz="28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AutoNum type="arabicPeriod"/>
            </a:pPr>
            <a:endParaRPr lang="ru-RU" alt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- прочее имущество</a:t>
            </a:r>
            <a:endParaRPr lang="ru-RU" altLang="ru-RU" sz="28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altLang="ru-RU" sz="2000" dirty="0" smtClean="0">
              <a:solidFill>
                <a:schemeClr val="tx2"/>
              </a:solidFill>
            </a:endParaRPr>
          </a:p>
          <a:p>
            <a:pPr marL="0" indent="0" algn="just"/>
            <a:endParaRPr lang="ru-RU" alt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/>
            <a:endParaRPr lang="ru-RU" altLang="ru-RU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8724900" y="630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0"/>
            <a:ext cx="9171453" cy="11145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rgbClr val="92D050"/>
                </a:solidFill>
                <a:cs typeface="Times New Roman" pitchFamily="18" charset="0"/>
              </a:rPr>
              <a:t>                                            </a:t>
            </a:r>
          </a:p>
          <a:p>
            <a:pPr algn="ctr"/>
            <a:r>
              <a:rPr lang="ru-RU" altLang="ru-RU" b="1" dirty="0"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92D050"/>
                </a:solidFill>
                <a:cs typeface="Times New Roman" pitchFamily="18" charset="0"/>
              </a:rPr>
              <a:t>                                                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ДЕКЛАРАЦИЯ 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АКТИВАХ И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ОБЯЗАТЕЛЬСТВАХ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(«ВХОДНАЯ»)</a:t>
            </a: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719892" cy="11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556792"/>
            <a:ext cx="8556773" cy="4745583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cs typeface="Arial" charset="0"/>
              </a:rPr>
              <a:t>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Предусмотрено 2 формы декларации о доходах и имуществе (ежегодная):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краткая декларация о доходах и имуществе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(без приложений и без показателей)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расширенная декларация о доходах и имуществе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приложениями)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2400" dirty="0" smtClean="0">
              <a:solidFill>
                <a:srgbClr val="002060"/>
              </a:solidFill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ru-RU" sz="2400" dirty="0" smtClean="0">
              <a:solidFill>
                <a:srgbClr val="002060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1" name="Rectangle 4"/>
          <p:cNvSpPr>
            <a:spLocks noChangeArrowheads="1"/>
          </p:cNvSpPr>
          <p:nvPr/>
        </p:nvSpPr>
        <p:spPr bwMode="auto">
          <a:xfrm>
            <a:off x="8724900" y="630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0"/>
            <a:ext cx="9171453" cy="113955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rgbClr val="92D050"/>
                </a:solidFill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ru-RU" altLang="ru-RU" b="1" dirty="0"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92D050"/>
                </a:solidFill>
                <a:cs typeface="Times New Roman" pitchFamily="18" charset="0"/>
              </a:rPr>
              <a:t>                                                     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ДЕКЛАРАЦИЯ </a:t>
            </a: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ДОХОДАХ 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ИМУЩЕСТВЕ</a:t>
            </a: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(«ЕЖЕГОДНАЯ»)</a:t>
            </a: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3079932" cy="11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4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19" y="1124744"/>
            <a:ext cx="8565455" cy="5544344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2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Краткая декларация о доходах и имуществе (на 1 листе) предназначена для лиц, которые в течение отчетного календарного года:</a:t>
            </a:r>
          </a:p>
          <a:p>
            <a:pPr algn="just"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не получали доходы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получали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заработную плату, пенсию, стипендию, алименты</a:t>
            </a:r>
          </a:p>
          <a:p>
            <a:pPr algn="just">
              <a:buNone/>
              <a:defRPr/>
            </a:pP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не получали доходы, не подлежащие налогообложению у источника выплаты налоговым агентом, имущественный доход</a:t>
            </a:r>
          </a:p>
          <a:p>
            <a:pPr algn="just">
              <a:buFontTx/>
              <a:buNone/>
              <a:defRPr/>
            </a:pP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не являлись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госслужащими, депутатами, судьями, крупными участниками банка, индивидуальными предпринимателями, частными нотариусами, частными судебными исполнителями, адвокатами, профессиональными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медиаторами</a:t>
            </a:r>
          </a:p>
          <a:p>
            <a:pPr algn="just">
              <a:buFontTx/>
              <a:buNone/>
              <a:defRPr/>
            </a:pP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не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приобретали, не отчуждали, не получали безвозмездно имущество, подлежащее государственной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регистрации</a:t>
            </a:r>
          </a:p>
          <a:p>
            <a:pPr algn="just">
              <a:defRPr/>
            </a:pP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00" indent="-342000" algn="just">
              <a:spcBef>
                <a:spcPts val="480"/>
              </a:spcBef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не предоставляли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налоговому агенту заявление на уменьшение облагаемого дохода у источника выплаты на предварительную сумму прочих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вычетов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ru-RU" sz="800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indent="447675" algn="just" eaLnBrk="1" hangingPunct="1">
              <a:defRPr/>
            </a:pPr>
            <a:endParaRPr lang="ru-RU" sz="1800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indent="447675" algn="just" eaLnBrk="1" hangingPunct="1">
              <a:buFontTx/>
              <a:buNone/>
              <a:defRPr/>
            </a:pPr>
            <a:endParaRPr lang="ru-RU" sz="1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447675" algn="just" eaLnBrk="1" hangingPunct="1">
              <a:defRPr/>
            </a:pPr>
            <a:endParaRPr lang="ru-RU" sz="1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defRPr/>
            </a:pPr>
            <a:endParaRPr lang="ru-RU" sz="2000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36195" name="Rectangle 4"/>
          <p:cNvSpPr>
            <a:spLocks noChangeArrowheads="1"/>
          </p:cNvSpPr>
          <p:nvPr/>
        </p:nvSpPr>
        <p:spPr bwMode="auto">
          <a:xfrm>
            <a:off x="8724900" y="630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0"/>
            <a:ext cx="9171453" cy="980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КРАТКАЯ 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ДЕКЛАРАЦИЯ О ДОХОДАХ И ИМУЩЕСТВЕ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(«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ОЧЕРЕДНАЯ»)</a:t>
            </a: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431860" cy="9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52736"/>
            <a:ext cx="8606160" cy="5432995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Подлежат отражению: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полученные доходы, в т.ч. за пределами Республики Казахстан, в т.ч. доходы индивидуальных предпринимателей, лиц, занимающихся частной практикой </a:t>
            </a:r>
          </a:p>
          <a:p>
            <a:pPr marL="0" indent="0" algn="just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налоговые вычеты</a:t>
            </a:r>
          </a:p>
          <a:p>
            <a:pPr marL="0" indent="0" algn="just">
              <a:spcBef>
                <a:spcPct val="0"/>
              </a:spcBef>
              <a:buFontTx/>
              <a:buAutoNum type="arabicPeriod"/>
            </a:pPr>
            <a:endParaRPr lang="ru-RU" alt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имущество, права или сделки по которому подлежат государственной  регистрации </a:t>
            </a:r>
            <a:r>
              <a:rPr lang="ru-RU" alt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 случае приобретения, в т.ч. безвозмездного получения, или отчуждения)</a:t>
            </a:r>
          </a:p>
          <a:p>
            <a:pPr marL="0" indent="0" algn="just">
              <a:spcBef>
                <a:spcPct val="0"/>
              </a:spcBef>
              <a:buFontTx/>
              <a:buAutoNum type="arabicPeriod"/>
            </a:pPr>
            <a:endParaRPr lang="ru-RU" alt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источники покрытия расходов, в т.ч. за пределами Республики Казахстан: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расходы на приобретение недвижимости, транспорта, ценных бумаг, доли участия, инвестиционного золота, производных финансовых инструментов. Лица, уполномоченные на выполнение государственных функций, и их супруги обязаны декларировать также источники таких расходов </a:t>
            </a:r>
            <a:r>
              <a:rPr lang="ru-RU" alt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(собственные средства, заемные средства, безвозмездно полученные средства)</a:t>
            </a:r>
          </a:p>
        </p:txBody>
      </p:sp>
      <p:sp>
        <p:nvSpPr>
          <p:cNvPr id="137219" name="Rectangle 4"/>
          <p:cNvSpPr>
            <a:spLocks noChangeArrowheads="1"/>
          </p:cNvSpPr>
          <p:nvPr/>
        </p:nvSpPr>
        <p:spPr bwMode="auto">
          <a:xfrm>
            <a:off x="8724900" y="6302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0"/>
            <a:ext cx="9171453" cy="9087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ДЕКЛАРАЦИЯ </a:t>
            </a: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ДОХОДАХ И ИМУЩЕСТВЕ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(«</a:t>
            </a: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ЕЖЕГОДНАЯ»)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359852" cy="9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376363"/>
            <a:ext cx="8464550" cy="5473700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2000" dirty="0" smtClean="0"/>
              <a:t>	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defRPr/>
            </a:pP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59777"/>
              </p:ext>
            </p:extLst>
          </p:nvPr>
        </p:nvGraphicFramePr>
        <p:xfrm>
          <a:off x="251521" y="1628800"/>
          <a:ext cx="8613372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292"/>
                <a:gridCol w="5123080"/>
              </a:tblGrid>
              <a:tr h="1160377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есть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будет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1345">
                <a:tc rowSpan="2">
                  <a:txBody>
                    <a:bodyPr/>
                    <a:lstStyle/>
                    <a:p>
                      <a:pPr marL="0" indent="261938" algn="just">
                        <a:buFont typeface="Arial" pitchFamily="34" charset="0"/>
                        <a:buChar char="•"/>
                      </a:pPr>
                      <a:endParaRPr lang="ru-RU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261938" algn="just">
                        <a:buFont typeface="Arial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</a:t>
                      </a:r>
                      <a:r>
                        <a:rPr lang="ru-RU" sz="2400" b="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марта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позднее 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июля</a:t>
                      </a:r>
                      <a:r>
                        <a:rPr lang="ru-RU" sz="24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года, следующего за отчетным календарным годом</a:t>
                      </a:r>
                      <a:r>
                        <a:rPr lang="ru-RU" sz="2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24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бумажном </a:t>
                      </a:r>
                      <a:r>
                        <a:rPr lang="ru-RU" sz="2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носителе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6791">
                <a:tc vMerge="1">
                  <a:txBody>
                    <a:bodyPr/>
                    <a:lstStyle/>
                    <a:p>
                      <a:pPr marL="0" indent="261938" algn="just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позднее 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сентября</a:t>
                      </a:r>
                      <a:r>
                        <a:rPr lang="ru-RU" sz="24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следующего за отчетным календарным годом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 электронном </a:t>
                      </a:r>
                      <a:r>
                        <a:rPr lang="ru-RU" sz="2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</a:t>
                      </a:r>
                      <a:endParaRPr lang="ru-RU" sz="24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948"/>
            <a:ext cx="9171453" cy="11927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СРОКИ </a:t>
            </a: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ПРЕДСТАВЛЕНИЯ ДЕКЛАРАЦИЙ</a:t>
            </a:r>
          </a:p>
          <a:p>
            <a:pPr algn="ctr"/>
            <a:endParaRPr lang="ru-RU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11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50626663"/>
              </p:ext>
            </p:extLst>
          </p:nvPr>
        </p:nvGraphicFramePr>
        <p:xfrm>
          <a:off x="179512" y="980728"/>
          <a:ext cx="86434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12341588"/>
              </p:ext>
            </p:extLst>
          </p:nvPr>
        </p:nvGraphicFramePr>
        <p:xfrm>
          <a:off x="7786710" y="0"/>
          <a:ext cx="135729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40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1124743"/>
            <a:ext cx="8280920" cy="5735791"/>
          </a:xfrm>
          <a:prstGeom prst="rect">
            <a:avLst/>
          </a:prstGeom>
        </p:spPr>
      </p:pic>
      <p:sp>
        <p:nvSpPr>
          <p:cNvPr id="24" name="Стрелка: пятиугольник 1"/>
          <p:cNvSpPr/>
          <p:nvPr/>
        </p:nvSpPr>
        <p:spPr>
          <a:xfrm>
            <a:off x="611561" y="4725145"/>
            <a:ext cx="7344815" cy="1872208"/>
          </a:xfrm>
          <a:prstGeom prst="homePlate">
            <a:avLst>
              <a:gd name="adj" fmla="val 4765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Стрелка: шеврон 158"/>
          <p:cNvSpPr/>
          <p:nvPr/>
        </p:nvSpPr>
        <p:spPr>
          <a:xfrm>
            <a:off x="7164288" y="4725145"/>
            <a:ext cx="1407733" cy="1872208"/>
          </a:xfrm>
          <a:prstGeom prst="chevron">
            <a:avLst>
              <a:gd name="adj" fmla="val 6320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1" y="82163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Arial" pitchFamily="34" charset="0"/>
              </a:rPr>
              <a:t>Сохранение порога по НДС</a:t>
            </a:r>
            <a:endParaRPr lang="ru-RU" dirty="0"/>
          </a:p>
        </p:txBody>
      </p:sp>
      <p:sp>
        <p:nvSpPr>
          <p:cNvPr id="8" name="Левая круглая скобка 7"/>
          <p:cNvSpPr/>
          <p:nvPr/>
        </p:nvSpPr>
        <p:spPr>
          <a:xfrm rot="10800000">
            <a:off x="8316413" y="872715"/>
            <a:ext cx="216025" cy="1152127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994921" y="872715"/>
            <a:ext cx="216025" cy="1152127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318157" cy="2664296"/>
          </a:xfrm>
          <a:noFill/>
          <a:effectLst>
            <a:softEdge rad="1257300"/>
          </a:effectLst>
        </p:spPr>
        <p:txBody>
          <a:bodyPr>
            <a:noAutofit/>
          </a:bodyPr>
          <a:lstStyle/>
          <a:p>
            <a:pPr marL="0" lvl="1" indent="361950" algn="ctr">
              <a:buNone/>
            </a:pPr>
            <a:r>
              <a:rPr lang="ru-RU" sz="3200" b="1" dirty="0" smtClean="0">
                <a:cs typeface="Arial" pitchFamily="34" charset="0"/>
              </a:rPr>
              <a:t>Сохраняется </a:t>
            </a:r>
          </a:p>
          <a:p>
            <a:pPr marL="0" lvl="1" indent="361950" algn="ctr">
              <a:buNone/>
            </a:pPr>
            <a:r>
              <a:rPr lang="ru-RU" sz="3200" b="1" dirty="0" smtClean="0">
                <a:cs typeface="Arial" pitchFamily="34" charset="0"/>
              </a:rPr>
              <a:t>действующее </a:t>
            </a:r>
            <a:r>
              <a:rPr lang="ru-RU" sz="3200" b="1" dirty="0">
                <a:cs typeface="Arial" pitchFamily="34" charset="0"/>
              </a:rPr>
              <a:t>минимальное пороговое значение для постановки на учет по НДС </a:t>
            </a:r>
            <a:r>
              <a:rPr lang="ru-RU" sz="6600" b="1" dirty="0" smtClean="0">
                <a:solidFill>
                  <a:srgbClr val="FF0000"/>
                </a:solidFill>
                <a:cs typeface="Arial" pitchFamily="34" charset="0"/>
              </a:rPr>
              <a:t>30</a:t>
            </a:r>
            <a:r>
              <a:rPr lang="ru-RU" sz="6600" b="1" dirty="0">
                <a:solidFill>
                  <a:srgbClr val="FF0000"/>
                </a:solidFill>
                <a:cs typeface="Arial" pitchFamily="34" charset="0"/>
              </a:rPr>
              <a:t> 000 </a:t>
            </a:r>
            <a:r>
              <a:rPr lang="ru-RU" sz="6600" b="1" dirty="0" smtClean="0">
                <a:solidFill>
                  <a:srgbClr val="FF0000"/>
                </a:solidFill>
                <a:cs typeface="Arial" pitchFamily="34" charset="0"/>
              </a:rPr>
              <a:t>МРП</a:t>
            </a:r>
          </a:p>
          <a:p>
            <a:pPr marL="0" lvl="1" indent="361950" algn="just">
              <a:lnSpc>
                <a:spcPct val="114000"/>
              </a:lnSpc>
              <a:buNone/>
            </a:pPr>
            <a:endParaRPr lang="ru-RU" sz="1600" b="1" i="1" dirty="0" smtClean="0">
              <a:cs typeface="Arial" pitchFamily="34" charset="0"/>
            </a:endParaRPr>
          </a:p>
          <a:p>
            <a:pPr marL="0" lvl="1" indent="361950" algn="just">
              <a:lnSpc>
                <a:spcPct val="114000"/>
              </a:lnSpc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Ранее законодательно предусмотрено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поэтапное снижение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в:</a:t>
            </a:r>
          </a:p>
          <a:p>
            <a:pPr marL="0" lvl="1" indent="361950" algn="just">
              <a:lnSpc>
                <a:spcPct val="114000"/>
              </a:lnSpc>
              <a:buNone/>
            </a:pP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2018 г</a:t>
            </a: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– до 25 000 МРП (53,0 млн. тенге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); </a:t>
            </a:r>
            <a:endParaRPr lang="ru-RU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1" indent="361950" algn="just">
              <a:lnSpc>
                <a:spcPct val="114000"/>
              </a:lnSpc>
              <a:buNone/>
            </a:pP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2019 г</a:t>
            </a:r>
            <a:r>
              <a:rPr lang="ru-RU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– до 20 000 МРП (42,4 млн. тенге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);</a:t>
            </a:r>
          </a:p>
          <a:p>
            <a:pPr marL="0" lvl="1" indent="0" algn="just">
              <a:lnSpc>
                <a:spcPct val="114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- 2020 г. – до 15 000 МРП (31,8 млн. тенге).</a:t>
            </a:r>
          </a:p>
          <a:p>
            <a:pPr marL="285750" lvl="1" algn="just">
              <a:lnSpc>
                <a:spcPct val="114000"/>
              </a:lnSpc>
              <a:buFontTx/>
              <a:buChar char="-"/>
            </a:pPr>
            <a:endParaRPr lang="ru-RU" sz="1800" i="1" dirty="0">
              <a:cs typeface="Arial" pitchFamily="34" charset="0"/>
            </a:endParaRPr>
          </a:p>
          <a:p>
            <a:pPr marL="285750" lvl="1" algn="just">
              <a:lnSpc>
                <a:spcPct val="114000"/>
              </a:lnSpc>
              <a:buFontTx/>
              <a:buChar char="-"/>
            </a:pPr>
            <a:endParaRPr lang="ru-RU" sz="1800" dirty="0">
              <a:cs typeface="Arial" pitchFamily="34" charset="0"/>
            </a:endParaRPr>
          </a:p>
          <a:p>
            <a:pPr marL="0" lvl="1" indent="361950" algn="just">
              <a:lnSpc>
                <a:spcPct val="114000"/>
              </a:lnSpc>
              <a:buNone/>
            </a:pPr>
            <a:endParaRPr lang="ru-RU" sz="800" dirty="0">
              <a:cs typeface="Arial" pitchFamily="34" charset="0"/>
            </a:endParaRPr>
          </a:p>
          <a:p>
            <a:pPr marL="0" lvl="1" indent="361950" algn="just">
              <a:lnSpc>
                <a:spcPct val="114000"/>
              </a:lnSpc>
              <a:buFont typeface="Wingdings" pitchFamily="2" charset="2"/>
              <a:buChar char="v"/>
            </a:pPr>
            <a:endParaRPr lang="kk-K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539552" y="4725146"/>
            <a:ext cx="432048" cy="18980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4151"/>
            <a:ext cx="9171453" cy="7688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47487918"/>
              </p:ext>
            </p:extLst>
          </p:nvPr>
        </p:nvGraphicFramePr>
        <p:xfrm>
          <a:off x="3950479" y="-4151"/>
          <a:ext cx="1017565" cy="76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7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5"/>
            <a:ext cx="539552" cy="60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678114"/>
            <a:ext cx="7344816" cy="16869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Вычеты по индивидуальному подоходному налогу </a:t>
            </a:r>
          </a:p>
          <a:p>
            <a:pPr algn="ctr"/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(01.01.2020 г.)</a:t>
            </a:r>
            <a:endParaRPr lang="ru-RU" sz="17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7454" y="-4151"/>
            <a:ext cx="9171453" cy="9807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9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7987250"/>
              </p:ext>
            </p:extLst>
          </p:nvPr>
        </p:nvGraphicFramePr>
        <p:xfrm>
          <a:off x="4076494" y="-4151"/>
          <a:ext cx="1215586" cy="92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138"/>
            <a:ext cx="1907704" cy="585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2566" y="692696"/>
            <a:ext cx="8243930" cy="60486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лицо имеет право на применение следующих видов налоговых вычетов: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вычет в виде обязательных пенсионных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взносов;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налоговый вычет по взносам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ОСМС;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стандартные налоговые вычеты (далее – стандартные вычеты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налоговый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для многодетных семей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прочие налоговые вычеты (далее – прочие вычеты), которые включают в себя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вычет по добровольным пенсионным взносам;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налоговый вычет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обучение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налоговый вычет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медицину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по вознаграждениям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-4151"/>
            <a:ext cx="9171453" cy="69684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algn="ctr"/>
            <a:r>
              <a:rPr lang="ru-RU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342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положения по налоговым вычетам  </a:t>
            </a:r>
          </a:p>
          <a:p>
            <a:pPr algn="ctr"/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-4151"/>
            <a:ext cx="3320474" cy="69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5"/>
            <a:ext cx="792564" cy="61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11560" y="836712"/>
            <a:ext cx="8135647" cy="58324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 общей суммы налогового вычета для многодетных семей и прочих вычетов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примененных в календарном году, как у налогового агента, так и физическим лицом самостоятельно, 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должен превышать 48-кратный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МЗП (1 174 032 тенге)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вычеты применяются на основании документов, подтверждающих право на применение налоговых вычетов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Оригиналы таких документов хранятся у физического лица в течение срока исковой давности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установленного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Налоговым кодексом.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Налоговые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вычеты применяются последовательно в том порядке, в котором они отражены в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пункте 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настоящей статьи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Минимальный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размер заработной платы применяется равный минимальному размеру заработной платы, установленному законом о республиканском бюджете и действующему на первое января соответствующего финансового года.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4151"/>
            <a:ext cx="9144000" cy="7688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95091050"/>
              </p:ext>
            </p:extLst>
          </p:nvPr>
        </p:nvGraphicFramePr>
        <p:xfrm>
          <a:off x="4090220" y="60683"/>
          <a:ext cx="936104" cy="70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76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836712"/>
            <a:ext cx="8928992" cy="59046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Налоговые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вычеты, за исключением налогового вычета в виде социальных платежей, применяются налоговым агентом у источника выплаты на основании: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заявления физического лица о применении налоговых вычетов по форме, установленной уполномоченным органом;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копий подтверждающих документов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(копии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хранятся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течение срока исковой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давности).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изменении в течение календарного года налогового агента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за исключением случаев его реорганизации, </a:t>
            </a: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применённая сумма налогового вычета, образовавшаяся у предыдущего налогового агента, не учитывается у нового налогового агента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лицо вправе применить определенный вид налогового вычета только у одного налогового агента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 В случае если налоговые вычеты не применены налоговым агентом к доходу физического лица по причине обращения физического лица позже даты удержания индивидуального подоходного налога с такого дохода, то физическое лицо вправе в течение календарного года, в котором производилась выплата дохода, представить налоговому агенту, производившему удержание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ИПН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 такого дохода, подтверждающие документы, на основании которых налоговый агент производит перерасчет доходов, подлежащих налогообложению.</a:t>
            </a:r>
            <a:endParaRPr lang="ru-RU" sz="17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7454" y="-4151"/>
            <a:ext cx="9171454" cy="76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Статья 343.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Особенности применения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налоговых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вычетов у налогового агента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7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0E8D-A73F-46BA-A6BE-B3DCB339D6C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620688"/>
            <a:ext cx="8784976" cy="61206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1</a:t>
            </a:r>
            <a:r>
              <a:rPr lang="ru-RU" sz="1400" dirty="0"/>
              <a:t>.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Стандартными вычетами являются:</a:t>
            </a:r>
          </a:p>
          <a:p>
            <a:pPr marL="342900" indent="-342900">
              <a:buAutoNum type="arabicParenR"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МЗП.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Стандартный вычет применяется за каждый календарный месяц</a:t>
            </a:r>
            <a:r>
              <a:rPr lang="ru-RU" sz="145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5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4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стандартного вычета за календарный год не должна превышать 12-кратного </a:t>
            </a:r>
            <a:r>
              <a:rPr lang="ru-RU" sz="14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МЗП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2) 75-кратный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МЗП за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календарный год на основании того, что такое лицо на дату применения настоящего подпункта является:</a:t>
            </a: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участником ВОВ и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приравненным к нему лицом;</a:t>
            </a: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лицом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, награжденным орденами и медалями бывшего Союза ССР за самоотверженный труд и безупречную воинскую службу в тылу в годы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ВОВ;</a:t>
            </a:r>
            <a:endParaRPr lang="ru-RU" sz="14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лицом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, проработавшим (прослужившим) не менее шести месяцев с 22 июня 1941 года по 9 мая 1945 года и не награжденным орденами и медалями бывшего Союза ССР за самоотверженный труд и безупречную воинскую службу в тылу в годы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ВОВ;</a:t>
            </a:r>
            <a:endParaRPr lang="ru-RU" sz="14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 инвалидом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I, II, III групп;</a:t>
            </a: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  ребенком-инвалидом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) 75-кратный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МЗП за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календарный год на основании того, что такое лицо на дату применения настоящего подпункта является:</a:t>
            </a: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 одним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из родителей, опекунов, попечителей лица, имеющего категорию «ребенок-инвалид», – за каждое такое лицо до достижения таким лицом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18-летнего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возраста;</a:t>
            </a: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 одним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из родителей, опекунов, попечителей лица, признанного инвалидом по причине «инвалид с детства», –за каждое такое лицо в течение жизни такого лица;</a:t>
            </a: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  одним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из усыновителей (</a:t>
            </a:r>
            <a:r>
              <a:rPr lang="ru-RU" sz="1450" dirty="0" err="1">
                <a:latin typeface="Times New Roman" pitchFamily="18" charset="0"/>
                <a:cs typeface="Times New Roman" pitchFamily="18" charset="0"/>
              </a:rPr>
              <a:t>удочерителей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) – за каждое такое лицо до достижения усыновленным (удочеренным) ребенком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18-летнего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возраста;</a:t>
            </a:r>
          </a:p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-      одним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из приемных родителей, принявших детей-сирот и детей, оставшихся без попечения родителей, в приемную семью – за каждое такое лицо на период срока действия договора о передаче детей-сирот, детей, оставшихся без попечения родителей, в приемную семью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454" y="-4151"/>
            <a:ext cx="9171454" cy="4958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Статья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346 Стандартные вычеты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48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2923</Words>
  <Application>Microsoft Office PowerPoint</Application>
  <PresentationFormat>Экран (4:3)</PresentationFormat>
  <Paragraphs>426</Paragraphs>
  <Slides>35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1_Тема Office</vt:lpstr>
      <vt:lpstr>Документ</vt:lpstr>
      <vt:lpstr>Презентация PowerPoint</vt:lpstr>
      <vt:lpstr>1. Структура Налогового кодекса</vt:lpstr>
      <vt:lpstr>Сокращение сроков исковой давности</vt:lpstr>
      <vt:lpstr>Сохранение порога по НДС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 Бекбулатова</dc:creator>
  <cp:lastModifiedBy>Гаухар Керейбаева</cp:lastModifiedBy>
  <cp:revision>201</cp:revision>
  <cp:lastPrinted>2017-10-04T13:10:01Z</cp:lastPrinted>
  <dcterms:modified xsi:type="dcterms:W3CDTF">2017-10-11T08:37:55Z</dcterms:modified>
</cp:coreProperties>
</file>