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50" r:id="rId1"/>
  </p:sldMasterIdLst>
  <p:notesMasterIdLst>
    <p:notesMasterId r:id="rId55"/>
  </p:notesMasterIdLst>
  <p:sldIdLst>
    <p:sldId id="1034" r:id="rId2"/>
    <p:sldId id="1035" r:id="rId3"/>
    <p:sldId id="1268" r:id="rId4"/>
    <p:sldId id="1037" r:id="rId5"/>
    <p:sldId id="1253" r:id="rId6"/>
    <p:sldId id="1160" r:id="rId7"/>
    <p:sldId id="1254" r:id="rId8"/>
    <p:sldId id="1166" r:id="rId9"/>
    <p:sldId id="1255" r:id="rId10"/>
    <p:sldId id="1167" r:id="rId11"/>
    <p:sldId id="1272" r:id="rId12"/>
    <p:sldId id="1042" r:id="rId13"/>
    <p:sldId id="1528" r:id="rId14"/>
    <p:sldId id="1053" r:id="rId15"/>
    <p:sldId id="1054" r:id="rId16"/>
    <p:sldId id="1055" r:id="rId17"/>
    <p:sldId id="1056" r:id="rId18"/>
    <p:sldId id="1276" r:id="rId19"/>
    <p:sldId id="1246" r:id="rId20"/>
    <p:sldId id="1529" r:id="rId21"/>
    <p:sldId id="1530" r:id="rId22"/>
    <p:sldId id="1446" r:id="rId23"/>
    <p:sldId id="1447" r:id="rId24"/>
    <p:sldId id="1533" r:id="rId25"/>
    <p:sldId id="1534" r:id="rId26"/>
    <p:sldId id="1156" r:id="rId27"/>
    <p:sldId id="1157" r:id="rId28"/>
    <p:sldId id="1409" r:id="rId29"/>
    <p:sldId id="1410" r:id="rId30"/>
    <p:sldId id="1233" r:id="rId31"/>
    <p:sldId id="898" r:id="rId32"/>
    <p:sldId id="1189" r:id="rId33"/>
    <p:sldId id="1191" r:id="rId34"/>
    <p:sldId id="1531" r:id="rId35"/>
    <p:sldId id="904" r:id="rId36"/>
    <p:sldId id="905" r:id="rId37"/>
    <p:sldId id="1532" r:id="rId38"/>
    <p:sldId id="916" r:id="rId39"/>
    <p:sldId id="992" r:id="rId40"/>
    <p:sldId id="993" r:id="rId41"/>
    <p:sldId id="994" r:id="rId42"/>
    <p:sldId id="269" r:id="rId43"/>
    <p:sldId id="795" r:id="rId44"/>
    <p:sldId id="797" r:id="rId45"/>
    <p:sldId id="798" r:id="rId46"/>
    <p:sldId id="1449" r:id="rId47"/>
    <p:sldId id="1450" r:id="rId48"/>
    <p:sldId id="1005" r:id="rId49"/>
    <p:sldId id="1006" r:id="rId50"/>
    <p:sldId id="1004" r:id="rId51"/>
    <p:sldId id="1012" r:id="rId52"/>
    <p:sldId id="1524" r:id="rId53"/>
    <p:sldId id="1525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152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BFB89-E8A7-46E8-A365-C64B4C1D6C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56E09-B195-49BE-9A07-2E7C2E431C5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Раздельный учет доходов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C927C-5C64-4FDF-9EA0-FC662DF5397E}" type="parTrans" cxnId="{395D7884-A2CC-44F9-BE95-C0D0A9D40896}">
      <dgm:prSet/>
      <dgm:spPr/>
      <dgm:t>
        <a:bodyPr/>
        <a:lstStyle/>
        <a:p>
          <a:endParaRPr lang="ru-RU"/>
        </a:p>
      </dgm:t>
    </dgm:pt>
    <dgm:pt modelId="{36A340FC-1ED8-4CD8-987F-4C4C823D6CF5}" type="sibTrans" cxnId="{395D7884-A2CC-44F9-BE95-C0D0A9D40896}">
      <dgm:prSet/>
      <dgm:spPr/>
      <dgm:t>
        <a:bodyPr/>
        <a:lstStyle/>
        <a:p>
          <a:endParaRPr lang="ru-RU"/>
        </a:p>
      </dgm:t>
    </dgm:pt>
    <dgm:pt modelId="{79B6E132-62CA-4A52-8FE3-C4799D6D99D1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Прочая деятельность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CD9E1-572D-42C0-80B1-5811D2AF0B38}" type="parTrans" cxnId="{D7DFE61D-05CB-4C1A-A8A1-FC159A41B579}">
      <dgm:prSet/>
      <dgm:spPr/>
      <dgm:t>
        <a:bodyPr/>
        <a:lstStyle/>
        <a:p>
          <a:endParaRPr lang="ru-RU"/>
        </a:p>
      </dgm:t>
    </dgm:pt>
    <dgm:pt modelId="{72FAC697-8B33-479E-B576-26BB7ED8DD71}" type="sibTrans" cxnId="{D7DFE61D-05CB-4C1A-A8A1-FC159A41B579}">
      <dgm:prSet/>
      <dgm:spPr/>
      <dgm:t>
        <a:bodyPr/>
        <a:lstStyle/>
        <a:p>
          <a:endParaRPr lang="ru-RU"/>
        </a:p>
      </dgm:t>
    </dgm:pt>
    <dgm:pt modelId="{C08AD9A2-2393-42B2-8D91-8D99608CF24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Сфера торговли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AFF3A6-AC11-44F8-9DFB-F2242B5DB9C6}" type="parTrans" cxnId="{D0D0C265-49B0-42D7-BE29-B35903637474}">
      <dgm:prSet/>
      <dgm:spPr/>
      <dgm:t>
        <a:bodyPr/>
        <a:lstStyle/>
        <a:p>
          <a:endParaRPr lang="ru-RU"/>
        </a:p>
      </dgm:t>
    </dgm:pt>
    <dgm:pt modelId="{3AF9CC36-98E5-4983-87A8-3404D0109EB5}" type="sibTrans" cxnId="{D0D0C265-49B0-42D7-BE29-B35903637474}">
      <dgm:prSet/>
      <dgm:spPr/>
      <dgm:t>
        <a:bodyPr/>
        <a:lstStyle/>
        <a:p>
          <a:endParaRPr lang="ru-RU"/>
        </a:p>
      </dgm:t>
    </dgm:pt>
    <dgm:pt modelId="{FF8CA9FE-D99C-4FB0-8CCB-F8081483059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Прочая деятельность</a:t>
          </a:r>
          <a:endParaRPr lang="ru-RU" dirty="0">
            <a:solidFill>
              <a:schemeClr val="tx1"/>
            </a:solidFill>
          </a:endParaRPr>
        </a:p>
      </dgm:t>
    </dgm:pt>
    <dgm:pt modelId="{C4B8982E-1439-4793-84B8-EA9E26D7EBE5}" type="sibTrans" cxnId="{61AAA747-78D8-4E31-A4E5-3CA50AA1CDBA}">
      <dgm:prSet/>
      <dgm:spPr/>
      <dgm:t>
        <a:bodyPr/>
        <a:lstStyle/>
        <a:p>
          <a:endParaRPr lang="ru-RU"/>
        </a:p>
      </dgm:t>
    </dgm:pt>
    <dgm:pt modelId="{C1878EFC-6429-4AC1-8AF6-5254FB658798}" type="parTrans" cxnId="{61AAA747-78D8-4E31-A4E5-3CA50AA1CDBA}">
      <dgm:prSet/>
      <dgm:spPr/>
      <dgm:t>
        <a:bodyPr/>
        <a:lstStyle/>
        <a:p>
          <a:endParaRPr lang="ru-RU"/>
        </a:p>
      </dgm:t>
    </dgm:pt>
    <dgm:pt modelId="{71AAF986-3A65-40A9-A17E-9F79CFC4205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торговли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98613-C55A-4644-80EB-5B584ACE2107}" type="parTrans" cxnId="{850751E6-E4AA-4560-A752-46BEBA16BA64}">
      <dgm:prSet/>
      <dgm:spPr/>
      <dgm:t>
        <a:bodyPr/>
        <a:lstStyle/>
        <a:p>
          <a:endParaRPr lang="ru-RU"/>
        </a:p>
      </dgm:t>
    </dgm:pt>
    <dgm:pt modelId="{10172EE8-7F48-4CC3-98BD-360A5E1983C9}" type="sibTrans" cxnId="{850751E6-E4AA-4560-A752-46BEBA16BA64}">
      <dgm:prSet/>
      <dgm:spPr/>
      <dgm:t>
        <a:bodyPr/>
        <a:lstStyle/>
        <a:p>
          <a:endParaRPr lang="ru-RU"/>
        </a:p>
      </dgm:t>
    </dgm:pt>
    <dgm:pt modelId="{C382DD66-FEF1-46DB-92F0-5E74883E0C60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1%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96C95D-0601-4DC2-A015-1EEA8AF1AC96}" type="parTrans" cxnId="{F09F520B-D3DE-4909-9D49-08FB3551F0DD}">
      <dgm:prSet/>
      <dgm:spPr/>
      <dgm:t>
        <a:bodyPr/>
        <a:lstStyle/>
        <a:p>
          <a:endParaRPr lang="ru-RU"/>
        </a:p>
      </dgm:t>
    </dgm:pt>
    <dgm:pt modelId="{8AE7A94E-1F36-494D-BC8B-9CBB28D4AEDF}" type="sibTrans" cxnId="{F09F520B-D3DE-4909-9D49-08FB3551F0DD}">
      <dgm:prSet/>
      <dgm:spPr/>
      <dgm:t>
        <a:bodyPr/>
        <a:lstStyle/>
        <a:p>
          <a:endParaRPr lang="ru-RU"/>
        </a:p>
      </dgm:t>
    </dgm:pt>
    <dgm:pt modelId="{0011C82B-04E3-492E-B702-AE2CD2C61480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Безнал-1%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E56B20-E563-49EC-AE09-7DE7DFA122E6}" type="parTrans" cxnId="{F4C7815B-D313-4DE2-B85F-275C191F4F57}">
      <dgm:prSet/>
      <dgm:spPr/>
      <dgm:t>
        <a:bodyPr/>
        <a:lstStyle/>
        <a:p>
          <a:endParaRPr lang="ru-RU"/>
        </a:p>
      </dgm:t>
    </dgm:pt>
    <dgm:pt modelId="{CD90619A-E556-4BD6-A6C6-FA5B40CC53BC}" type="sibTrans" cxnId="{F4C7815B-D313-4DE2-B85F-275C191F4F57}">
      <dgm:prSet/>
      <dgm:spPr/>
      <dgm:t>
        <a:bodyPr/>
        <a:lstStyle/>
        <a:p>
          <a:endParaRPr lang="ru-RU"/>
        </a:p>
      </dgm:t>
    </dgm:pt>
    <dgm:pt modelId="{CBF2220B-93AD-4DD5-B9AD-19763F9916B1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Нал-2%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39718-24F4-42B8-B804-5508F8489534}" type="parTrans" cxnId="{C4EE1B73-F68B-4A2F-A1CD-AD552F43373B}">
      <dgm:prSet/>
      <dgm:spPr/>
      <dgm:t>
        <a:bodyPr/>
        <a:lstStyle/>
        <a:p>
          <a:endParaRPr lang="ru-RU"/>
        </a:p>
      </dgm:t>
    </dgm:pt>
    <dgm:pt modelId="{D38F9F53-E9B2-49A1-82F3-50C9147DF00B}" type="sibTrans" cxnId="{C4EE1B73-F68B-4A2F-A1CD-AD552F43373B}">
      <dgm:prSet/>
      <dgm:spPr/>
      <dgm:t>
        <a:bodyPr/>
        <a:lstStyle/>
        <a:p>
          <a:endParaRPr lang="ru-RU"/>
        </a:p>
      </dgm:t>
    </dgm:pt>
    <dgm:pt modelId="{D456E28B-A02D-4E1E-BECE-CFD749CA5604}" type="pres">
      <dgm:prSet presAssocID="{8BCBFB89-E8A7-46E8-A365-C64B4C1D6C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0FE430-ACB7-4094-9AD2-BE986E31E78C}" type="pres">
      <dgm:prSet presAssocID="{4CE56E09-B195-49BE-9A07-2E7C2E431C55}" presName="linNode" presStyleCnt="0"/>
      <dgm:spPr/>
    </dgm:pt>
    <dgm:pt modelId="{09A583BA-FFBB-4C60-BEE2-4CB22513EAF9}" type="pres">
      <dgm:prSet presAssocID="{4CE56E09-B195-49BE-9A07-2E7C2E431C55}" presName="parentShp" presStyleLbl="node1" presStyleIdx="0" presStyleCnt="3" custScaleX="97826" custScaleY="68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BB07D-68A1-4ADA-8C6B-2BB98AD0FC2A}" type="pres">
      <dgm:prSet presAssocID="{4CE56E09-B195-49BE-9A07-2E7C2E431C5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F0847-C5EC-45CC-9BD9-DE6BB3B10DFE}" type="pres">
      <dgm:prSet presAssocID="{36A340FC-1ED8-4CD8-987F-4C4C823D6CF5}" presName="spacing" presStyleCnt="0"/>
      <dgm:spPr/>
    </dgm:pt>
    <dgm:pt modelId="{6B51BB54-D2CE-4CAE-B969-9A57E075D678}" type="pres">
      <dgm:prSet presAssocID="{FF8CA9FE-D99C-4FB0-8CCB-F80814830598}" presName="linNode" presStyleCnt="0"/>
      <dgm:spPr/>
    </dgm:pt>
    <dgm:pt modelId="{50C1D4B0-C264-4331-89FA-669B0C961583}" type="pres">
      <dgm:prSet presAssocID="{FF8CA9FE-D99C-4FB0-8CCB-F8081483059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A0832-3A58-4DA2-9AC9-1EE4B3C99145}" type="pres">
      <dgm:prSet presAssocID="{FF8CA9FE-D99C-4FB0-8CCB-F8081483059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E9FA5-B562-4115-B922-D754BC16B43E}" type="pres">
      <dgm:prSet presAssocID="{C4B8982E-1439-4793-84B8-EA9E26D7EBE5}" presName="spacing" presStyleCnt="0"/>
      <dgm:spPr/>
    </dgm:pt>
    <dgm:pt modelId="{23F15861-0D5E-470C-B49B-89A56EBD7221}" type="pres">
      <dgm:prSet presAssocID="{71AAF986-3A65-40A9-A17E-9F79CFC4205B}" presName="linNode" presStyleCnt="0"/>
      <dgm:spPr/>
    </dgm:pt>
    <dgm:pt modelId="{0FC2D828-2C35-4892-9C62-C1A833A942D3}" type="pres">
      <dgm:prSet presAssocID="{71AAF986-3A65-40A9-A17E-9F79CFC4205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2108D-2C30-4078-9216-41E450667509}" type="pres">
      <dgm:prSet presAssocID="{71AAF986-3A65-40A9-A17E-9F79CFC4205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304B11-34D7-4B00-B2F6-1FCC1C07B8E3}" type="presOf" srcId="{0011C82B-04E3-492E-B702-AE2CD2C61480}" destId="{B6C2108D-2C30-4078-9216-41E450667509}" srcOrd="0" destOrd="0" presId="urn:microsoft.com/office/officeart/2005/8/layout/vList6"/>
    <dgm:cxn modelId="{C4EE1B73-F68B-4A2F-A1CD-AD552F43373B}" srcId="{71AAF986-3A65-40A9-A17E-9F79CFC4205B}" destId="{CBF2220B-93AD-4DD5-B9AD-19763F9916B1}" srcOrd="1" destOrd="0" parTransId="{BB139718-24F4-42B8-B804-5508F8489534}" sibTransId="{D38F9F53-E9B2-49A1-82F3-50C9147DF00B}"/>
    <dgm:cxn modelId="{29AA39C5-3C0E-4937-BC73-28AC3DF7DDCA}" type="presOf" srcId="{C08AD9A2-2393-42B2-8D91-8D99608CF24D}" destId="{8F8BB07D-68A1-4ADA-8C6B-2BB98AD0FC2A}" srcOrd="0" destOrd="1" presId="urn:microsoft.com/office/officeart/2005/8/layout/vList6"/>
    <dgm:cxn modelId="{F4C7815B-D313-4DE2-B85F-275C191F4F57}" srcId="{71AAF986-3A65-40A9-A17E-9F79CFC4205B}" destId="{0011C82B-04E3-492E-B702-AE2CD2C61480}" srcOrd="0" destOrd="0" parTransId="{11E56B20-E563-49EC-AE09-7DE7DFA122E6}" sibTransId="{CD90619A-E556-4BD6-A6C6-FA5B40CC53BC}"/>
    <dgm:cxn modelId="{FC39FD48-530F-4767-8B2B-C66B9199F73B}" type="presOf" srcId="{71AAF986-3A65-40A9-A17E-9F79CFC4205B}" destId="{0FC2D828-2C35-4892-9C62-C1A833A942D3}" srcOrd="0" destOrd="0" presId="urn:microsoft.com/office/officeart/2005/8/layout/vList6"/>
    <dgm:cxn modelId="{28AF5619-2729-4305-B652-75820A3CB1C5}" type="presOf" srcId="{79B6E132-62CA-4A52-8FE3-C4799D6D99D1}" destId="{8F8BB07D-68A1-4ADA-8C6B-2BB98AD0FC2A}" srcOrd="0" destOrd="0" presId="urn:microsoft.com/office/officeart/2005/8/layout/vList6"/>
    <dgm:cxn modelId="{9693BD96-7B31-441B-987E-8622327243BB}" type="presOf" srcId="{C382DD66-FEF1-46DB-92F0-5E74883E0C60}" destId="{56FA0832-3A58-4DA2-9AC9-1EE4B3C99145}" srcOrd="0" destOrd="0" presId="urn:microsoft.com/office/officeart/2005/8/layout/vList6"/>
    <dgm:cxn modelId="{13A08DCA-FCAE-4FA8-AE20-96E1ADFFE76E}" type="presOf" srcId="{4CE56E09-B195-49BE-9A07-2E7C2E431C55}" destId="{09A583BA-FFBB-4C60-BEE2-4CB22513EAF9}" srcOrd="0" destOrd="0" presId="urn:microsoft.com/office/officeart/2005/8/layout/vList6"/>
    <dgm:cxn modelId="{850751E6-E4AA-4560-A752-46BEBA16BA64}" srcId="{8BCBFB89-E8A7-46E8-A365-C64B4C1D6CF1}" destId="{71AAF986-3A65-40A9-A17E-9F79CFC4205B}" srcOrd="2" destOrd="0" parTransId="{62A98613-C55A-4644-80EB-5B584ACE2107}" sibTransId="{10172EE8-7F48-4CC3-98BD-360A5E1983C9}"/>
    <dgm:cxn modelId="{395D7884-A2CC-44F9-BE95-C0D0A9D40896}" srcId="{8BCBFB89-E8A7-46E8-A365-C64B4C1D6CF1}" destId="{4CE56E09-B195-49BE-9A07-2E7C2E431C55}" srcOrd="0" destOrd="0" parTransId="{7C4C927C-5C64-4FDF-9EA0-FC662DF5397E}" sibTransId="{36A340FC-1ED8-4CD8-987F-4C4C823D6CF5}"/>
    <dgm:cxn modelId="{F09F520B-D3DE-4909-9D49-08FB3551F0DD}" srcId="{FF8CA9FE-D99C-4FB0-8CCB-F80814830598}" destId="{C382DD66-FEF1-46DB-92F0-5E74883E0C60}" srcOrd="0" destOrd="0" parTransId="{7896C95D-0601-4DC2-A015-1EEA8AF1AC96}" sibTransId="{8AE7A94E-1F36-494D-BC8B-9CBB28D4AEDF}"/>
    <dgm:cxn modelId="{61AAA747-78D8-4E31-A4E5-3CA50AA1CDBA}" srcId="{8BCBFB89-E8A7-46E8-A365-C64B4C1D6CF1}" destId="{FF8CA9FE-D99C-4FB0-8CCB-F80814830598}" srcOrd="1" destOrd="0" parTransId="{C1878EFC-6429-4AC1-8AF6-5254FB658798}" sibTransId="{C4B8982E-1439-4793-84B8-EA9E26D7EBE5}"/>
    <dgm:cxn modelId="{D7DFE61D-05CB-4C1A-A8A1-FC159A41B579}" srcId="{4CE56E09-B195-49BE-9A07-2E7C2E431C55}" destId="{79B6E132-62CA-4A52-8FE3-C4799D6D99D1}" srcOrd="0" destOrd="0" parTransId="{913CD9E1-572D-42C0-80B1-5811D2AF0B38}" sibTransId="{72FAC697-8B33-479E-B576-26BB7ED8DD71}"/>
    <dgm:cxn modelId="{00C46286-EAA4-4874-8B6D-34A856C3E39C}" type="presOf" srcId="{8BCBFB89-E8A7-46E8-A365-C64B4C1D6CF1}" destId="{D456E28B-A02D-4E1E-BECE-CFD749CA5604}" srcOrd="0" destOrd="0" presId="urn:microsoft.com/office/officeart/2005/8/layout/vList6"/>
    <dgm:cxn modelId="{96CFF071-F773-42AF-8A77-F45571542578}" type="presOf" srcId="{FF8CA9FE-D99C-4FB0-8CCB-F80814830598}" destId="{50C1D4B0-C264-4331-89FA-669B0C961583}" srcOrd="0" destOrd="0" presId="urn:microsoft.com/office/officeart/2005/8/layout/vList6"/>
    <dgm:cxn modelId="{361E1CC0-7C91-4707-9371-1DA5F8527154}" type="presOf" srcId="{CBF2220B-93AD-4DD5-B9AD-19763F9916B1}" destId="{B6C2108D-2C30-4078-9216-41E450667509}" srcOrd="0" destOrd="1" presId="urn:microsoft.com/office/officeart/2005/8/layout/vList6"/>
    <dgm:cxn modelId="{D0D0C265-49B0-42D7-BE29-B35903637474}" srcId="{4CE56E09-B195-49BE-9A07-2E7C2E431C55}" destId="{C08AD9A2-2393-42B2-8D91-8D99608CF24D}" srcOrd="1" destOrd="0" parTransId="{5CAFF3A6-AC11-44F8-9DFB-F2242B5DB9C6}" sibTransId="{3AF9CC36-98E5-4983-87A8-3404D0109EB5}"/>
    <dgm:cxn modelId="{B4410CB9-07E1-446F-A17B-A0B5AEB466B1}" type="presParOf" srcId="{D456E28B-A02D-4E1E-BECE-CFD749CA5604}" destId="{7C0FE430-ACB7-4094-9AD2-BE986E31E78C}" srcOrd="0" destOrd="0" presId="urn:microsoft.com/office/officeart/2005/8/layout/vList6"/>
    <dgm:cxn modelId="{242B2FA7-51B5-4255-938C-8E182AE2BF27}" type="presParOf" srcId="{7C0FE430-ACB7-4094-9AD2-BE986E31E78C}" destId="{09A583BA-FFBB-4C60-BEE2-4CB22513EAF9}" srcOrd="0" destOrd="0" presId="urn:microsoft.com/office/officeart/2005/8/layout/vList6"/>
    <dgm:cxn modelId="{C0B84212-08C8-46A4-8112-0A283001495E}" type="presParOf" srcId="{7C0FE430-ACB7-4094-9AD2-BE986E31E78C}" destId="{8F8BB07D-68A1-4ADA-8C6B-2BB98AD0FC2A}" srcOrd="1" destOrd="0" presId="urn:microsoft.com/office/officeart/2005/8/layout/vList6"/>
    <dgm:cxn modelId="{7B647FF7-FF4D-4728-A854-99295E1951E1}" type="presParOf" srcId="{D456E28B-A02D-4E1E-BECE-CFD749CA5604}" destId="{A65F0847-C5EC-45CC-9BD9-DE6BB3B10DFE}" srcOrd="1" destOrd="0" presId="urn:microsoft.com/office/officeart/2005/8/layout/vList6"/>
    <dgm:cxn modelId="{EA90D865-AFB6-4A6C-96FF-09ADA56A91D3}" type="presParOf" srcId="{D456E28B-A02D-4E1E-BECE-CFD749CA5604}" destId="{6B51BB54-D2CE-4CAE-B969-9A57E075D678}" srcOrd="2" destOrd="0" presId="urn:microsoft.com/office/officeart/2005/8/layout/vList6"/>
    <dgm:cxn modelId="{B24830E0-36C4-4F33-918F-65B233B24B1B}" type="presParOf" srcId="{6B51BB54-D2CE-4CAE-B969-9A57E075D678}" destId="{50C1D4B0-C264-4331-89FA-669B0C961583}" srcOrd="0" destOrd="0" presId="urn:microsoft.com/office/officeart/2005/8/layout/vList6"/>
    <dgm:cxn modelId="{5FDCF06E-A62E-4315-8C36-F1E9861D4A11}" type="presParOf" srcId="{6B51BB54-D2CE-4CAE-B969-9A57E075D678}" destId="{56FA0832-3A58-4DA2-9AC9-1EE4B3C99145}" srcOrd="1" destOrd="0" presId="urn:microsoft.com/office/officeart/2005/8/layout/vList6"/>
    <dgm:cxn modelId="{34894448-6A30-4D68-93B6-0636D56AF5B0}" type="presParOf" srcId="{D456E28B-A02D-4E1E-BECE-CFD749CA5604}" destId="{C29E9FA5-B562-4115-B922-D754BC16B43E}" srcOrd="3" destOrd="0" presId="urn:microsoft.com/office/officeart/2005/8/layout/vList6"/>
    <dgm:cxn modelId="{51A55202-834A-4CA4-89EE-9370449FEAE8}" type="presParOf" srcId="{D456E28B-A02D-4E1E-BECE-CFD749CA5604}" destId="{23F15861-0D5E-470C-B49B-89A56EBD7221}" srcOrd="4" destOrd="0" presId="urn:microsoft.com/office/officeart/2005/8/layout/vList6"/>
    <dgm:cxn modelId="{194AE6D1-7793-4E9A-8026-5B3C8E658DB7}" type="presParOf" srcId="{23F15861-0D5E-470C-B49B-89A56EBD7221}" destId="{0FC2D828-2C35-4892-9C62-C1A833A942D3}" srcOrd="0" destOrd="0" presId="urn:microsoft.com/office/officeart/2005/8/layout/vList6"/>
    <dgm:cxn modelId="{C4724C1B-0510-4B5C-BC2D-EE4C3E7E9990}" type="presParOf" srcId="{23F15861-0D5E-470C-B49B-89A56EBD7221}" destId="{B6C2108D-2C30-4078-9216-41E45066750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BB07D-68A1-4ADA-8C6B-2BB98AD0FC2A}">
      <dsp:nvSpPr>
        <dsp:cNvPr id="0" name=""/>
        <dsp:cNvSpPr/>
      </dsp:nvSpPr>
      <dsp:spPr>
        <a:xfrm>
          <a:off x="3215859" y="0"/>
          <a:ext cx="4876800" cy="1218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Прочая деятельность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Сфера торговли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5859" y="152294"/>
        <a:ext cx="4419920" cy="913761"/>
      </dsp:txXfrm>
    </dsp:sp>
    <dsp:sp modelId="{09A583BA-FFBB-4C60-BEE2-4CB22513EAF9}">
      <dsp:nvSpPr>
        <dsp:cNvPr id="0" name=""/>
        <dsp:cNvSpPr/>
      </dsp:nvSpPr>
      <dsp:spPr>
        <a:xfrm>
          <a:off x="35340" y="194478"/>
          <a:ext cx="3180518" cy="829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Раздельный учет доходов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827" y="234965"/>
        <a:ext cx="3099544" cy="748416"/>
      </dsp:txXfrm>
    </dsp:sp>
    <dsp:sp modelId="{56FA0832-3A58-4DA2-9AC9-1EE4B3C99145}">
      <dsp:nvSpPr>
        <dsp:cNvPr id="0" name=""/>
        <dsp:cNvSpPr/>
      </dsp:nvSpPr>
      <dsp:spPr>
        <a:xfrm>
          <a:off x="3251199" y="1340183"/>
          <a:ext cx="4876800" cy="1218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1%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1199" y="1492477"/>
        <a:ext cx="4419920" cy="913761"/>
      </dsp:txXfrm>
    </dsp:sp>
    <dsp:sp modelId="{50C1D4B0-C264-4331-89FA-669B0C961583}">
      <dsp:nvSpPr>
        <dsp:cNvPr id="0" name=""/>
        <dsp:cNvSpPr/>
      </dsp:nvSpPr>
      <dsp:spPr>
        <a:xfrm>
          <a:off x="0" y="1340183"/>
          <a:ext cx="3251200" cy="12183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Прочая деятельность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9475" y="1399658"/>
        <a:ext cx="3132250" cy="1099398"/>
      </dsp:txXfrm>
    </dsp:sp>
    <dsp:sp modelId="{B6C2108D-2C30-4078-9216-41E450667509}">
      <dsp:nvSpPr>
        <dsp:cNvPr id="0" name=""/>
        <dsp:cNvSpPr/>
      </dsp:nvSpPr>
      <dsp:spPr>
        <a:xfrm>
          <a:off x="3251199" y="2680367"/>
          <a:ext cx="4876800" cy="12183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Безнал-1%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Нал-2%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1199" y="2832661"/>
        <a:ext cx="4419920" cy="913761"/>
      </dsp:txXfrm>
    </dsp:sp>
    <dsp:sp modelId="{0FC2D828-2C35-4892-9C62-C1A833A942D3}">
      <dsp:nvSpPr>
        <dsp:cNvPr id="0" name=""/>
        <dsp:cNvSpPr/>
      </dsp:nvSpPr>
      <dsp:spPr>
        <a:xfrm>
          <a:off x="0" y="2680367"/>
          <a:ext cx="3251200" cy="12183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торговли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75" y="2739842"/>
        <a:ext cx="3132250" cy="1099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5A61D-DE2E-4513-AF4F-82E066B44EF2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7C54-891A-4B44-B82B-D7B1CC8B3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5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2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1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4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6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1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9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2/12/2018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#sub990000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adilet.zan.kz/rus/docs/K080000099_#z865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0000358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678.    Виды специальных налоговых режимов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47269"/>
              </p:ext>
            </p:extLst>
          </p:nvPr>
        </p:nvGraphicFramePr>
        <p:xfrm>
          <a:off x="0" y="600164"/>
          <a:ext cx="12192000" cy="635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730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 случаях, установленных настоящим разделом, налогоплательщик вправе выбрать один из следующих специальных налоговых режимов: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налоговые режимы для производителей сельскохозяйственной продукции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452694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специальные налоговые режимы для субъектов малого бизнеса, включающий в себя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-специальный налоговый режим на основе патента;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-специальный налоговый режим на основе упрощенной декларации;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специальный налоговый режим с использованием фиксированного  вычета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-специальный налоговый режим для крестьянских или фермерских хозяйств;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-специальный налоговый режим для производителей сельскохозяйственной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-продукции и сельскохозяйственных кооперативов.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Крестьянские или фермерские хозяйства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вправе применять два специальных налоговых режима одновременно в случае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установленном в пункте 4 статьи 703 настоящего Кодекса. 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2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7463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58293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2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января 2018 г.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1 января 2018 г.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75070">
                <a:tc>
                  <a:txBody>
                    <a:bodyPr/>
                    <a:lstStyle/>
                    <a:p>
                      <a:pPr fontAlgn="base"/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для индивидуальных предпринимателей</a:t>
                      </a:r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24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*предельная среднесписочная численность работников за налоговый период составляет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человек,</a:t>
                      </a:r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включая самого индивидуального предпринимателя;</a:t>
                      </a:r>
                      <a:endParaRPr lang="ru-RU" sz="24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*предельный доход за налоговый период составляет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1400</a:t>
                      </a:r>
                      <a:r>
                        <a:rPr lang="ru-RU" sz="2400" b="1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МЗП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(34 242 600)</a:t>
                      </a:r>
                    </a:p>
                    <a:p>
                      <a:pPr fontAlgn="base"/>
                      <a:endParaRPr lang="ru-RU" sz="24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для юридических лиц:</a:t>
                      </a:r>
                      <a:endParaRPr lang="ru-RU" sz="2400" b="1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*предельная среднесписочная численность работников за налоговый период составляет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человек</a:t>
                      </a:r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24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предельный доход за налоговый период составляет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2800</a:t>
                      </a:r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МЗП(68 485 200)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упрощенной декларации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использованием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фиксированного вычета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человек;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упрощенной декларации – 2 044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МЗП(49 994 196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использованием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фиксированного вычета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12 260 МЗП(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299 867 340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4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8489" y="1828800"/>
            <a:ext cx="121920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684.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период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периодом для применения специального налогового режима на основе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 использованием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фиксированного вычета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период для применения специального налогового режима на основе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упрощенной декларации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991892"/>
            <a:ext cx="121920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01.01.2018 года, для применения СНР по УД, лимит по количеству человек и дохода для юридических и физических лиц будет единым(усредненным).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период остается полугодие.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налога 3% от дохода(1,5%-ИПН/КПН и 1,5%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Соц.налог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«зарплатных налогов» будет проводиться ежемесячно.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6" y="665962"/>
            <a:ext cx="12192000" cy="35661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фиксированного вычета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8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690.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Объект обложения 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buAutoNum type="arabicParenR"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70458"/>
              </p:ext>
            </p:extLst>
          </p:nvPr>
        </p:nvGraphicFramePr>
        <p:xfrm>
          <a:off x="-2" y="646330"/>
          <a:ext cx="12192001" cy="621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/>
              </a:tblGrid>
              <a:tr h="2360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Объектом налогообложения для налогоплательщика, применяющего специальный налоговый режим с использованием фиксированного вычета, является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налогооблагаемый доход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определяемый как разница между доходом с учетом корректировок и вычетами, предусмотренными настоящим параграфом.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851235">
                <a:tc>
                  <a:txBody>
                    <a:bodyPr/>
                    <a:lstStyle/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 целях настоящего параграфа  в качестве дохода не рассматриваются: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имущества, полученного в качестве вклада в уставный капитал;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превышение суммы положительной курсовой разницы над суммой отрицательной курсовой разницы;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списания обязательств;</a:t>
                      </a:r>
                    </a:p>
                    <a:p>
                      <a:pPr marL="457200" indent="-457200" fontAlgn="base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по сомнительным обязательствам;</a:t>
                      </a:r>
                    </a:p>
                    <a:p>
                      <a:pPr fontAlgn="base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этом налогоплательщик, применяющий специальный налоговый режим с использованием фиксированного вычета, не ведет учет фиксированных активов.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692.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определения расходов, относимых на вычеты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34539"/>
              </p:ext>
            </p:extLst>
          </p:nvPr>
        </p:nvGraphicFramePr>
        <p:xfrm>
          <a:off x="-2" y="569540"/>
          <a:ext cx="12192001" cy="628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/>
              </a:tblGrid>
              <a:tr h="2389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Вычету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определении налогооблагаемого дохода подлежат расходы налогоплательщика, связанные с осуществлением деятельности, направленной на получение дохода, за исключением расходов, не подлежащих вычету в соответствии с разделом 7 настоящего Кодекса и настоящей статьей.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898845">
                <a:tc>
                  <a:txBody>
                    <a:bodyPr/>
                    <a:lstStyle/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 целях настоящего раздела  вычету подлежат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следующие виды расходов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на приобретение товаров;</a:t>
                      </a:r>
                    </a:p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по начисленным доходам работников и иным выплатам физическим лицам, подлежащих отнесению на вычеты в соответствии со статьей 257 настоящего Кодекса;</a:t>
                      </a:r>
                    </a:p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на уплату налогов и других обязательных платежей в бюджет, подлежащих отнесению на вычеты в соответствии со статьей 263 настоящего Кодекса;</a:t>
                      </a:r>
                    </a:p>
                    <a:p>
                      <a:pPr fontAlgn="base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сумм компенсаций при служебных командировках, подлежащих отнесению на вычеты в соответствии со статьей 244 настоящего Кодекса.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2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693.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Дополнительный фиксированный вычет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Налогоплательщик, применяющий специальный налоговый режим с использованием фиксированного вычета, вправе при определении налогооблагаемого дохода включить в сумму расходов, относимых на вычеты, сумму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фиксированного вычета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равную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процентам от суммы дохода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определенного с учетом корректировок, предусмотренных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пунктами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и 5 статьи 691настоящего Кодекса.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случае применения положений части первой настоящей статьи общая сумма расходов, относимых на вычеты, включая фиксированные, не должна превышать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процентов от суммы совокупного годового дохода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 учетом корректировок предусмотренных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пунктами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и 5 статьи 691настоящего Кодекса.</a:t>
            </a:r>
          </a:p>
          <a:p>
            <a:r>
              <a:rPr lang="ru-RU" sz="2800" dirty="0"/>
              <a:t> 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48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694.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Уменьшение налогооблагаемого дохода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18207"/>
              </p:ext>
            </p:extLst>
          </p:nvPr>
        </p:nvGraphicFramePr>
        <p:xfrm>
          <a:off x="-2" y="596836"/>
          <a:ext cx="12192001" cy="627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/>
              </a:tblGrid>
              <a:tr h="2636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Налогоплательщик имеет право на уменьшение налогооблагаемого дохода на расход в виде 2-кратный размер произведенных расходов на оплату труда инвалидов и на пятьдесят процентов от суммы исчисленного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налога от заработной платы и других выплат инвалидам.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36248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Налогоплательщик, применяющий специальный налоговый режим с использованием фиксированного вычета, имеет право на уменьшение налогооблагаемого дохода на однократный размер начисленных в отчетном налоговом периоде расходов работодателя по доходам работника, подлежащих отнесению на вычеты при определении налогооблагаемого дохода в соответствии с настоящим параграфом.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4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025" y="397565"/>
            <a:ext cx="121920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*Фиксированный вычет= Доход*30%</a:t>
            </a:r>
            <a:r>
              <a:rPr lang="ru-RU" sz="2800" dirty="0"/>
              <a:t> </a:t>
            </a:r>
            <a:endParaRPr lang="ru-RU" sz="2800" dirty="0" smtClean="0"/>
          </a:p>
          <a:p>
            <a:pPr algn="ctr"/>
            <a:endParaRPr lang="ru-RU" sz="2800" dirty="0">
              <a:effectLst/>
            </a:endParaRPr>
          </a:p>
          <a:p>
            <a:pPr algn="ctr"/>
            <a:endParaRPr lang="ru-RU" sz="2800" dirty="0" smtClean="0"/>
          </a:p>
          <a:p>
            <a:pPr algn="ctr"/>
            <a:endParaRPr lang="ru-RU" sz="2800" dirty="0" smtClean="0">
              <a:effectLst/>
            </a:endParaRPr>
          </a:p>
          <a:p>
            <a:pPr algn="ctr"/>
            <a:endParaRPr lang="ru-RU" sz="2800" dirty="0" smtClean="0">
              <a:effectLst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относится на Вычеты</a:t>
            </a:r>
          </a:p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документов, определяется расчетным путем)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этом: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*Вычеты≤ СГД*70%</a:t>
            </a: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7547111" y="1387659"/>
            <a:ext cx="1941444" cy="1331845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025" y="397565"/>
            <a:ext cx="121920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НОД:</a:t>
            </a:r>
          </a:p>
          <a:p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НОД-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2*(ФОТ инвалидов)- 50% Соцналог с ЗП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инвалидов-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1430"/>
            <a:ext cx="12192000" cy="35661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681 и 682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определения доходов при применении специальных налоговых режимов на основе патента или упрощенной декларации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</a:t>
            </a:r>
          </a:p>
          <a:p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(Доходы-Вычеты, с учетом Фиксированного вычета(Доходы*30%)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=НОД</a:t>
            </a:r>
          </a:p>
          <a:p>
            <a:pPr algn="ctr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(НОД-расходы на ФОТ)*20%</a:t>
            </a:r>
          </a:p>
          <a:p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лица(ИП)</a:t>
            </a:r>
          </a:p>
          <a:p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Доходы-Вычеты, с учетом Фиксированного вычета(Доходы*30%)=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НОД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(НОД-расходы на ФОТ)*10%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7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025" y="397565"/>
            <a:ext cx="1219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48276"/>
              </p:ext>
            </p:extLst>
          </p:nvPr>
        </p:nvGraphicFramePr>
        <p:xfrm>
          <a:off x="0" y="1228298"/>
          <a:ext cx="12192000" cy="562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ФОТ</a:t>
                      </a:r>
                      <a:endParaRPr lang="ru-RU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вычеты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57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Фиксированный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                           ( 30% от СГД)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57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вычеты: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&lt;70</a:t>
                      </a:r>
                      <a:r>
                        <a:rPr lang="en-US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СГД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НОД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НОД с учетом уменьшения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1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КПН 20%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60 000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6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025" y="397565"/>
            <a:ext cx="1219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50949"/>
              </p:ext>
            </p:extLst>
          </p:nvPr>
        </p:nvGraphicFramePr>
        <p:xfrm>
          <a:off x="-1" y="1105451"/>
          <a:ext cx="12192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7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ФОТ</a:t>
                      </a:r>
                      <a:endParaRPr lang="ru-RU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вычеты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Фиксированный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вычет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расходы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800 000, но разрешено отнести на вычеты не больше СГД*70%: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НОД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- 300 000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НОД с учетом уменьшения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ИПН 10%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269.Формирование стоимостного баланса группы (подгруппы) в отдельных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</a:t>
            </a:r>
          </a:p>
          <a:p>
            <a:pPr lvl="0" fontAlgn="base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переходе налогоплательщика, применяющего специальный налоговый режим для субъектов малого бизнеса или специальный налоговый режим для крестьянских или фермерских хозяйств, на общеустановленный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зависимости от группы, к которой фиксированный актив подлежит включению в соответствии с пунктом 1 статьи 117 настоящего Кодекса, применяются следующие месячные нормы амортизации:</a:t>
            </a:r>
          </a:p>
          <a:p>
            <a:pPr fontAlgn="base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fontAlgn="base"/>
            <a:endParaRPr lang="ru-RU" sz="3200" dirty="0"/>
          </a:p>
          <a:p>
            <a:pPr lvl="0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3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endParaRPr lang="ru-RU" sz="3200" dirty="0"/>
          </a:p>
          <a:p>
            <a:pPr fontAlgn="base"/>
            <a:r>
              <a:rPr lang="ru-RU" sz="3200" dirty="0"/>
              <a:t> </a:t>
            </a:r>
          </a:p>
          <a:p>
            <a:pPr lvl="0" fontAlgn="base"/>
            <a:endParaRPr lang="ru-RU" sz="3200" dirty="0"/>
          </a:p>
          <a:p>
            <a:pPr lvl="0"/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0" y="128016"/>
          <a:ext cx="12191998" cy="6729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5750"/>
                <a:gridCol w="1374003"/>
                <a:gridCol w="6658085"/>
                <a:gridCol w="2804160"/>
              </a:tblGrid>
              <a:tr h="219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фиксированных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месячная норма амортизации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413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Здания, сооружения, за исключением нефтяных, газовых скважин и передаточных устройств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0,83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(10% год)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Машины и оборудование, за исключением машин и оборудования нефтегазодобычи, а также компьютеров и оборудования для обработки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2,08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(25% год)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Компьютеры, программное обеспечение и оборудование для обработки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3,33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(40% год)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" algn="just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Фиксированные активы, не включенные в другие группы, в том числе нефтяные, газовые скважины, передаточные устройства, машины и оборудование нефтегазодобычи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(15% год)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1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473" y="1671028"/>
            <a:ext cx="1014675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земельный </a:t>
            </a:r>
            <a:r>
              <a:rPr lang="ru-RU" sz="6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1972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1527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442. Особенности применения специального налогового режима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705. Особенности применения специального налогового режима</a:t>
                      </a:r>
                      <a:endParaRPr lang="ru-RU" sz="2800" b="1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3022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Плательщики единого земельного налога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являются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плательщиками следующих видов налогов и платежей в бюджет:</a:t>
                      </a:r>
                    </a:p>
                    <a:p>
                      <a:pPr fontAlgn="base"/>
                      <a:endParaRPr lang="ru-RU" sz="28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2800" b="1" i="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Плательщики единого земельного налога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являются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плательщиками следующих видов налогов и платежей в бюджет: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социального налога 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 деятельности крестьянского или фермерского хозяйства, на которую распространяется данный специальный налоговый режим;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2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1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58825"/>
            <a:ext cx="12192000" cy="356552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Исключается ограничение по применению СНР аффилированными лицами.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2317750">
                <a:tc>
                  <a:txBody>
                    <a:bodyPr/>
                    <a:lstStyle/>
                    <a:p>
                      <a:pPr fontAlgn="base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Глава 63. </a:t>
                      </a:r>
                      <a:r>
                        <a:rPr lang="ru-RU" sz="20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СПЕЦИАЛЬНЫЙ НАЛОГОВЫЙ РЕЖИМ ДЛЯ ПРОИЗВОДИТЕЛЕЙ СЕЛЬСКОХОЗЯЙСТВЕННОЙ ПРОДУКЦИИ, </a:t>
                      </a:r>
                      <a:br>
                        <a:rPr lang="ru-RU" sz="20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1" i="0" kern="1200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ПРОДУКЦИИ АКВАКУЛЬТУРЫ (РЫБОВОДСТВА) И СЕЛЬСКОХОЗЯЙСТВЕННЫХ КООПЕРАТИВОВ</a:t>
                      </a:r>
                      <a:endParaRPr lang="ru-RU" sz="20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ГЛАВА 78. СПЕЦИАЛЬНЫЕ НАЛОГОВЫЕ РЕЖИМЫ ДЛЯ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ПРОИЗВОДИТЕЛЕЙ СЕЛЬСКОХОЗЯЙСТВЕННОЙ ПРОДУКЦИИ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40250">
                <a:tc>
                  <a:txBody>
                    <a:bodyPr/>
                    <a:lstStyle/>
                    <a:p>
                      <a:pPr fontAlgn="base"/>
                      <a:r>
                        <a:rPr lang="ru-RU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448</a:t>
                      </a:r>
                    </a:p>
                    <a:p>
                      <a:pPr fontAlgn="base"/>
                      <a:r>
                        <a:rPr lang="ru-RU" sz="20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Не вправе применять специальный налоговый режим:</a:t>
                      </a:r>
                      <a:endParaRPr lang="ru-RU" sz="2000" b="1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юридическое лицо, имеющее структурные подразделения;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юридическое лицо, имеющее дочерние организации;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юридическое лицо, являющееся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аффилиированным</a:t>
                      </a: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лицом других юридических лиц, применяющих специальный налоговый режим;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юридическое лицо-нерезидент, осуществляющее деятельность в Республике Казахстан через постоянное учреждение.</a:t>
                      </a:r>
                      <a:endParaRPr lang="ru-RU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fontAlgn="base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перечень видов дохода, аналогично статье 427  прежнего НК, а также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27965"/>
              </p:ext>
            </p:extLst>
          </p:nvPr>
        </p:nvGraphicFramePr>
        <p:xfrm>
          <a:off x="-2" y="910734"/>
          <a:ext cx="12192001" cy="6520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/>
              </a:tblGrid>
              <a:tr h="27187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682 п.2.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Если иное не установлено настоящей статьей, доход измеряется по стоимости полученного или подлежащего получению возмещения с учетом суммы любых торговых и оптовых скидок, предоставляемых индивидуальным предпринимателем. Сумма дохода, возникающая от операции, определяется в том числе на основании исполненного договора между индивидуальным предпринимателем и покупателем или пользователем актива.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22851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Доход от реализации товаров признается, когда удовлетворяются все перечисленные ниже условия: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 передал покупателю значительные риски и вознаграждения, связанные с правом собственности на товар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 больше не участвует в управлении в той степени, которая обычно ассоциируется с правом собственности, и не контролирует проданные товары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0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" y="87953"/>
            <a:ext cx="12104914" cy="663610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35628" y="6310399"/>
            <a:ext cx="3461657" cy="413657"/>
          </a:xfrm>
          <a:prstGeom prst="rect">
            <a:avLst/>
          </a:prstGeom>
          <a:solidFill>
            <a:schemeClr val="accent1">
              <a:alpha val="1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92042" y="6310399"/>
            <a:ext cx="3461657" cy="413657"/>
          </a:xfrm>
          <a:prstGeom prst="rect">
            <a:avLst/>
          </a:prstGeom>
          <a:solidFill>
            <a:schemeClr val="accent1">
              <a:alpha val="17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774" y="2525759"/>
            <a:ext cx="10058400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ПОДОХОДНЫЙ </a:t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179937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indent="25209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979965" cy="698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3935" y="363673"/>
            <a:ext cx="10555418" cy="592603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внимание!!!</a:t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«Доход физического лица от налогового агента»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заменен на 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«доход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реализации товаров, выполнения работ, оказания услуг, кроме имущественного дохода, полученный физическим лицом, не являющимся индивидуальным предпринимателем, лицом, занимающимся частной практикой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;»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774" y="2525759"/>
            <a:ext cx="10058400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ВЫЧЕТЫ ПРИ ИСЧИСЛЕНИИ ИПН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01713"/>
            <a:ext cx="119181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вычеты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января 2018 года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88679"/>
              </p:ext>
            </p:extLst>
          </p:nvPr>
        </p:nvGraphicFramePr>
        <p:xfrm>
          <a:off x="0" y="610484"/>
          <a:ext cx="121920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705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Стандартными вычетами являются: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554215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минимальный размер заработной платы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Стандартный вычет применяется за каждый календарный месяц. Общая сумма стандартного вычета за календарный год не должна превышать двенадцатикратного минимального размера заработной платы;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десяти пятикратный минимальный размер заработной платы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календарный год на основании того, что такое лицо на дату применения настоящего подпункта является: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участником Великой Отечественной войны и приравненным к нему лицом;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лицом, награжденным орденами и медалями бывшего Союза ССР за самоотверженный труд и безупречную воинскую службу в тылу в годы Великой Отечественной войны;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лицом, проработавшим (прослужившим) не менее шести месяцев с 22 июня 1941 года по 9 мая 1945 года и не награжденным орденами и медалями бывшего Союза ССР за самоотверженный труд и безупречную воинскую службу в тылу в годы Великой Отечественной войны;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инвалидом I, II, III групп;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ребенком-инвалидом.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5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41449"/>
              </p:ext>
            </p:extLst>
          </p:nvPr>
        </p:nvGraphicFramePr>
        <p:xfrm>
          <a:off x="0" y="0"/>
          <a:ext cx="12192000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85800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 десяти пятикратный минимальный размер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заработной платы за календарный год на основании того, что такое лицо на дату применения настоящего подпункта является: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из родителей, опекунов, попечителей лица, имеющего категорию «ребенок-инвалид», - за каждое такое лицо до достижения таким лицом восемнадцатилетнего возраста;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из родителей, опекунов, попечителей лица, признанного инвалидом по причине «инвалид с детства», - за каждое такое лицо в течение жизни такого лица;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из усыновителей (</a:t>
                      </a:r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удочерителей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- за каждое такое лицо до достижения усыновленным (удочеренным) ребенком восемнадцатилетнего возраста;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одним из приемных родителей, принявших детей-сирот и детей, оставшихся без попечения родителей, в приемную семью - за каждое такое лицо на период срока действия договора о передаче детей-сирот, детей, оставшихся без попечения родителей, в приемную семью.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4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191819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вычет по страховым премиям, вносимых в свою пользу физическим лицом по договорам накопительного страхования.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43997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351 до 01.01.2020 года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(после 01.01.2020 года- статья 355)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удержание и уплата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уплате налоговым агентом суммы индивидуального подоходного налога, исчисленной с доходов, подлежащих налогообложению у источника выплаты в соответствии с положениями настоящего Кодекса, за счет собственных средств без его удержания обязанность налогового агента по удержанию и перечислению индивидуального подоходного налога у источника выплаты считается исполненной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4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3986" y="3595142"/>
            <a:ext cx="12068014" cy="3566160"/>
          </a:xfrm>
        </p:spPr>
        <p:txBody>
          <a:bodyPr>
            <a:normAutofit fontScale="90000"/>
          </a:bodyPr>
          <a:lstStyle/>
          <a:p>
            <a:pPr lvl="0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319. Годовой доход физического лица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01.01.2018 года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 рассматриваются в качестве дохода физического лица:</a:t>
            </a:r>
            <a:b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01587"/>
              </p:ext>
            </p:extLst>
          </p:nvPr>
        </p:nvGraphicFramePr>
        <p:xfrm>
          <a:off x="-2" y="0"/>
          <a:ext cx="12192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/>
              </a:tblGrid>
              <a:tr h="317809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сумма дохода может быть надежно измерена;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существует вероятность того, что экономические выгоды, связанные с операцией, поступят индивидуальному предпринимателю;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понесенные или ожидаемые затраты, связанные с операцией, могут быть надежно измерены.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367990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Доход от выполнения работ, оказания услуг признается </a:t>
                      </a: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акта выполненных работ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оказанных услуг или иного документа, подтверждающего факт выполнения работ, оказания услуг. 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выполнения работ, оказания услуг признаются в том же периоде, в котором подписан акт выполненных работ, оказанных услуг или иной документ, подтверждающий факт выполнения работ, оказания услуг.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8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319. Годовой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физического лица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 в качестве дохода физического лица: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технических вспомогательных (компенсаторных) средств и специальных средств передвижения, переданных безвозмездно работодателем работнику, признанному инвалидом вследствие получения трудового увечья или профессионального заболевания по вине работодателя – по перечню, утвержденному Правительством Республики Казахстан в соответствии с законодательством Республики Казахстан о социальной защите инвалидов в Республике Казахстан;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услуг в виде  протезно-ортопедической помощи, оказанной безвозмездно  работодателем работнику, признанному инвалидом вследствие получения трудового увечья или профессионального заболевания по вине работодателя, в соответствии с законодательством Республики Казахстан о социальной защите инвалидов в Республике Казахстан;</a:t>
            </a:r>
          </a:p>
        </p:txBody>
      </p:sp>
    </p:spTree>
    <p:extLst>
      <p:ext uri="{BB962C8B-B14F-4D97-AF65-F5344CB8AC3E}">
        <p14:creationId xmlns:p14="http://schemas.microsoft.com/office/powerpoint/2010/main" val="28262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40)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сумма, зачисляемая оператором связи за счет средств оператора связи на мобильный счет (баланс) абонента при осуществлении им безналичных платежей с мобильного счета (баланса);</a:t>
            </a:r>
          </a:p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41)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индивидуального подоходного налога, исчисленная с доходов физического лица-резидента в соответствии с положениями настоящего Кодекса и уплаченная в бюджет Республики Казахстан налоговым агентом за счет собственных средств без его удержания</a:t>
            </a:r>
            <a:r>
              <a:rPr lang="ru-RU" sz="2400" u="sng" dirty="0"/>
              <a:t>. </a:t>
            </a:r>
            <a:endParaRPr lang="ru-RU" sz="24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2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95835"/>
            <a:ext cx="10058400" cy="4029277"/>
          </a:xfrm>
        </p:spPr>
        <p:txBody>
          <a:bodyPr>
            <a:normAutofit/>
          </a:bodyPr>
          <a:lstStyle/>
          <a:p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12. СОЦИАЛЬНЫЙ НАЛОГ</a:t>
            </a:r>
          </a:p>
        </p:txBody>
      </p:sp>
    </p:spTree>
    <p:extLst>
      <p:ext uri="{BB962C8B-B14F-4D97-AF65-F5344CB8AC3E}">
        <p14:creationId xmlns:p14="http://schemas.microsoft.com/office/powerpoint/2010/main" val="17287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483306"/>
              </p:ext>
            </p:extLst>
          </p:nvPr>
        </p:nvGraphicFramePr>
        <p:xfrm>
          <a:off x="0" y="-1"/>
          <a:ext cx="12192000" cy="7104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85573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Статья 358. Порядок исчисления социального налога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482.    Плательщики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83068"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3.Специализированные организации, в которых работают инвалиды с нарушениями опорно-двигательного аппарата, по потере слуха, речи, зрения, ...исчисляют социальный налог по ставке </a:t>
                      </a:r>
                      <a:r>
                        <a:rPr lang="ru-RU" sz="2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 процента.</a:t>
                      </a:r>
                    </a:p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3-1.Производители сельскохозяйственной продукции, продукции аквакультуры (рыбоводства), ...применяющие общеустановленный порядок, исчисляют социальный налог по ставке </a:t>
                      </a: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 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процента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Не являются плательщиками социального налога следующие налогоплательщики: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применяющие специальный налоговый режим:</a:t>
                      </a:r>
                    </a:p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патента;</a:t>
                      </a:r>
                    </a:p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крестьянских или фермерских хозяйств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специализированные организации, в которых работают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нарушениями опорно-двигательного аппарата, по потере слуха, речи, зрения, соответствующие условиям пункта 3 статьи 135 настоящего Кодекса.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2047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709. Налогообложение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и индивидуальных предпринимателей, осуществляющих деятельность на территории специальной экономической зоны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9.Организация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осуществляющая деятельность на территории специальной экономической зоны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«Парк инновационных технологий»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 на 100 процентов сумму исчисленного социального налога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подлежащую уплате в бюджет, исчисленную по расходам работодателя, выплачиваемым в виде доходов работникам, занятым в осуществлении приоритетных видов деятельности при условии, что такие расходы за налоговый период составляют не менее семидесяти процентов от общей суммы расходов такой организации по бухгалтерскому учету. Расходы, указанные в настоящем пункте определяются в соответствии с законодательством Республики Казахстан о бухгалтерском учете и финансовой отчетности. </a:t>
            </a:r>
          </a:p>
          <a:p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28528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 Ставки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установлено настоящей статьей, социальный налог исчисляется по ставке:</a:t>
            </a:r>
          </a:p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2018 года – 9,5 процентов;</a:t>
            </a:r>
          </a:p>
          <a:p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2025 года – 11 процентов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 предприниматели и лица, занимающиеся частной практикой, исчисляют социальный налог в 2-кратном размере месячного расчетного показателя, установленного законом о республиканском бюджете и действующего на дату уплаты, за себя и 1-кратном размере месячного расчетного показателя за каждого работника.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настоящего пункта не распространяется на: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налогоплательщиков в период временного приостановления ими представления налоговой отчетности в соответствии со 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статьей 73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Кодекса;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предпринимателей, применяющих специальные налоговые режимы;</a:t>
            </a:r>
          </a:p>
          <a:p>
            <a:pPr lvl="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лиц, которые не получали в отчетном налоговом периоде доход.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346" y="407547"/>
            <a:ext cx="12073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spc="1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Закон Об </a:t>
            </a:r>
            <a:r>
              <a:rPr lang="ru-RU" sz="4400" b="1" spc="10" dirty="0"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обязательном социальном страховании от 25 апреля 2003 года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9910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8048" y="0"/>
            <a:ext cx="8053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 Размер социальных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Социальные отчисления, подлежащие уплате в Фонд за участников системы обязательного социального страхования, устанавливаются в размере: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2018 года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процентов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объекта исчисления социальных отчислений;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2025 года –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процентов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объекта исчисления социальных отчислений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type="title"/>
          </p:nvPr>
        </p:nvSpPr>
        <p:spPr>
          <a:xfrm>
            <a:off x="0" y="2144189"/>
            <a:ext cx="4029559" cy="2286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поручению Главы государства Республики Казахстан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5835"/>
            <a:ext cx="12192000" cy="402927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Фиксированный налог для обменных пунктов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986" y="352698"/>
            <a:ext cx="11949194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buSzPts val="1400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545. Объект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налогообложения фиксированным налогом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налогообложения фиксированным налогом являются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игровой автомат без выигрыша, предназначенный для проведения игры с одним игроком;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игровой автомат без выигрыша, предназначенный для проведения игры с участием более одного игрока;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персональный компьютер, используемый для проведения игры;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игровая дорожка;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карт;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бильярдный стол;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обменный пункт уполномоченной организации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830" y="2091844"/>
            <a:ext cx="121920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*Принцип признания дохода для ИП  по СНР на упрощенной декларации, максимально приближен к принципу, заложенного в МСФО.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НК уточнено, что применяется принцип начисления, при определении дохода у налогоплательщиков, применяющих СНР.  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986" y="352698"/>
            <a:ext cx="11949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546. Ставки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</a:p>
          <a:p>
            <a:pPr lvl="0"/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28678"/>
              </p:ext>
            </p:extLst>
          </p:nvPr>
        </p:nvGraphicFramePr>
        <p:xfrm>
          <a:off x="123986" y="932359"/>
          <a:ext cx="11949193" cy="1577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258"/>
                <a:gridCol w="3998200"/>
                <a:gridCol w="3560859"/>
                <a:gridCol w="332187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25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 налогообложения</a:t>
                      </a:r>
                    </a:p>
                    <a:p>
                      <a:pPr indent="825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Минимальные размеры базовых ставок фиксированного налога (в </a:t>
                      </a:r>
                      <a:r>
                        <a:rPr lang="ru-RU" sz="18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месячных расчетных показателях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7780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Максимальные размеры базовых ставок фиксированного налога (в месячных расчетных показателях)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12145"/>
              </p:ext>
            </p:extLst>
          </p:nvPr>
        </p:nvGraphicFramePr>
        <p:xfrm>
          <a:off x="123986" y="2517267"/>
          <a:ext cx="11949193" cy="3855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258"/>
                <a:gridCol w="3999688"/>
                <a:gridCol w="3549112"/>
                <a:gridCol w="3332135"/>
              </a:tblGrid>
              <a:tr h="0"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Обменный пункт уполномоченной организации, расположенный в городах Астана или Алматы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Обменный пункт уполномоченной организации, расположенный в специальной зоне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Обменный пункт уполномоченной организации, расположенный в населенном пункте,  за исключением городов Астана и Алматы и специальной зоны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78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2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77" y="2862879"/>
            <a:ext cx="3980329" cy="22860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266.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законодательными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актами Республики Казахстан, по проведению платежей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087906" y="0"/>
            <a:ext cx="8104094" cy="35500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 в наличном порядке по гражданско-правовой сделке на сумму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свыше одной тысячи месячных расчетных показателей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между: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юридическими лицами;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индивидуальными предпринимателями, состоящие  на регистрационном учете в качестве плательщика налога на добавленную стоимость;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индивидуальными предпринимателями, состоящие  на регистрационном учете в качестве плательщика налога на добавленную стоимость  и юридическими лицами 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штраф на юридическое лицо или индивидуального предпринимателя,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осуществившее платеж, в размере пяти процентов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суммы платежа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6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Логотипы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66" y="404664"/>
            <a:ext cx="305117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507015" y="703730"/>
            <a:ext cx="21602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ru-RU" sz="1200" i="1" dirty="0"/>
              <a:t>www.auditfs.kz 2017</a:t>
            </a:r>
            <a:r>
              <a:rPr lang="kk-KZ" altLang="ru-RU" sz="1200" i="1" dirty="0"/>
              <a:t> г</a:t>
            </a:r>
            <a:r>
              <a:rPr lang="ru-RU" altLang="ru-RU" sz="1200" i="1" dirty="0"/>
              <a:t>.</a:t>
            </a:r>
          </a:p>
        </p:txBody>
      </p:sp>
      <p:pic>
        <p:nvPicPr>
          <p:cNvPr id="7" name="Picture 2" descr="C:\Users\Admin\Desktop\b3093433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3" r="19054" b="55302"/>
          <a:stretch>
            <a:fillRect/>
          </a:stretch>
        </p:blipFill>
        <p:spPr bwMode="auto">
          <a:xfrm>
            <a:off x="1853608" y="4077072"/>
            <a:ext cx="1025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071664" y="4149080"/>
            <a:ext cx="28241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200" b="1" dirty="0" err="1"/>
              <a:t>Еспенбетова</a:t>
            </a:r>
            <a:r>
              <a:rPr lang="ru-RU" altLang="ru-RU" sz="1200" b="1" dirty="0"/>
              <a:t> Рита </a:t>
            </a:r>
            <a:r>
              <a:rPr lang="ru-RU" altLang="ru-RU" sz="1200" b="1" dirty="0" err="1"/>
              <a:t>Курманбаевна</a:t>
            </a:r>
            <a:endParaRPr lang="ru-RU" altLang="ru-RU" sz="1200" b="1" dirty="0"/>
          </a:p>
          <a:p>
            <a:pPr algn="just" eaLnBrk="1" hangingPunct="1"/>
            <a:r>
              <a:rPr lang="kk-KZ" altLang="ru-RU" sz="1200" dirty="0"/>
              <a:t>Директор, аудитор.</a:t>
            </a:r>
          </a:p>
          <a:p>
            <a:pPr algn="just" eaLnBrk="1" hangingPunct="1"/>
            <a:endParaRPr lang="kk-KZ" altLang="ru-RU" sz="800" dirty="0"/>
          </a:p>
          <a:p>
            <a:pPr algn="just" eaLnBrk="1" hangingPunct="1"/>
            <a:r>
              <a:rPr lang="kk-KZ" altLang="ru-RU" sz="1200" dirty="0"/>
              <a:t>тел.: +7 (707) 805 2753</a:t>
            </a:r>
            <a:endParaRPr lang="ru-RU" altLang="ru-RU" sz="1200" dirty="0"/>
          </a:p>
        </p:txBody>
      </p:sp>
      <p:pic>
        <p:nvPicPr>
          <p:cNvPr id="9" name="Picture 3" descr="C:\Users\Admin\Desktop\image0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81" b="39685"/>
          <a:stretch>
            <a:fillRect/>
          </a:stretch>
        </p:blipFill>
        <p:spPr bwMode="auto">
          <a:xfrm>
            <a:off x="6456059" y="4077073"/>
            <a:ext cx="102552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80176" y="4149080"/>
            <a:ext cx="282257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200" b="1" dirty="0" err="1"/>
              <a:t>Жанабекова</a:t>
            </a:r>
            <a:r>
              <a:rPr lang="ru-RU" altLang="ru-RU" sz="1200" b="1" dirty="0"/>
              <a:t> </a:t>
            </a:r>
            <a:r>
              <a:rPr lang="ru-RU" altLang="ru-RU" sz="1200" b="1" dirty="0" err="1"/>
              <a:t>Асель</a:t>
            </a:r>
            <a:r>
              <a:rPr lang="ru-RU" altLang="ru-RU" sz="1200" b="1" dirty="0"/>
              <a:t> </a:t>
            </a:r>
            <a:r>
              <a:rPr lang="ru-RU" altLang="ru-RU" sz="1200" b="1" dirty="0" err="1"/>
              <a:t>Идрисовна</a:t>
            </a:r>
            <a:endParaRPr lang="ru-RU" altLang="ru-RU" sz="1200" b="1" dirty="0"/>
          </a:p>
          <a:p>
            <a:pPr algn="just" eaLnBrk="1" hangingPunct="1"/>
            <a:r>
              <a:rPr lang="kk-KZ" altLang="ru-RU" sz="1200" dirty="0"/>
              <a:t>Партнер, аудитор.</a:t>
            </a:r>
          </a:p>
          <a:p>
            <a:pPr algn="just" eaLnBrk="1" hangingPunct="1"/>
            <a:endParaRPr lang="kk-KZ" altLang="ru-RU" sz="800" dirty="0"/>
          </a:p>
          <a:p>
            <a:pPr algn="just" eaLnBrk="1" hangingPunct="1"/>
            <a:r>
              <a:rPr lang="kk-KZ" altLang="ru-RU" sz="1200" dirty="0"/>
              <a:t>тел.: +7 (701) 951 4080</a:t>
            </a:r>
            <a:endParaRPr lang="ru-RU" alt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89321" y="5458233"/>
            <a:ext cx="4458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Cambria" panose="02040503050406030204" pitchFamily="18" charset="0"/>
              </a:rPr>
              <a:t>Следите за нашими новостями:</a:t>
            </a:r>
            <a:endParaRPr lang="ru-RU" sz="1400" i="1" dirty="0">
              <a:latin typeface="Cambria" panose="02040503050406030204" pitchFamily="18" charset="0"/>
            </a:endParaRPr>
          </a:p>
        </p:txBody>
      </p:sp>
      <p:pic>
        <p:nvPicPr>
          <p:cNvPr id="12" name="Picture 2" descr="C:\Users\Admin\Desktop\b171795053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08" y="5875537"/>
            <a:ext cx="335491" cy="33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dmin\Desktop\b361929726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608" y="6296079"/>
            <a:ext cx="335490" cy="3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89099" y="5805265"/>
            <a:ext cx="192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Instagram</a:t>
            </a:r>
            <a:r>
              <a:rPr lang="en-US" sz="1200" dirty="0"/>
              <a:t>: </a:t>
            </a:r>
            <a:r>
              <a:rPr lang="en-US" sz="1200" dirty="0" err="1"/>
              <a:t>finex_standart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207568" y="6237313"/>
            <a:ext cx="2326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Facebook: </a:t>
            </a:r>
            <a:r>
              <a:rPr lang="ru-RU" sz="1200" dirty="0"/>
              <a:t>Аудиторская</a:t>
            </a:r>
          </a:p>
          <a:p>
            <a:r>
              <a:rPr lang="ru-RU" sz="1200" dirty="0"/>
              <a:t>компания "</a:t>
            </a:r>
            <a:r>
              <a:rPr lang="en-US" sz="1200" dirty="0" err="1"/>
              <a:t>Finex-Standart</a:t>
            </a:r>
            <a:r>
              <a:rPr lang="en-US" sz="1200" dirty="0"/>
              <a:t>"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1631505" y="1412777"/>
            <a:ext cx="8898085" cy="2592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altLang="ru-RU" sz="2000" i="1" dirty="0">
                <a:latin typeface="Times New Roman" pitchFamily="18" charset="0"/>
                <a:ea typeface="Ebrima" pitchFamily="2" charset="0"/>
                <a:cs typeface="Times New Roman" pitchFamily="18" charset="0"/>
              </a:rPr>
              <a:t>О нас</a:t>
            </a:r>
          </a:p>
          <a:p>
            <a:pPr marL="0" indent="0">
              <a:buNone/>
            </a:pPr>
            <a:endParaRPr lang="en-US" altLang="ru-RU" sz="1600" b="1" dirty="0">
              <a:ea typeface="Ebrima" pitchFamily="2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Аудиторская компания, «</a:t>
            </a:r>
            <a:r>
              <a:rPr lang="ru-RU" altLang="ru-RU" sz="1400" dirty="0" err="1">
                <a:ea typeface="Ebrima" pitchFamily="2" charset="0"/>
                <a:cs typeface="Times New Roman" pitchFamily="18" charset="0"/>
              </a:rPr>
              <a:t>Finex-Standart</a:t>
            </a: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»  успешно работает на рынке аудиторских услуг Республики Казахстан.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Наша компания занимается оказанием аудиторских, консалтинговых услуг, осуществляет деятельность в области управленческого, финансового и налогового консультирования, а также  проведением обучающих семинаров (тренингов) во всех городах Казахстана.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ru-RU" sz="1400" dirty="0">
              <a:ea typeface="Ebrima" pitchFamily="2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Для получения более подробной информации заходите на нашу страницу в </a:t>
            </a:r>
            <a:r>
              <a:rPr lang="ru-RU" altLang="ru-RU" sz="1400" dirty="0" err="1">
                <a:ea typeface="Ebrima" pitchFamily="2" charset="0"/>
                <a:cs typeface="Times New Roman" pitchFamily="18" charset="0"/>
              </a:rPr>
              <a:t>Facebook</a:t>
            </a: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, </a:t>
            </a:r>
            <a:r>
              <a:rPr lang="en-US" altLang="ru-RU" sz="1400" dirty="0">
                <a:ea typeface="Ebrima" pitchFamily="2" charset="0"/>
                <a:cs typeface="Times New Roman" pitchFamily="18" charset="0"/>
              </a:rPr>
              <a:t>Instagram</a:t>
            </a:r>
            <a:r>
              <a:rPr lang="ru-RU" altLang="ru-RU" sz="1400" dirty="0">
                <a:ea typeface="Ebrima" pitchFamily="2" charset="0"/>
                <a:cs typeface="Times New Roman" pitchFamily="18" charset="0"/>
              </a:rPr>
              <a:t>.</a:t>
            </a:r>
            <a:endParaRPr lang="en-US" altLang="ru-RU" sz="1400" dirty="0">
              <a:latin typeface="Arial" pitchFamily="34" charset="0"/>
              <a:ea typeface="Ebrima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654" y="1957983"/>
            <a:ext cx="10515600" cy="435133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</a:p>
        </p:txBody>
      </p:sp>
      <p:pic>
        <p:nvPicPr>
          <p:cNvPr id="4" name="Picture 3" descr="C:\Users\Admin\Desktop\Логотипы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66" y="404664"/>
            <a:ext cx="305117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15889" y="6309321"/>
            <a:ext cx="21602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ru-RU" sz="1400" i="1" dirty="0"/>
              <a:t>www.auditfs.kz </a:t>
            </a:r>
            <a:r>
              <a:rPr lang="en-US" altLang="ru-RU" sz="1400" i="1" dirty="0" smtClean="0"/>
              <a:t>201</a:t>
            </a:r>
            <a:r>
              <a:rPr lang="ru-RU" altLang="ru-RU" sz="1400" i="1" dirty="0" smtClean="0"/>
              <a:t>8</a:t>
            </a:r>
            <a:r>
              <a:rPr lang="kk-KZ" altLang="ru-RU" sz="1400" i="1" dirty="0" smtClean="0"/>
              <a:t> </a:t>
            </a:r>
            <a:r>
              <a:rPr lang="kk-KZ" altLang="ru-RU" sz="1400" i="1" dirty="0"/>
              <a:t>г</a:t>
            </a:r>
            <a:r>
              <a:rPr lang="ru-RU" altLang="ru-RU" sz="1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126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86" y="665962"/>
            <a:ext cx="12192000" cy="35661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налоговый режим на основе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патента</a:t>
            </a:r>
            <a:b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685 -686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" y="0"/>
            <a:ext cx="12192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схема исчисления налога для ИП на СНР по патенту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296" y="523220"/>
            <a:ext cx="11913704" cy="1107503"/>
          </a:xfrm>
          <a:prstGeom prst="rect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доход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МЗП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26122493"/>
              </p:ext>
            </p:extLst>
          </p:nvPr>
        </p:nvGraphicFramePr>
        <p:xfrm>
          <a:off x="2032000" y="2239617"/>
          <a:ext cx="8128000" cy="3898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9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476" y="1569493"/>
            <a:ext cx="1219200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предприниматели, осуществляющие деятельность в сфере торговли, осуществляют раздельный учет доходов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облагаемых по разным ставкам индивидуального подоходного налога.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учет доходов, получаемых путем безналичных расчетов, ведется 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налоговом регистре по форме, установленной уполномоченным органом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основании первичных документов, включая выписки с банковских счетов.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17090"/>
            <a:ext cx="12192000" cy="35661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683.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применения специального налогового режима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20555</TotalTime>
  <Words>2528</Words>
  <Application>Microsoft Office PowerPoint</Application>
  <PresentationFormat>Произвольный</PresentationFormat>
  <Paragraphs>339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Тема Office</vt:lpstr>
      <vt:lpstr>Презентация PowerPoint</vt:lpstr>
      <vt:lpstr>Статья 681 и 682     Порядок определения доходов при применении специальных налоговых режимов на основе патента или упрощенной декларации  </vt:lpstr>
      <vt:lpstr>Презентация PowerPoint</vt:lpstr>
      <vt:lpstr>Презентация PowerPoint</vt:lpstr>
      <vt:lpstr>Презентация PowerPoint</vt:lpstr>
      <vt:lpstr>Специальный налоговый режим на основе патента Статья 685 -686</vt:lpstr>
      <vt:lpstr>Презентация PowerPoint</vt:lpstr>
      <vt:lpstr>Презентация PowerPoint</vt:lpstr>
      <vt:lpstr>Статья 683.     Условия применения специального налогового режима   </vt:lpstr>
      <vt:lpstr>Презентация PowerPoint</vt:lpstr>
      <vt:lpstr>Презентация PowerPoint</vt:lpstr>
      <vt:lpstr>Презентация PowerPoint</vt:lpstr>
      <vt:lpstr>Новый режим фиксированного вычета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Исключается ограничение по применению СНР аффилированными лицами. </vt:lpstr>
      <vt:lpstr>Презентация PowerPoint</vt:lpstr>
      <vt:lpstr>Презентация PowerPoint</vt:lpstr>
      <vt:lpstr>ИНДИВИДУАЛЬНЫЙ ПОДОХОДНЫЙ  НАЛОГ  </vt:lpstr>
      <vt:lpstr>Презентация PowerPoint</vt:lpstr>
      <vt:lpstr>Обратить внимание!!!  Понятие  «Доход физического лица от налогового агента»  заменен на :  «доход от реализации товаров, выполнения работ, оказания услуг, кроме имущественного дохода, полученный физическим лицом, не являющимся индивидуальным предпринимателем, лицом, занимающимся частной практикой;»   </vt:lpstr>
      <vt:lpstr>НАЛОГОВЫЕ ВЫЧЕТЫ ПРИ ИСЧИСЛЕНИИ ИПН  </vt:lpstr>
      <vt:lpstr>Презентация PowerPoint</vt:lpstr>
      <vt:lpstr>Презентация PowerPoint</vt:lpstr>
      <vt:lpstr>Презентация PowerPoint</vt:lpstr>
      <vt:lpstr>Презентация PowerPoint</vt:lpstr>
      <vt:lpstr>319. Годовой доход физического лица (с 01.01.2018 года)  2. Не рассматриваются в качестве дохода физического лица:   </vt:lpstr>
      <vt:lpstr>Презентация PowerPoint</vt:lpstr>
      <vt:lpstr>Презентация PowerPoint</vt:lpstr>
      <vt:lpstr>РАЗДЕЛ 12. СОЦИАЛЬНЫЙ НАЛОГ</vt:lpstr>
      <vt:lpstr>Презентация PowerPoint</vt:lpstr>
      <vt:lpstr>Презентация PowerPoint</vt:lpstr>
      <vt:lpstr>Презентация PowerPoint</vt:lpstr>
      <vt:lpstr>Презентация PowerPoint</vt:lpstr>
      <vt:lpstr>Согласно поручению Главы государства Республики Казахстан   </vt:lpstr>
      <vt:lpstr>Фиксированный налог для обменных пунктов</vt:lpstr>
      <vt:lpstr>Презентация PowerPoint</vt:lpstr>
      <vt:lpstr>Презентация PowerPoint</vt:lpstr>
      <vt:lpstr>Статья 266.   Нарушение ограничений, установленных законодательными актами Республики Казахстан, по проведению платежей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Absolute</dc:creator>
  <cp:lastModifiedBy>Ержан Бектiбаев</cp:lastModifiedBy>
  <cp:revision>731</cp:revision>
  <dcterms:created xsi:type="dcterms:W3CDTF">2017-08-14T06:41:13Z</dcterms:created>
  <dcterms:modified xsi:type="dcterms:W3CDTF">2018-02-12T06:27:52Z</dcterms:modified>
</cp:coreProperties>
</file>