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6" r:id="rId7"/>
    <p:sldId id="262" r:id="rId8"/>
    <p:sldId id="264" r:id="rId9"/>
    <p:sldId id="263" r:id="rId10"/>
    <p:sldId id="278" r:id="rId11"/>
    <p:sldId id="266" r:id="rId12"/>
    <p:sldId id="285" r:id="rId13"/>
    <p:sldId id="289" r:id="rId14"/>
    <p:sldId id="291" r:id="rId15"/>
    <p:sldId id="293" r:id="rId16"/>
    <p:sldId id="280" r:id="rId17"/>
    <p:sldId id="272" r:id="rId18"/>
    <p:sldId id="295" r:id="rId19"/>
    <p:sldId id="273" r:id="rId20"/>
    <p:sldId id="274" r:id="rId21"/>
    <p:sldId id="284" r:id="rId22"/>
  </p:sldIdLst>
  <p:sldSz cx="12192000" cy="6858000"/>
  <p:notesSz cx="6858000" cy="9144000"/>
  <p:defaultTextStyle>
    <a:defPPr>
      <a:defRPr lang="kk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79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96" d="100"/>
          <a:sy n="96" d="100"/>
        </p:scale>
        <p:origin x="-134" y="-24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F7D659-C9C0-47FF-9712-011686949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1FB4472-035D-4EDE-9AA0-2E0C5F3BCB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kk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ABA867D-FB90-4BDA-90A9-5026885A3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1EC2-C344-40DF-8EB4-D194E36908F1}" type="datetimeFigureOut">
              <a:rPr lang="kk-KZ" smtClean="0"/>
              <a:t>14.02.2019</a:t>
            </a:fld>
            <a:endParaRPr lang="kk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1BAC6E5-7E26-4BE2-B36E-04648A7BC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2C3A664-CE86-4EFB-80A4-9E820070C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345A8-DCEA-41D9-8B17-0260CD715CBE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851858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9BC356-CE19-453D-BB81-293E250E2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49100A6-CA73-474A-8336-5415C226B8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DDE8635-56A4-4991-9262-8399F4791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1EC2-C344-40DF-8EB4-D194E36908F1}" type="datetimeFigureOut">
              <a:rPr lang="kk-KZ" smtClean="0"/>
              <a:t>14.02.2019</a:t>
            </a:fld>
            <a:endParaRPr lang="kk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F8388CB-1E1E-4F5A-B261-4372E0255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ADBC095-50FD-4717-90ED-F9DA72D2B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345A8-DCEA-41D9-8B17-0260CD715CBE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612089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C9B73B8-C8AA-4F53-8195-E93A778055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5BB33BF-147B-4BA6-BC3B-92CE03459C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F51D4BD-63A9-46B2-934D-DBC0FDEA5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1EC2-C344-40DF-8EB4-D194E36908F1}" type="datetimeFigureOut">
              <a:rPr lang="kk-KZ" smtClean="0"/>
              <a:t>14.02.2019</a:t>
            </a:fld>
            <a:endParaRPr lang="kk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E47D082-5533-4E0A-A29E-1BB2A3453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D634E71-D2DD-4744-AC66-C1A1AEF7E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345A8-DCEA-41D9-8B17-0260CD715CBE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755569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1F9363-6DF3-444B-9A45-D3D257097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8E6956A-A3E5-4123-A7E4-6EAF0D080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EC3842A-5DB1-4264-8FC6-74568371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1EC2-C344-40DF-8EB4-D194E36908F1}" type="datetimeFigureOut">
              <a:rPr lang="kk-KZ" smtClean="0"/>
              <a:t>14.02.2019</a:t>
            </a:fld>
            <a:endParaRPr lang="kk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E06CCC6-4E39-4C40-8030-EA349E449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819DAE7-B034-4206-B6E5-087B3DA0C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345A8-DCEA-41D9-8B17-0260CD715CBE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233662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ED13AA-7A98-4E64-98D5-3300C2286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BE6BD9E-4726-456A-93AB-76860A595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D21E4C5-41B3-49D9-878F-6094B5A65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1EC2-C344-40DF-8EB4-D194E36908F1}" type="datetimeFigureOut">
              <a:rPr lang="kk-KZ" smtClean="0"/>
              <a:t>14.02.2019</a:t>
            </a:fld>
            <a:endParaRPr lang="kk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DE51A0E-A8E6-4086-B17F-185D6301A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CF755B8-A7EF-4F64-B7CA-17D6D4047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345A8-DCEA-41D9-8B17-0260CD715CBE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786863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B5085C-F0CC-4C90-A2C6-46337AAB5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4D49FE1-E53B-47AF-8DB7-E7B5402B73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4379C90-3E2F-483B-9AF1-1819B66994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8948F94-E902-4CDA-A2F8-7394DC257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1EC2-C344-40DF-8EB4-D194E36908F1}" type="datetimeFigureOut">
              <a:rPr lang="kk-KZ" smtClean="0"/>
              <a:t>14.02.2019</a:t>
            </a:fld>
            <a:endParaRPr lang="kk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B9EFAAF-60E9-4F24-8280-A5F7724DA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86B0FF9-FBBB-494C-89C0-673FF8DBA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345A8-DCEA-41D9-8B17-0260CD715CBE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444142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1F0B50-61A1-40B9-8216-05E141974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7381CDE-6A1B-4F18-9288-DDC581E40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C35CD3A-8A60-410C-9BA3-E90FDCD8C3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F70736D-8C86-4795-817F-287182A461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38D4CEB-28FF-43D1-924F-6AA2B159CD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19E8B57-167D-44EF-8233-03F70234D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1EC2-C344-40DF-8EB4-D194E36908F1}" type="datetimeFigureOut">
              <a:rPr lang="kk-KZ" smtClean="0"/>
              <a:t>14.02.2019</a:t>
            </a:fld>
            <a:endParaRPr lang="kk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619408E-88AA-4DC1-B426-BCCD50911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63145F6-5E07-4561-A0E5-4FEE4B75A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345A8-DCEA-41D9-8B17-0260CD715CBE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65841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3B7360-475C-4D73-A3B5-C05AD66FC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A273E47-623C-4F83-8E40-D3CD5E0CF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1EC2-C344-40DF-8EB4-D194E36908F1}" type="datetimeFigureOut">
              <a:rPr lang="kk-KZ" smtClean="0"/>
              <a:t>14.02.2019</a:t>
            </a:fld>
            <a:endParaRPr lang="kk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A07455F-DFBE-41D4-95D1-A3AA27236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8EA1D4E-8DB7-4B55-AF65-151640E48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345A8-DCEA-41D9-8B17-0260CD715CBE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621284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ACD3CCAE-9BF2-4AAD-AF82-98FABDCC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1EC2-C344-40DF-8EB4-D194E36908F1}" type="datetimeFigureOut">
              <a:rPr lang="kk-KZ" smtClean="0"/>
              <a:t>14.02.2019</a:t>
            </a:fld>
            <a:endParaRPr lang="kk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ED4202E-F113-4AE6-83E4-D71C55503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8B0096F-12A3-4F63-8435-739FBCEEC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345A8-DCEA-41D9-8B17-0260CD715CBE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374454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3B7D4F-2F5B-4852-8208-D7739A2D0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37DB820-BC3F-4FEC-8171-D7C69E7D2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283C67D-0496-4E4A-9D71-4BAA31E735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955CA82-6846-482F-8DBB-8CFB6B314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1EC2-C344-40DF-8EB4-D194E36908F1}" type="datetimeFigureOut">
              <a:rPr lang="kk-KZ" smtClean="0"/>
              <a:t>14.02.2019</a:t>
            </a:fld>
            <a:endParaRPr lang="kk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9B681D4-81F8-4023-8995-323D7B44E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7F026D2-2A24-4BF1-AC2E-B174B63B3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345A8-DCEA-41D9-8B17-0260CD715CBE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483528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253F43-8A23-450E-9B96-128933351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D93ECD6-B870-4B18-927A-3984BBCB06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k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337C270-1242-4427-B409-0C7676841A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D6BF194-B31A-4E4C-9537-DFA4C53C4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1EC2-C344-40DF-8EB4-D194E36908F1}" type="datetimeFigureOut">
              <a:rPr lang="kk-KZ" smtClean="0"/>
              <a:t>14.02.2019</a:t>
            </a:fld>
            <a:endParaRPr lang="kk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82ABF65-4649-45A3-BCE1-C1C991FC3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897D83D-2664-4358-839C-FAF0F52D7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345A8-DCEA-41D9-8B17-0260CD715CBE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673776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F273B3-5FBE-4BEC-81D2-4A070E21B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BC41F42-62E9-4C96-A61D-C0BDD53E5E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AF21487-5247-400D-A468-DAC8225110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11EC2-C344-40DF-8EB4-D194E36908F1}" type="datetimeFigureOut">
              <a:rPr lang="kk-KZ" smtClean="0"/>
              <a:t>14.02.2019</a:t>
            </a:fld>
            <a:endParaRPr lang="kk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7671F36-3500-45A4-A1A0-DA30B7180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k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5B816AB-2EDE-4308-A00C-38938D8E78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345A8-DCEA-41D9-8B17-0260CD715CBE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062236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k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170.sv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2.wdp"/><Relationship Id="rId7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4.png"/><Relationship Id="rId9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hdphoto" Target="../media/hdphoto2.wdp"/><Relationship Id="rId7" Type="http://schemas.openxmlformats.org/officeDocument/2006/relationships/image" Target="../media/image23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5.sv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9.sv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НДС">
            <a:extLst>
              <a:ext uri="{FF2B5EF4-FFF2-40B4-BE49-F238E27FC236}">
                <a16:creationId xmlns:a16="http://schemas.microsoft.com/office/drawing/2014/main" xmlns="" id="{46832BF7-E4A1-4E47-B917-D5944C122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506" y="1181241"/>
            <a:ext cx="7963493" cy="449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: пятиугольник 5">
            <a:extLst>
              <a:ext uri="{FF2B5EF4-FFF2-40B4-BE49-F238E27FC236}">
                <a16:creationId xmlns:a16="http://schemas.microsoft.com/office/drawing/2014/main" xmlns="" id="{10BC37DE-C118-407B-9871-462B9FACBDD1}"/>
              </a:ext>
            </a:extLst>
          </p:cNvPr>
          <p:cNvSpPr/>
          <p:nvPr/>
        </p:nvSpPr>
        <p:spPr>
          <a:xfrm>
            <a:off x="1" y="1181240"/>
            <a:ext cx="6827520" cy="4495520"/>
          </a:xfrm>
          <a:prstGeom prst="homePlate">
            <a:avLst>
              <a:gd name="adj" fmla="val 16681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C6F5027-2306-49CB-A83B-1495F73D0C98}"/>
              </a:ext>
            </a:extLst>
          </p:cNvPr>
          <p:cNvSpPr/>
          <p:nvPr/>
        </p:nvSpPr>
        <p:spPr>
          <a:xfrm>
            <a:off x="685673" y="2705725"/>
            <a:ext cx="542969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КОНТРОЛЬНЫЙ </a:t>
            </a:r>
            <a:br>
              <a:rPr lang="kk-KZ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kk-KZ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СЧЕТ НДС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BECEE8D-D8AC-4F46-A257-1379050591D9}"/>
              </a:ext>
            </a:extLst>
          </p:cNvPr>
          <p:cNvSpPr/>
          <p:nvPr/>
        </p:nvSpPr>
        <p:spPr>
          <a:xfrm>
            <a:off x="1974542" y="1524858"/>
            <a:ext cx="41214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КОМИТЕТ ГОСУДАРСТВЕННЫХ ДОХОДОВ </a:t>
            </a:r>
          </a:p>
          <a:p>
            <a:r>
              <a:rPr lang="ru-RU" sz="1600" b="1" dirty="0">
                <a:solidFill>
                  <a:schemeClr val="bg1"/>
                </a:solidFill>
              </a:rPr>
              <a:t>МИНИСТЕРСТВО ФИНАНСОВ 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РЕСПУБЛИКИ КАЗАХСТАН</a:t>
            </a:r>
          </a:p>
        </p:txBody>
      </p:sp>
      <p:pic>
        <p:nvPicPr>
          <p:cNvPr id="7" name="Picture 6" descr="C:\Users\user\Downloads\20b977f55a06df8734c27777c6d5ef1f.png">
            <a:extLst>
              <a:ext uri="{FF2B5EF4-FFF2-40B4-BE49-F238E27FC236}">
                <a16:creationId xmlns:a16="http://schemas.microsoft.com/office/drawing/2014/main" xmlns="" id="{DF8583C5-3620-474C-A294-D493EBFA38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22" b="9851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19" r="23340"/>
          <a:stretch/>
        </p:blipFill>
        <p:spPr bwMode="auto">
          <a:xfrm>
            <a:off x="766354" y="1408793"/>
            <a:ext cx="1145381" cy="106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14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B70DA5C-9E49-4D49-8CA1-54C7D261D63D}"/>
              </a:ext>
            </a:extLst>
          </p:cNvPr>
          <p:cNvSpPr/>
          <p:nvPr/>
        </p:nvSpPr>
        <p:spPr>
          <a:xfrm>
            <a:off x="0" y="0"/>
            <a:ext cx="12192000" cy="98406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5" name="Стрелка: пятиугольник 4">
            <a:extLst>
              <a:ext uri="{FF2B5EF4-FFF2-40B4-BE49-F238E27FC236}">
                <a16:creationId xmlns:a16="http://schemas.microsoft.com/office/drawing/2014/main" xmlns="" id="{F4628EC6-B202-4674-851F-3D12EF6B9666}"/>
              </a:ext>
            </a:extLst>
          </p:cNvPr>
          <p:cNvSpPr/>
          <p:nvPr/>
        </p:nvSpPr>
        <p:spPr>
          <a:xfrm rot="10800000">
            <a:off x="11001374" y="-1"/>
            <a:ext cx="1190625" cy="984069"/>
          </a:xfrm>
          <a:prstGeom prst="homePlate">
            <a:avLst>
              <a:gd name="adj" fmla="val 2168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pic>
        <p:nvPicPr>
          <p:cNvPr id="6" name="Picture 6" descr="C:\Users\user\Downloads\20b977f55a06df8734c27777c6d5ef1f.png">
            <a:extLst>
              <a:ext uri="{FF2B5EF4-FFF2-40B4-BE49-F238E27FC236}">
                <a16:creationId xmlns:a16="http://schemas.microsoft.com/office/drawing/2014/main" xmlns="" id="{6B027971-02E4-49FF-B357-664499D1AB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22" b="9851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19" r="23340"/>
          <a:stretch/>
        </p:blipFill>
        <p:spPr bwMode="auto">
          <a:xfrm>
            <a:off x="11220449" y="97377"/>
            <a:ext cx="851091" cy="79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31BE4D5-FAE8-4E32-9C23-C8370C05371F}"/>
              </a:ext>
            </a:extLst>
          </p:cNvPr>
          <p:cNvSpPr/>
          <p:nvPr/>
        </p:nvSpPr>
        <p:spPr>
          <a:xfrm>
            <a:off x="260051" y="230424"/>
            <a:ext cx="9455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УСЛОВИЯ ВОЗМЕЩЕНИЯ НДС ИЗ БЮДЖЕТА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FEB3954-C217-4DCC-B3E0-028F1A818D76}"/>
              </a:ext>
            </a:extLst>
          </p:cNvPr>
          <p:cNvSpPr/>
          <p:nvPr/>
        </p:nvSpPr>
        <p:spPr>
          <a:xfrm>
            <a:off x="6502172" y="1672045"/>
            <a:ext cx="5457598" cy="3960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ts val="5000"/>
              </a:spcAft>
            </a:pPr>
            <a:r>
              <a:rPr lang="ru-RU" sz="2000" b="1" dirty="0" smtClean="0"/>
              <a:t>ПО ТРЕБОВАНИЮ О </a:t>
            </a:r>
            <a:r>
              <a:rPr lang="ru-RU" sz="2000" b="1" dirty="0"/>
              <a:t>ВОЗВРАТЕ СУММЫ  ПРЕВЫШЕНИЯ НДС, УКАЗАННОГО В ДЕКЛАРАЦИИ ПО НДС ЗА НАЛОГОВЫЙ ПЕРИОД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5000"/>
              </a:spcAft>
            </a:pPr>
            <a:r>
              <a:rPr lang="ru-RU" sz="2000" b="1" dirty="0" smtClean="0"/>
              <a:t>ПО СВЕДЕНИЯМ  ИМЕЮЩИМСЯ В ИНФОРМАЦИОННЫХ СИСТЕМАХ НАЛОГОВЫХ ОРГАНОВ. 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5000"/>
              </a:spcAft>
            </a:pPr>
            <a:r>
              <a:rPr lang="ru-RU" sz="2000" b="1" dirty="0" smtClean="0"/>
              <a:t>БЕЗ ПРОВЕДЕНИЯ  НАЛОГОВОЙ ПРОВЕРКИ</a:t>
            </a:r>
            <a:r>
              <a:rPr lang="ru-RU" sz="2000" b="1" dirty="0"/>
              <a:t> 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xmlns="" id="{59BEE684-CF9B-48AB-AEEB-171F312ADE74}"/>
              </a:ext>
            </a:extLst>
          </p:cNvPr>
          <p:cNvSpPr/>
          <p:nvPr/>
        </p:nvSpPr>
        <p:spPr>
          <a:xfrm>
            <a:off x="798287" y="2169802"/>
            <a:ext cx="3309256" cy="3309256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ru-RU" sz="2000" b="1" dirty="0"/>
              <a:t>ВОЗВРАТ ПРЕВЫШЕНИЯ НДС </a:t>
            </a:r>
            <a:r>
              <a:rPr lang="ru-RU" sz="2000" b="1" dirty="0" smtClean="0"/>
              <a:t>ПРОИЗВОДИТСЯ</a:t>
            </a:r>
            <a:endParaRPr lang="ru-RU" sz="2000" b="1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xmlns="" id="{916C5C3E-6005-4C47-9505-DCED984E8304}"/>
              </a:ext>
            </a:extLst>
          </p:cNvPr>
          <p:cNvSpPr/>
          <p:nvPr/>
        </p:nvSpPr>
        <p:spPr>
          <a:xfrm>
            <a:off x="5225372" y="1672046"/>
            <a:ext cx="951258" cy="951258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sz="3600" b="1" dirty="0"/>
              <a:t>1</a:t>
            </a:r>
            <a:endParaRPr lang="ru-RU" sz="3600" b="1" dirty="0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xmlns="" id="{825D81EF-7283-4CE6-B781-8022A1E1FDCD}"/>
              </a:ext>
            </a:extLst>
          </p:cNvPr>
          <p:cNvSpPr/>
          <p:nvPr/>
        </p:nvSpPr>
        <p:spPr>
          <a:xfrm>
            <a:off x="5225372" y="3348801"/>
            <a:ext cx="951258" cy="951258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sz="3600" b="1" dirty="0"/>
              <a:t>2</a:t>
            </a:r>
            <a:endParaRPr lang="ru-RU" sz="3600" b="1" dirty="0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xmlns="" id="{B2C8497B-F82C-4CB3-A0C4-A8464F9C4354}"/>
              </a:ext>
            </a:extLst>
          </p:cNvPr>
          <p:cNvSpPr/>
          <p:nvPr/>
        </p:nvSpPr>
        <p:spPr>
          <a:xfrm>
            <a:off x="5225372" y="5025555"/>
            <a:ext cx="951258" cy="951258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sz="3600" b="1" dirty="0"/>
              <a:t>3</a:t>
            </a:r>
            <a:endParaRPr lang="ru-RU" sz="3600" b="1" dirty="0"/>
          </a:p>
        </p:txBody>
      </p:sp>
      <p:cxnSp>
        <p:nvCxnSpPr>
          <p:cNvPr id="13" name="Соединитель: уступ 12">
            <a:extLst>
              <a:ext uri="{FF2B5EF4-FFF2-40B4-BE49-F238E27FC236}">
                <a16:creationId xmlns:a16="http://schemas.microsoft.com/office/drawing/2014/main" xmlns="" id="{E04F1D30-A64D-4B51-BF6F-CA1742E693A0}"/>
              </a:ext>
            </a:extLst>
          </p:cNvPr>
          <p:cNvCxnSpPr>
            <a:stCxn id="3" idx="6"/>
            <a:endCxn id="52" idx="2"/>
          </p:cNvCxnSpPr>
          <p:nvPr/>
        </p:nvCxnSpPr>
        <p:spPr>
          <a:xfrm flipV="1">
            <a:off x="4107543" y="2147675"/>
            <a:ext cx="1117829" cy="1676755"/>
          </a:xfrm>
          <a:prstGeom prst="bentConnector3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: уступ 15">
            <a:extLst>
              <a:ext uri="{FF2B5EF4-FFF2-40B4-BE49-F238E27FC236}">
                <a16:creationId xmlns:a16="http://schemas.microsoft.com/office/drawing/2014/main" xmlns="" id="{577C8CF7-787C-4B91-B845-B4E8ED004474}"/>
              </a:ext>
            </a:extLst>
          </p:cNvPr>
          <p:cNvCxnSpPr>
            <a:stCxn id="3" idx="6"/>
            <a:endCxn id="62" idx="2"/>
          </p:cNvCxnSpPr>
          <p:nvPr/>
        </p:nvCxnSpPr>
        <p:spPr>
          <a:xfrm>
            <a:off x="4107543" y="3824430"/>
            <a:ext cx="1117829" cy="1676754"/>
          </a:xfrm>
          <a:prstGeom prst="bentConnector3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: уступ 18">
            <a:extLst>
              <a:ext uri="{FF2B5EF4-FFF2-40B4-BE49-F238E27FC236}">
                <a16:creationId xmlns:a16="http://schemas.microsoft.com/office/drawing/2014/main" xmlns="" id="{5844E54E-3D34-4E02-B413-9E362A878C2F}"/>
              </a:ext>
            </a:extLst>
          </p:cNvPr>
          <p:cNvCxnSpPr>
            <a:stCxn id="3" idx="6"/>
            <a:endCxn id="61" idx="2"/>
          </p:cNvCxnSpPr>
          <p:nvPr/>
        </p:nvCxnSpPr>
        <p:spPr>
          <a:xfrm>
            <a:off x="4107543" y="3824430"/>
            <a:ext cx="1117829" cy="12700"/>
          </a:xfrm>
          <a:prstGeom prst="bentConnector3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11631612" y="6488668"/>
            <a:ext cx="560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 smtClean="0">
                <a:latin typeface="+mn-lt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72586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B70DA5C-9E49-4D49-8CA1-54C7D261D63D}"/>
              </a:ext>
            </a:extLst>
          </p:cNvPr>
          <p:cNvSpPr/>
          <p:nvPr/>
        </p:nvSpPr>
        <p:spPr>
          <a:xfrm>
            <a:off x="0" y="0"/>
            <a:ext cx="12192000" cy="98406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5" name="Стрелка: пятиугольник 4">
            <a:extLst>
              <a:ext uri="{FF2B5EF4-FFF2-40B4-BE49-F238E27FC236}">
                <a16:creationId xmlns:a16="http://schemas.microsoft.com/office/drawing/2014/main" xmlns="" id="{F4628EC6-B202-4674-851F-3D12EF6B9666}"/>
              </a:ext>
            </a:extLst>
          </p:cNvPr>
          <p:cNvSpPr/>
          <p:nvPr/>
        </p:nvSpPr>
        <p:spPr>
          <a:xfrm rot="10800000">
            <a:off x="11001374" y="-1"/>
            <a:ext cx="1190625" cy="984069"/>
          </a:xfrm>
          <a:prstGeom prst="homePlate">
            <a:avLst>
              <a:gd name="adj" fmla="val 2168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pic>
        <p:nvPicPr>
          <p:cNvPr id="6" name="Picture 6" descr="C:\Users\user\Downloads\20b977f55a06df8734c27777c6d5ef1f.png">
            <a:extLst>
              <a:ext uri="{FF2B5EF4-FFF2-40B4-BE49-F238E27FC236}">
                <a16:creationId xmlns:a16="http://schemas.microsoft.com/office/drawing/2014/main" xmlns="" id="{6B027971-02E4-49FF-B357-664499D1AB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22" b="9851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19" r="23340"/>
          <a:stretch/>
        </p:blipFill>
        <p:spPr bwMode="auto">
          <a:xfrm>
            <a:off x="11220449" y="97377"/>
            <a:ext cx="851091" cy="79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31BE4D5-FAE8-4E32-9C23-C8370C05371F}"/>
              </a:ext>
            </a:extLst>
          </p:cNvPr>
          <p:cNvSpPr/>
          <p:nvPr/>
        </p:nvSpPr>
        <p:spPr>
          <a:xfrm>
            <a:off x="260051" y="230424"/>
            <a:ext cx="99289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ПОРЯДОК ПОДАЧИ ТРЕБОВАНИЯ О ВОЗВРАТЕ НДС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9BFAF088-50D1-42A2-B84C-581EEEA3FE47}"/>
              </a:ext>
            </a:extLst>
          </p:cNvPr>
          <p:cNvGrpSpPr/>
          <p:nvPr/>
        </p:nvGrpSpPr>
        <p:grpSpPr>
          <a:xfrm>
            <a:off x="2904320" y="1214493"/>
            <a:ext cx="8805622" cy="5269987"/>
            <a:chOff x="3501030" y="1571612"/>
            <a:chExt cx="8208912" cy="4912868"/>
          </a:xfrm>
        </p:grpSpPr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xmlns="" id="{166A0759-1BAA-4082-BF34-B62D05772B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0974" y="1571612"/>
              <a:ext cx="3036077" cy="4415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xmlns="" id="{E60A54C3-354E-497F-81B8-12C411A7A4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1030" y="4719611"/>
              <a:ext cx="8208912" cy="17648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E30361BB-69DF-4EAD-89B4-D016A865B19D}"/>
                </a:ext>
              </a:extLst>
            </p:cNvPr>
            <p:cNvSpPr/>
            <p:nvPr/>
          </p:nvSpPr>
          <p:spPr>
            <a:xfrm>
              <a:off x="3501030" y="4691011"/>
              <a:ext cx="8208912" cy="942106"/>
            </a:xfrm>
            <a:prstGeom prst="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38165EE-F8ED-46EE-AF7C-D45D9770391A}"/>
              </a:ext>
            </a:extLst>
          </p:cNvPr>
          <p:cNvSpPr/>
          <p:nvPr/>
        </p:nvSpPr>
        <p:spPr>
          <a:xfrm>
            <a:off x="463251" y="1566824"/>
            <a:ext cx="37458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ТРЕБОВАНИЯ О ВОЗВРАТЕ,  УКАЗЫВАЕТСЯ В ОЧЕРЕДНОЙ ДЕКЛАРАЦИИ ПО НДС ЗА НАЛОГОВЫЙ ПЕРИОД</a:t>
            </a: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11631612" y="6488668"/>
            <a:ext cx="560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 smtClean="0">
                <a:latin typeface="+mn-lt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98341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533" y="2551"/>
            <a:ext cx="12162777" cy="922866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36A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ПРИЛОЖЕНИЕ 300.09 К ДЕКЛАРАЦИИ ПО НДС</a:t>
            </a:r>
            <a:endParaRPr lang="ru-RU" sz="2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43" y="1081825"/>
            <a:ext cx="11110176" cy="521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83842" y="2972068"/>
            <a:ext cx="11110177" cy="1290839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1631612" y="6488668"/>
            <a:ext cx="560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 smtClean="0">
                <a:latin typeface="+mn-lt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38851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14846" y="2551"/>
            <a:ext cx="12089331" cy="922866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36A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ПРИЛОЖЕНИЕ 300.09 К ДЕКЛАРАЦИИ ПО НДС</a:t>
            </a:r>
            <a:endParaRPr lang="ru-RU" sz="2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1187488"/>
            <a:ext cx="10200068" cy="5470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1219200" y="3013657"/>
            <a:ext cx="10200069" cy="3734875"/>
            <a:chOff x="1090672" y="3057724"/>
            <a:chExt cx="7650052" cy="3734875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1090672" y="3057724"/>
              <a:ext cx="7650051" cy="715163"/>
            </a:xfrm>
            <a:prstGeom prst="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090672" y="5929713"/>
              <a:ext cx="7650052" cy="862886"/>
            </a:xfrm>
            <a:prstGeom prst="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1631612" y="6488668"/>
            <a:ext cx="560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 smtClean="0">
                <a:latin typeface="+mn-lt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35183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4845" y="2551"/>
            <a:ext cx="12206845" cy="922866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36A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ПРИЛОЖЕНИЕ 300.09 К ДЕКЛАРАЦИИ ПО НДС</a:t>
            </a:r>
            <a:endParaRPr lang="ru-RU" sz="2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852" y="1095041"/>
            <a:ext cx="9148233" cy="538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1339849" y="2176654"/>
            <a:ext cx="9148235" cy="4301599"/>
            <a:chOff x="773518" y="1800127"/>
            <a:chExt cx="6861176" cy="430159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73519" y="1800127"/>
              <a:ext cx="6861175" cy="792088"/>
            </a:xfrm>
            <a:prstGeom prst="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773518" y="5145775"/>
              <a:ext cx="6861175" cy="955951"/>
            </a:xfrm>
            <a:prstGeom prst="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1631612" y="6488668"/>
            <a:ext cx="560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 smtClean="0">
                <a:latin typeface="+mn-lt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29555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" y="0"/>
            <a:ext cx="12191999" cy="922866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36A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ПРИЛОЖЕНИЕ 300.09 К ДЕКЛАРАЦИИ ПО НДС</a:t>
            </a:r>
            <a:endParaRPr lang="ru-RU" sz="2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366" y="1030647"/>
            <a:ext cx="9122833" cy="554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1391364" y="2047741"/>
            <a:ext cx="9122835" cy="4528042"/>
            <a:chOff x="578753" y="2058758"/>
            <a:chExt cx="6842126" cy="452804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578754" y="2058758"/>
              <a:ext cx="6842125" cy="840960"/>
            </a:xfrm>
            <a:prstGeom prst="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78753" y="5691961"/>
              <a:ext cx="6842125" cy="894839"/>
            </a:xfrm>
            <a:prstGeom prst="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11631612" y="6488668"/>
            <a:ext cx="560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 smtClean="0">
                <a:latin typeface="+mn-lt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49422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B70DA5C-9E49-4D49-8CA1-54C7D261D63D}"/>
              </a:ext>
            </a:extLst>
          </p:cNvPr>
          <p:cNvSpPr/>
          <p:nvPr/>
        </p:nvSpPr>
        <p:spPr>
          <a:xfrm>
            <a:off x="0" y="0"/>
            <a:ext cx="12192000" cy="98406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5" name="Стрелка: пятиугольник 4">
            <a:extLst>
              <a:ext uri="{FF2B5EF4-FFF2-40B4-BE49-F238E27FC236}">
                <a16:creationId xmlns:a16="http://schemas.microsoft.com/office/drawing/2014/main" xmlns="" id="{F4628EC6-B202-4674-851F-3D12EF6B9666}"/>
              </a:ext>
            </a:extLst>
          </p:cNvPr>
          <p:cNvSpPr/>
          <p:nvPr/>
        </p:nvSpPr>
        <p:spPr>
          <a:xfrm rot="10800000">
            <a:off x="11001374" y="-1"/>
            <a:ext cx="1190625" cy="984069"/>
          </a:xfrm>
          <a:prstGeom prst="homePlate">
            <a:avLst>
              <a:gd name="adj" fmla="val 2168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pic>
        <p:nvPicPr>
          <p:cNvPr id="6" name="Picture 6" descr="C:\Users\user\Downloads\20b977f55a06df8734c27777c6d5ef1f.png">
            <a:extLst>
              <a:ext uri="{FF2B5EF4-FFF2-40B4-BE49-F238E27FC236}">
                <a16:creationId xmlns:a16="http://schemas.microsoft.com/office/drawing/2014/main" xmlns="" id="{6B027971-02E4-49FF-B357-664499D1AB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22" b="9851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19" r="23340"/>
          <a:stretch/>
        </p:blipFill>
        <p:spPr bwMode="auto">
          <a:xfrm>
            <a:off x="11220449" y="97377"/>
            <a:ext cx="851091" cy="79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31BE4D5-FAE8-4E32-9C23-C8370C05371F}"/>
              </a:ext>
            </a:extLst>
          </p:cNvPr>
          <p:cNvSpPr/>
          <p:nvPr/>
        </p:nvSpPr>
        <p:spPr>
          <a:xfrm>
            <a:off x="260050" y="230424"/>
            <a:ext cx="109603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АВТОМАТИЗИРОВАННЫЕ ПРОВЕРКИ ПРИ ВОЗВРАТЕ НДС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F559AD1-FECC-49D1-8B95-921DC2A93821}"/>
              </a:ext>
            </a:extLst>
          </p:cNvPr>
          <p:cNvSpPr/>
          <p:nvPr/>
        </p:nvSpPr>
        <p:spPr>
          <a:xfrm>
            <a:off x="1885648" y="1552545"/>
            <a:ext cx="8854922" cy="949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spcAft>
                <a:spcPts val="5000"/>
              </a:spcAft>
            </a:pPr>
            <a:r>
              <a:rPr lang="ru-RU" sz="2400" b="1" dirty="0"/>
              <a:t>ПО СВЕДЕНИЯМ  ИМЕЮЩИМСЯ В ИНФОРМАЦИОННЫХ СИСТЕМАХ НАЛОГОВЫХ </a:t>
            </a:r>
            <a:r>
              <a:rPr lang="ru-RU" sz="2400" b="1" dirty="0" smtClean="0"/>
              <a:t>ОРГАНОВ</a:t>
            </a:r>
            <a:endParaRPr lang="ru-RU" sz="2400" b="1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52C0C86-71DA-43D5-9CE7-E358D6114264}"/>
              </a:ext>
            </a:extLst>
          </p:cNvPr>
          <p:cNvSpPr/>
          <p:nvPr/>
        </p:nvSpPr>
        <p:spPr>
          <a:xfrm>
            <a:off x="3467764" y="2906205"/>
            <a:ext cx="727280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3188" indent="-14288" algn="just">
              <a:buNone/>
            </a:pPr>
            <a:r>
              <a:rPr lang="ru-RU" sz="2400" dirty="0"/>
              <a:t>ПРОВОДИТСЯ ПРОВЕРКА ДВИЖЕНИЯ ДЕНЕГ ПО КОНТРОЛЬНЫМ СЧЕТАМ НДС И УПЛАТЫ НДС </a:t>
            </a:r>
            <a:r>
              <a:rPr lang="ru-RU" sz="2400" b="1" dirty="0"/>
              <a:t>ПО ВСЕЙ ЦЕПОЧКЕ ПОСТАВКИ ТОВАРА</a:t>
            </a:r>
          </a:p>
          <a:p>
            <a:pPr marL="103188" indent="354013" algn="just">
              <a:buNone/>
            </a:pPr>
            <a:endParaRPr lang="ru-RU" sz="2400" dirty="0"/>
          </a:p>
          <a:p>
            <a:pPr marL="103188" indent="354013" algn="just">
              <a:buNone/>
            </a:pPr>
            <a:endParaRPr lang="en-US" sz="2400" dirty="0"/>
          </a:p>
          <a:p>
            <a:pPr marL="103188" indent="-14288" algn="just">
              <a:buNone/>
            </a:pPr>
            <a:r>
              <a:rPr lang="ru-RU" sz="2400" dirty="0"/>
              <a:t>ПРОВОДИТСЯ СВЕРКА МЕЖДУ ДАННЫМИ </a:t>
            </a:r>
            <a:r>
              <a:rPr lang="ru-RU" sz="2400" b="1" dirty="0"/>
              <a:t>ЭСФ</a:t>
            </a:r>
            <a:r>
              <a:rPr lang="ru-RU" sz="2400" dirty="0"/>
              <a:t>, </a:t>
            </a:r>
            <a:r>
              <a:rPr lang="ru-RU" sz="2400" b="1" dirty="0"/>
              <a:t>КОНТРОЛЬНЫХ СЧЕТОВ НДС</a:t>
            </a:r>
            <a:r>
              <a:rPr lang="ru-RU" sz="2400" dirty="0"/>
              <a:t>, ДЕКЛАРАЦИИ ПО НДС И ЛИЦЕВЫХ СЧЕТОВ 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xmlns="" id="{0267799A-37A3-442B-A5A8-FEAA4111393E}"/>
              </a:ext>
            </a:extLst>
          </p:cNvPr>
          <p:cNvSpPr/>
          <p:nvPr/>
        </p:nvSpPr>
        <p:spPr>
          <a:xfrm>
            <a:off x="1988455" y="2699658"/>
            <a:ext cx="1422400" cy="142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xmlns="" id="{51A713CC-59D7-4744-8DE7-0EFF1A5BCE3B}"/>
              </a:ext>
            </a:extLst>
          </p:cNvPr>
          <p:cNvSpPr/>
          <p:nvPr/>
        </p:nvSpPr>
        <p:spPr>
          <a:xfrm>
            <a:off x="1988455" y="4632393"/>
            <a:ext cx="1422400" cy="142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60337FBF-1AE3-46DF-A8C4-A518B8ED26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369537" y="3082511"/>
            <a:ext cx="692977" cy="69297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EFAE6EE-FAF1-44D0-953C-CB1B5DAF21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244310" y="4833740"/>
            <a:ext cx="943429" cy="943429"/>
          </a:xfrm>
          <a:prstGeom prst="rect">
            <a:avLst/>
          </a:prstGeom>
        </p:spPr>
      </p:pic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11631612" y="6488668"/>
            <a:ext cx="560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 smtClean="0">
                <a:latin typeface="+mn-lt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53044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B70DA5C-9E49-4D49-8CA1-54C7D261D63D}"/>
              </a:ext>
            </a:extLst>
          </p:cNvPr>
          <p:cNvSpPr/>
          <p:nvPr/>
        </p:nvSpPr>
        <p:spPr>
          <a:xfrm>
            <a:off x="0" y="0"/>
            <a:ext cx="12192000" cy="98406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5" name="Стрелка: пятиугольник 4">
            <a:extLst>
              <a:ext uri="{FF2B5EF4-FFF2-40B4-BE49-F238E27FC236}">
                <a16:creationId xmlns:a16="http://schemas.microsoft.com/office/drawing/2014/main" xmlns="" id="{F4628EC6-B202-4674-851F-3D12EF6B9666}"/>
              </a:ext>
            </a:extLst>
          </p:cNvPr>
          <p:cNvSpPr/>
          <p:nvPr/>
        </p:nvSpPr>
        <p:spPr>
          <a:xfrm rot="10800000">
            <a:off x="11001374" y="-1"/>
            <a:ext cx="1190625" cy="984069"/>
          </a:xfrm>
          <a:prstGeom prst="homePlate">
            <a:avLst>
              <a:gd name="adj" fmla="val 2168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pic>
        <p:nvPicPr>
          <p:cNvPr id="6" name="Picture 6" descr="C:\Users\user\Downloads\20b977f55a06df8734c27777c6d5ef1f.png">
            <a:extLst>
              <a:ext uri="{FF2B5EF4-FFF2-40B4-BE49-F238E27FC236}">
                <a16:creationId xmlns:a16="http://schemas.microsoft.com/office/drawing/2014/main" xmlns="" id="{6B027971-02E4-49FF-B357-664499D1AB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22" b="9851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19" r="23340"/>
          <a:stretch/>
        </p:blipFill>
        <p:spPr bwMode="auto">
          <a:xfrm>
            <a:off x="11220449" y="97377"/>
            <a:ext cx="851091" cy="79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31BE4D5-FAE8-4E32-9C23-C8370C05371F}"/>
              </a:ext>
            </a:extLst>
          </p:cNvPr>
          <p:cNvSpPr/>
          <p:nvPr/>
        </p:nvSpPr>
        <p:spPr>
          <a:xfrm>
            <a:off x="260050" y="29962"/>
            <a:ext cx="109603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УСЛОВИЯ  ВОЗВРАТА НДС ПО ПРИОБРЕТЕННЫМ ТОВАРАМ ВНУТРИ СТРАНЫ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D3D4B0C-A7AD-49A9-A44F-247E653D13A6}"/>
              </a:ext>
            </a:extLst>
          </p:cNvPr>
          <p:cNvSpPr/>
          <p:nvPr/>
        </p:nvSpPr>
        <p:spPr>
          <a:xfrm>
            <a:off x="1117599" y="1434118"/>
            <a:ext cx="10102848" cy="4072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2000"/>
              </a:spcAft>
              <a:buFont typeface="+mj-lt"/>
              <a:buAutoNum type="arabicPeriod"/>
            </a:pPr>
            <a:r>
              <a:rPr lang="ru-RU" sz="2400" dirty="0"/>
              <a:t>ПЕРЕЧЕНЬ ТОВАРОВ УТВЕРЖДАЕТСЯ УПОЛНОМОЧЕННЫМ ОРГАНОМ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ru-RU" sz="1600" i="1" dirty="0"/>
              <a:t>(НА НАЧАЛЬНОМ ЭТАПЕ В ПЕРЕЧЕНЬ ПЛАНИРУЕТСЯ ВКЛЮЧИТЬ ОБОРУДОВАНИЕ (СТАНКИ), ИСПОЛЬЗУЕМЫЕ ДЛЯ ПРОИЗВОДСТВА ГОТОВОЙ ПРОДУКЦИИ)</a:t>
            </a:r>
          </a:p>
          <a:p>
            <a:pPr marL="228600" indent="-228600">
              <a:spcAft>
                <a:spcPts val="2000"/>
              </a:spcAft>
              <a:buFont typeface="+mj-lt"/>
              <a:buAutoNum type="arabicPeriod"/>
            </a:pPr>
            <a:endParaRPr lang="ru-RU" sz="1600" dirty="0"/>
          </a:p>
          <a:p>
            <a:pPr marL="342900" indent="-342900">
              <a:spcAft>
                <a:spcPts val="2000"/>
              </a:spcAft>
              <a:buFont typeface="+mj-lt"/>
              <a:buAutoNum type="arabicPeriod"/>
            </a:pPr>
            <a:r>
              <a:rPr lang="ru-RU" sz="2400" dirty="0"/>
              <a:t>ПРИОБРЕТЕННЫЙ ТОВАР (ОБОРУДОВАНИЕ, СТАНКИ) НЕ ПОДЛЕЖИТ ДАЛЬНЕЙШЕЙ  РЕАЛИЗАЦИИ В ТЕЧЕНИЕ  </a:t>
            </a:r>
            <a:r>
              <a:rPr lang="en-US" sz="2400" dirty="0"/>
              <a:t>2</a:t>
            </a:r>
            <a:r>
              <a:rPr lang="ru-RU" sz="2400" dirty="0"/>
              <a:t> ЛЕТ</a:t>
            </a:r>
          </a:p>
          <a:p>
            <a:pPr marL="342900" indent="-342900">
              <a:spcAft>
                <a:spcPts val="2000"/>
              </a:spcAft>
              <a:buFont typeface="+mj-lt"/>
              <a:buAutoNum type="arabicPeriod"/>
            </a:pPr>
            <a:endParaRPr lang="ru-RU" sz="2400" dirty="0"/>
          </a:p>
          <a:p>
            <a:pPr marL="342900" indent="-342900">
              <a:spcAft>
                <a:spcPts val="2000"/>
              </a:spcAft>
              <a:buFont typeface="+mj-lt"/>
              <a:buAutoNum type="arabicPeriod"/>
            </a:pPr>
            <a:r>
              <a:rPr lang="ru-RU" sz="2400" dirty="0"/>
              <a:t>ПРИМЕНЕНИЕ ЭСФ </a:t>
            </a:r>
            <a:r>
              <a:rPr lang="ru-RU" sz="2400" dirty="0" smtClean="0"/>
              <a:t> И КОНТРОЛЬНОГО СЧЕТА НДС ПО ВСЕЙ ЦЕПОЧКЕ ДВИЖЕНИЯ  </a:t>
            </a:r>
            <a:r>
              <a:rPr lang="ru-RU" sz="2400" dirty="0"/>
              <a:t>ТОВАРА ОТ ПРОИЗВОДИТЕЛЯ/ИМПОРТЕРА</a:t>
            </a:r>
            <a:endParaRPr lang="ru-RU" sz="2000" dirty="0"/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11631612" y="6488668"/>
            <a:ext cx="560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 smtClean="0">
                <a:latin typeface="+mn-lt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52518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12192000" cy="759125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36A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7700" y="1"/>
            <a:ext cx="115708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32962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Перечень  </a:t>
            </a:r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товаров </a:t>
            </a:r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которым налогоплательщики имеют право на возврат при внутренней реализации </a:t>
            </a:r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Казахстане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607800" y="6526769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9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581086"/>
              </p:ext>
            </p:extLst>
          </p:nvPr>
        </p:nvGraphicFramePr>
        <p:xfrm>
          <a:off x="87701" y="824089"/>
          <a:ext cx="12053499" cy="59796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68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016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283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Код товара по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ТН ВЭД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7" marR="61437" marT="0" marB="0" anchor="ctr"/>
                </a:tc>
                <a:tc>
                  <a:txBody>
                    <a:bodyPr/>
                    <a:lstStyle/>
                    <a:p>
                      <a:pPr indent="1276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НАИМЕНОВАНИЕ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7" marR="61437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7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8446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7" marR="6143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станки ткацкие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7" marR="61437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58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8447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7" marR="6143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машины трикотажные, вязально-прошивные, для получения позументной нити, тюля, кружев, вышивания, плетения тесьмы или сетей и </a:t>
                      </a:r>
                      <a:r>
                        <a:rPr lang="ru-RU" sz="1050" dirty="0" err="1">
                          <a:effectLst/>
                        </a:rPr>
                        <a:t>тафтинговые</a:t>
                      </a:r>
                      <a:r>
                        <a:rPr lang="ru-RU" sz="1050" dirty="0">
                          <a:effectLst/>
                        </a:rPr>
                        <a:t> машины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7" marR="61437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3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8452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7" marR="6143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машины швейные, кроме машин для сшивания книжных блоков товарной позиции 8440; мебель, основания и футляры, предназначенные специально для швейных машин; иглы для швейных машин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7" marR="61437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24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8456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7" marR="6143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станки для обработки любых материалов путем удаления материала с помощью лазерного или другого светового или фотонного луча, ультразвуковых, </a:t>
                      </a:r>
                      <a:r>
                        <a:rPr lang="ru-RU" sz="1050" dirty="0" err="1">
                          <a:effectLst/>
                        </a:rPr>
                        <a:t>электроразрядных</a:t>
                      </a:r>
                      <a:r>
                        <a:rPr lang="ru-RU" sz="1050" dirty="0">
                          <a:effectLst/>
                        </a:rPr>
                        <a:t>, электрохимических, электронно-лучевых, ионно-лучевых или плазменно-дуговых процессов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7" marR="61437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7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8457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7" marR="6143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центры обрабатывающие, станки агрегатные однопозиционные </a:t>
                      </a:r>
                      <a:r>
                        <a:rPr lang="ru-RU" sz="1050" dirty="0" err="1">
                          <a:effectLst/>
                        </a:rPr>
                        <a:t>имногопозиционные</a:t>
                      </a:r>
                      <a:r>
                        <a:rPr lang="ru-RU" sz="1050" dirty="0">
                          <a:effectLst/>
                        </a:rPr>
                        <a:t>, для обработки металла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7" marR="61437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7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8458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7" marR="6143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станки токарные (включая станки токарные многоцелевые) металлорежущие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7" marR="61437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3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8459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7" marR="6143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станки металлорежущие (включая агрегатные станки </a:t>
                      </a:r>
                      <a:r>
                        <a:rPr lang="ru-RU" sz="1050" dirty="0" err="1">
                          <a:effectLst/>
                        </a:rPr>
                        <a:t>линейногопостроения</a:t>
                      </a:r>
                      <a:r>
                        <a:rPr lang="ru-RU" sz="1050" dirty="0">
                          <a:effectLst/>
                        </a:rPr>
                        <a:t>) для сверления, растачивания, фрезерования, нарезания наружной или внутренней резьбы посредством удаления металла, кроме токарных станков (включая станки токарные многоцелевые) товарной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7" marR="61437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33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8460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7" marR="6143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станки обдирочно-шлифовальные, заточные, шлифовальные, хонинговальные, притирочные, полировальные и для выполнения других операций чистовой обработки металлов или металлокерамики с помощью шлифовальных камней, абразивов или полирующих средств, кроме </a:t>
                      </a:r>
                      <a:r>
                        <a:rPr lang="ru-RU" sz="1050" dirty="0" err="1">
                          <a:effectLst/>
                        </a:rPr>
                        <a:t>зубо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7" marR="61437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1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8461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7" marR="6143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станки продольно-строгальные, поперечно-строгальные, долбежные, протяжные, зуборезные, </a:t>
                      </a:r>
                      <a:r>
                        <a:rPr lang="ru-RU" sz="1050" dirty="0" err="1">
                          <a:effectLst/>
                        </a:rPr>
                        <a:t>зубошлифовальные</a:t>
                      </a:r>
                      <a:r>
                        <a:rPr lang="ru-RU" sz="1050" dirty="0">
                          <a:effectLst/>
                        </a:rPr>
                        <a:t> или </a:t>
                      </a:r>
                      <a:r>
                        <a:rPr lang="ru-RU" sz="1050" dirty="0" err="1">
                          <a:effectLst/>
                        </a:rPr>
                        <a:t>зубоотделочные</a:t>
                      </a:r>
                      <a:r>
                        <a:rPr lang="ru-RU" sz="1050" dirty="0">
                          <a:effectLst/>
                        </a:rPr>
                        <a:t>, пильные, отрезные и другие станки для обработки металлов или металлокерамики посредством удаления материала, в других местах 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7" marR="61437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1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8462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7" marR="6143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станки (включая прессы) для обработки металлов объемной штамповкой, ковкой или штамповкой; станки для обработки металлов (включая прессы) гибочные, кромкогибочные, правильные, отрезные, пробивные или вырубные; прессы для обработки металлов или карбидов 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7" marR="61437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7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8463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7" marR="6143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станки для обработки металлов или металлокерамики без удаления материала прочие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7" marR="61437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387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8464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7" marR="6143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станки для обработки камня, керамики, бетона, асбоцемента или аналогичных минеральных материалов или для холодной обработки стекла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7" marR="61437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63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8465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7" marR="6143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станки (включая машины для сборки с помощью гвоздей, </a:t>
                      </a:r>
                      <a:r>
                        <a:rPr lang="ru-RU" sz="1050" dirty="0" err="1">
                          <a:effectLst/>
                        </a:rPr>
                        <a:t>скоб,клея</a:t>
                      </a:r>
                      <a:r>
                        <a:rPr lang="ru-RU" sz="1050" dirty="0">
                          <a:effectLst/>
                        </a:rPr>
                        <a:t> или другими способами) для обработки дерева, пробки, кости, эбонита, твердых пластмасс или аналогичных твердых материалов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7" marR="61437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533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8466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7" marR="6143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части и принадлежности, предназначенные исключительно или в основном для оборудования товарных позиций 8456 - 8465, включая приспособления для крепления инструмента или деталей, самораскрывающиеся резьбонарезные головки, делительные головки и другие спец.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7" marR="61437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391833" y="17679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1631612" y="6488668"/>
            <a:ext cx="560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 smtClean="0">
                <a:latin typeface="+mn-lt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73566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B70DA5C-9E49-4D49-8CA1-54C7D261D63D}"/>
              </a:ext>
            </a:extLst>
          </p:cNvPr>
          <p:cNvSpPr/>
          <p:nvPr/>
        </p:nvSpPr>
        <p:spPr>
          <a:xfrm>
            <a:off x="0" y="0"/>
            <a:ext cx="12192000" cy="98406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5" name="Стрелка: пятиугольник 4">
            <a:extLst>
              <a:ext uri="{FF2B5EF4-FFF2-40B4-BE49-F238E27FC236}">
                <a16:creationId xmlns:a16="http://schemas.microsoft.com/office/drawing/2014/main" xmlns="" id="{F4628EC6-B202-4674-851F-3D12EF6B9666}"/>
              </a:ext>
            </a:extLst>
          </p:cNvPr>
          <p:cNvSpPr/>
          <p:nvPr/>
        </p:nvSpPr>
        <p:spPr>
          <a:xfrm rot="10800000">
            <a:off x="11001374" y="-1"/>
            <a:ext cx="1190625" cy="984069"/>
          </a:xfrm>
          <a:prstGeom prst="homePlate">
            <a:avLst>
              <a:gd name="adj" fmla="val 2168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pic>
        <p:nvPicPr>
          <p:cNvPr id="6" name="Picture 6" descr="C:\Users\user\Downloads\20b977f55a06df8734c27777c6d5ef1f.png">
            <a:extLst>
              <a:ext uri="{FF2B5EF4-FFF2-40B4-BE49-F238E27FC236}">
                <a16:creationId xmlns:a16="http://schemas.microsoft.com/office/drawing/2014/main" xmlns="" id="{6B027971-02E4-49FF-B357-664499D1AB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22" b="9851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19" r="23340"/>
          <a:stretch/>
        </p:blipFill>
        <p:spPr bwMode="auto">
          <a:xfrm>
            <a:off x="11220449" y="97377"/>
            <a:ext cx="851091" cy="79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31BE4D5-FAE8-4E32-9C23-C8370C05371F}"/>
              </a:ext>
            </a:extLst>
          </p:cNvPr>
          <p:cNvSpPr/>
          <p:nvPr/>
        </p:nvSpPr>
        <p:spPr>
          <a:xfrm>
            <a:off x="260051" y="29962"/>
            <a:ext cx="92649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КОНТРОЛЬНЫЙ СЧЕТ НАЛОГА </a:t>
            </a:r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ДОБАВЛЕННУЮ СТОИМОСТЬ</a:t>
            </a:r>
          </a:p>
        </p:txBody>
      </p:sp>
      <p:sp>
        <p:nvSpPr>
          <p:cNvPr id="9" name="Полилиния: фигура 12">
            <a:extLst>
              <a:ext uri="{FF2B5EF4-FFF2-40B4-BE49-F238E27FC236}">
                <a16:creationId xmlns:a16="http://schemas.microsoft.com/office/drawing/2014/main" xmlns="" id="{E8E26EBA-98FB-4F21-A7FB-0C4BE5790DE5}"/>
              </a:ext>
            </a:extLst>
          </p:cNvPr>
          <p:cNvSpPr/>
          <p:nvPr/>
        </p:nvSpPr>
        <p:spPr>
          <a:xfrm>
            <a:off x="1874520" y="1803400"/>
            <a:ext cx="4572000" cy="2819400"/>
          </a:xfrm>
          <a:custGeom>
            <a:avLst/>
            <a:gdLst>
              <a:gd name="connsiteX0" fmla="*/ 4678680 w 4815840"/>
              <a:gd name="connsiteY0" fmla="*/ 76200 h 2819400"/>
              <a:gd name="connsiteX1" fmla="*/ 4640580 w 4815840"/>
              <a:gd name="connsiteY1" fmla="*/ 83820 h 2819400"/>
              <a:gd name="connsiteX2" fmla="*/ 4549140 w 4815840"/>
              <a:gd name="connsiteY2" fmla="*/ 68580 h 2819400"/>
              <a:gd name="connsiteX3" fmla="*/ 4526280 w 4815840"/>
              <a:gd name="connsiteY3" fmla="*/ 60960 h 2819400"/>
              <a:gd name="connsiteX4" fmla="*/ 4450080 w 4815840"/>
              <a:gd name="connsiteY4" fmla="*/ 53340 h 2819400"/>
              <a:gd name="connsiteX5" fmla="*/ 4396740 w 4815840"/>
              <a:gd name="connsiteY5" fmla="*/ 45720 h 2819400"/>
              <a:gd name="connsiteX6" fmla="*/ 3947160 w 4815840"/>
              <a:gd name="connsiteY6" fmla="*/ 30480 h 2819400"/>
              <a:gd name="connsiteX7" fmla="*/ 3825240 w 4815840"/>
              <a:gd name="connsiteY7" fmla="*/ 15240 h 2819400"/>
              <a:gd name="connsiteX8" fmla="*/ 3802380 w 4815840"/>
              <a:gd name="connsiteY8" fmla="*/ 7620 h 2819400"/>
              <a:gd name="connsiteX9" fmla="*/ 3741420 w 4815840"/>
              <a:gd name="connsiteY9" fmla="*/ 0 h 2819400"/>
              <a:gd name="connsiteX10" fmla="*/ 2362200 w 4815840"/>
              <a:gd name="connsiteY10" fmla="*/ 7620 h 2819400"/>
              <a:gd name="connsiteX11" fmla="*/ 2331720 w 4815840"/>
              <a:gd name="connsiteY11" fmla="*/ 15240 h 2819400"/>
              <a:gd name="connsiteX12" fmla="*/ 2247900 w 4815840"/>
              <a:gd name="connsiteY12" fmla="*/ 22860 h 2819400"/>
              <a:gd name="connsiteX13" fmla="*/ 2164080 w 4815840"/>
              <a:gd name="connsiteY13" fmla="*/ 53340 h 2819400"/>
              <a:gd name="connsiteX14" fmla="*/ 2164080 w 4815840"/>
              <a:gd name="connsiteY14" fmla="*/ 53340 h 2819400"/>
              <a:gd name="connsiteX15" fmla="*/ 2133600 w 4815840"/>
              <a:gd name="connsiteY15" fmla="*/ 68580 h 2819400"/>
              <a:gd name="connsiteX16" fmla="*/ 2103120 w 4815840"/>
              <a:gd name="connsiteY16" fmla="*/ 76200 h 2819400"/>
              <a:gd name="connsiteX17" fmla="*/ 2057400 w 4815840"/>
              <a:gd name="connsiteY17" fmla="*/ 91440 h 2819400"/>
              <a:gd name="connsiteX18" fmla="*/ 2019300 w 4815840"/>
              <a:gd name="connsiteY18" fmla="*/ 99060 h 2819400"/>
              <a:gd name="connsiteX19" fmla="*/ 1996440 w 4815840"/>
              <a:gd name="connsiteY19" fmla="*/ 106680 h 2819400"/>
              <a:gd name="connsiteX20" fmla="*/ 1950720 w 4815840"/>
              <a:gd name="connsiteY20" fmla="*/ 114300 h 2819400"/>
              <a:gd name="connsiteX21" fmla="*/ 1912620 w 4815840"/>
              <a:gd name="connsiteY21" fmla="*/ 121920 h 2819400"/>
              <a:gd name="connsiteX22" fmla="*/ 1882140 w 4815840"/>
              <a:gd name="connsiteY22" fmla="*/ 129540 h 2819400"/>
              <a:gd name="connsiteX23" fmla="*/ 1836420 w 4815840"/>
              <a:gd name="connsiteY23" fmla="*/ 137160 h 2819400"/>
              <a:gd name="connsiteX24" fmla="*/ 1790700 w 4815840"/>
              <a:gd name="connsiteY24" fmla="*/ 160020 h 2819400"/>
              <a:gd name="connsiteX25" fmla="*/ 1767840 w 4815840"/>
              <a:gd name="connsiteY25" fmla="*/ 167640 h 2819400"/>
              <a:gd name="connsiteX26" fmla="*/ 1699260 w 4815840"/>
              <a:gd name="connsiteY26" fmla="*/ 182880 h 2819400"/>
              <a:gd name="connsiteX27" fmla="*/ 1638300 w 4815840"/>
              <a:gd name="connsiteY27" fmla="*/ 213360 h 2819400"/>
              <a:gd name="connsiteX28" fmla="*/ 1615440 w 4815840"/>
              <a:gd name="connsiteY28" fmla="*/ 236220 h 2819400"/>
              <a:gd name="connsiteX29" fmla="*/ 1546860 w 4815840"/>
              <a:gd name="connsiteY29" fmla="*/ 289560 h 2819400"/>
              <a:gd name="connsiteX30" fmla="*/ 1516380 w 4815840"/>
              <a:gd name="connsiteY30" fmla="*/ 297180 h 2819400"/>
              <a:gd name="connsiteX31" fmla="*/ 1493520 w 4815840"/>
              <a:gd name="connsiteY31" fmla="*/ 304800 h 2819400"/>
              <a:gd name="connsiteX32" fmla="*/ 1470660 w 4815840"/>
              <a:gd name="connsiteY32" fmla="*/ 320040 h 2819400"/>
              <a:gd name="connsiteX33" fmla="*/ 1409700 w 4815840"/>
              <a:gd name="connsiteY33" fmla="*/ 335280 h 2819400"/>
              <a:gd name="connsiteX34" fmla="*/ 1386840 w 4815840"/>
              <a:gd name="connsiteY34" fmla="*/ 342900 h 2819400"/>
              <a:gd name="connsiteX35" fmla="*/ 1363980 w 4815840"/>
              <a:gd name="connsiteY35" fmla="*/ 365760 h 2819400"/>
              <a:gd name="connsiteX36" fmla="*/ 1341120 w 4815840"/>
              <a:gd name="connsiteY36" fmla="*/ 373380 h 2819400"/>
              <a:gd name="connsiteX37" fmla="*/ 1295400 w 4815840"/>
              <a:gd name="connsiteY37" fmla="*/ 419100 h 2819400"/>
              <a:gd name="connsiteX38" fmla="*/ 1249680 w 4815840"/>
              <a:gd name="connsiteY38" fmla="*/ 457200 h 2819400"/>
              <a:gd name="connsiteX39" fmla="*/ 1203960 w 4815840"/>
              <a:gd name="connsiteY39" fmla="*/ 487680 h 2819400"/>
              <a:gd name="connsiteX40" fmla="*/ 1158240 w 4815840"/>
              <a:gd name="connsiteY40" fmla="*/ 518160 h 2819400"/>
              <a:gd name="connsiteX41" fmla="*/ 1143000 w 4815840"/>
              <a:gd name="connsiteY41" fmla="*/ 541020 h 2819400"/>
              <a:gd name="connsiteX42" fmla="*/ 1097280 w 4815840"/>
              <a:gd name="connsiteY42" fmla="*/ 563880 h 2819400"/>
              <a:gd name="connsiteX43" fmla="*/ 1074420 w 4815840"/>
              <a:gd name="connsiteY43" fmla="*/ 586740 h 2819400"/>
              <a:gd name="connsiteX44" fmla="*/ 1028700 w 4815840"/>
              <a:gd name="connsiteY44" fmla="*/ 617220 h 2819400"/>
              <a:gd name="connsiteX45" fmla="*/ 998220 w 4815840"/>
              <a:gd name="connsiteY45" fmla="*/ 647700 h 2819400"/>
              <a:gd name="connsiteX46" fmla="*/ 982980 w 4815840"/>
              <a:gd name="connsiteY46" fmla="*/ 670560 h 2819400"/>
              <a:gd name="connsiteX47" fmla="*/ 960120 w 4815840"/>
              <a:gd name="connsiteY47" fmla="*/ 685800 h 2819400"/>
              <a:gd name="connsiteX48" fmla="*/ 891540 w 4815840"/>
              <a:gd name="connsiteY48" fmla="*/ 746760 h 2819400"/>
              <a:gd name="connsiteX49" fmla="*/ 853440 w 4815840"/>
              <a:gd name="connsiteY49" fmla="*/ 792480 h 2819400"/>
              <a:gd name="connsiteX50" fmla="*/ 838200 w 4815840"/>
              <a:gd name="connsiteY50" fmla="*/ 815340 h 2819400"/>
              <a:gd name="connsiteX51" fmla="*/ 815340 w 4815840"/>
              <a:gd name="connsiteY51" fmla="*/ 838200 h 2819400"/>
              <a:gd name="connsiteX52" fmla="*/ 800100 w 4815840"/>
              <a:gd name="connsiteY52" fmla="*/ 861060 h 2819400"/>
              <a:gd name="connsiteX53" fmla="*/ 777240 w 4815840"/>
              <a:gd name="connsiteY53" fmla="*/ 883920 h 2819400"/>
              <a:gd name="connsiteX54" fmla="*/ 746760 w 4815840"/>
              <a:gd name="connsiteY54" fmla="*/ 929640 h 2819400"/>
              <a:gd name="connsiteX55" fmla="*/ 723900 w 4815840"/>
              <a:gd name="connsiteY55" fmla="*/ 952500 h 2819400"/>
              <a:gd name="connsiteX56" fmla="*/ 708660 w 4815840"/>
              <a:gd name="connsiteY56" fmla="*/ 975360 h 2819400"/>
              <a:gd name="connsiteX57" fmla="*/ 685800 w 4815840"/>
              <a:gd name="connsiteY57" fmla="*/ 982980 h 2819400"/>
              <a:gd name="connsiteX58" fmla="*/ 655320 w 4815840"/>
              <a:gd name="connsiteY58" fmla="*/ 1051560 h 2819400"/>
              <a:gd name="connsiteX59" fmla="*/ 609600 w 4815840"/>
              <a:gd name="connsiteY59" fmla="*/ 1089660 h 2819400"/>
              <a:gd name="connsiteX60" fmla="*/ 594360 w 4815840"/>
              <a:gd name="connsiteY60" fmla="*/ 1112520 h 2819400"/>
              <a:gd name="connsiteX61" fmla="*/ 571500 w 4815840"/>
              <a:gd name="connsiteY61" fmla="*/ 1135380 h 2819400"/>
              <a:gd name="connsiteX62" fmla="*/ 518160 w 4815840"/>
              <a:gd name="connsiteY62" fmla="*/ 1203960 h 2819400"/>
              <a:gd name="connsiteX63" fmla="*/ 487680 w 4815840"/>
              <a:gd name="connsiteY63" fmla="*/ 1249680 h 2819400"/>
              <a:gd name="connsiteX64" fmla="*/ 457200 w 4815840"/>
              <a:gd name="connsiteY64" fmla="*/ 1280160 h 2819400"/>
              <a:gd name="connsiteX65" fmla="*/ 449580 w 4815840"/>
              <a:gd name="connsiteY65" fmla="*/ 1303020 h 2819400"/>
              <a:gd name="connsiteX66" fmla="*/ 373380 w 4815840"/>
              <a:gd name="connsiteY66" fmla="*/ 1394460 h 2819400"/>
              <a:gd name="connsiteX67" fmla="*/ 350520 w 4815840"/>
              <a:gd name="connsiteY67" fmla="*/ 1440180 h 2819400"/>
              <a:gd name="connsiteX68" fmla="*/ 335280 w 4815840"/>
              <a:gd name="connsiteY68" fmla="*/ 1485900 h 2819400"/>
              <a:gd name="connsiteX69" fmla="*/ 304800 w 4815840"/>
              <a:gd name="connsiteY69" fmla="*/ 1531620 h 2819400"/>
              <a:gd name="connsiteX70" fmla="*/ 297180 w 4815840"/>
              <a:gd name="connsiteY70" fmla="*/ 1554480 h 2819400"/>
              <a:gd name="connsiteX71" fmla="*/ 251460 w 4815840"/>
              <a:gd name="connsiteY71" fmla="*/ 1623060 h 2819400"/>
              <a:gd name="connsiteX72" fmla="*/ 205740 w 4815840"/>
              <a:gd name="connsiteY72" fmla="*/ 1691640 h 2819400"/>
              <a:gd name="connsiteX73" fmla="*/ 190500 w 4815840"/>
              <a:gd name="connsiteY73" fmla="*/ 1714500 h 2819400"/>
              <a:gd name="connsiteX74" fmla="*/ 175260 w 4815840"/>
              <a:gd name="connsiteY74" fmla="*/ 1737360 h 2819400"/>
              <a:gd name="connsiteX75" fmla="*/ 152400 w 4815840"/>
              <a:gd name="connsiteY75" fmla="*/ 1783080 h 2819400"/>
              <a:gd name="connsiteX76" fmla="*/ 144780 w 4815840"/>
              <a:gd name="connsiteY76" fmla="*/ 1805940 h 2819400"/>
              <a:gd name="connsiteX77" fmla="*/ 106680 w 4815840"/>
              <a:gd name="connsiteY77" fmla="*/ 1851660 h 2819400"/>
              <a:gd name="connsiteX78" fmla="*/ 83820 w 4815840"/>
              <a:gd name="connsiteY78" fmla="*/ 1920240 h 2819400"/>
              <a:gd name="connsiteX79" fmla="*/ 68580 w 4815840"/>
              <a:gd name="connsiteY79" fmla="*/ 1965960 h 2819400"/>
              <a:gd name="connsiteX80" fmla="*/ 60960 w 4815840"/>
              <a:gd name="connsiteY80" fmla="*/ 1988820 h 2819400"/>
              <a:gd name="connsiteX81" fmla="*/ 53340 w 4815840"/>
              <a:gd name="connsiteY81" fmla="*/ 2019300 h 2819400"/>
              <a:gd name="connsiteX82" fmla="*/ 45720 w 4815840"/>
              <a:gd name="connsiteY82" fmla="*/ 2042160 h 2819400"/>
              <a:gd name="connsiteX83" fmla="*/ 38100 w 4815840"/>
              <a:gd name="connsiteY83" fmla="*/ 2087880 h 2819400"/>
              <a:gd name="connsiteX84" fmla="*/ 30480 w 4815840"/>
              <a:gd name="connsiteY84" fmla="*/ 2110740 h 2819400"/>
              <a:gd name="connsiteX85" fmla="*/ 15240 w 4815840"/>
              <a:gd name="connsiteY85" fmla="*/ 2171700 h 2819400"/>
              <a:gd name="connsiteX86" fmla="*/ 7620 w 4815840"/>
              <a:gd name="connsiteY86" fmla="*/ 2225040 h 2819400"/>
              <a:gd name="connsiteX87" fmla="*/ 0 w 4815840"/>
              <a:gd name="connsiteY87" fmla="*/ 2255520 h 2819400"/>
              <a:gd name="connsiteX88" fmla="*/ 7620 w 4815840"/>
              <a:gd name="connsiteY88" fmla="*/ 2476500 h 2819400"/>
              <a:gd name="connsiteX89" fmla="*/ 30480 w 4815840"/>
              <a:gd name="connsiteY89" fmla="*/ 2552700 h 2819400"/>
              <a:gd name="connsiteX90" fmla="*/ 68580 w 4815840"/>
              <a:gd name="connsiteY90" fmla="*/ 2590800 h 2819400"/>
              <a:gd name="connsiteX91" fmla="*/ 114300 w 4815840"/>
              <a:gd name="connsiteY91" fmla="*/ 2636520 h 2819400"/>
              <a:gd name="connsiteX92" fmla="*/ 160020 w 4815840"/>
              <a:gd name="connsiteY92" fmla="*/ 2674620 h 2819400"/>
              <a:gd name="connsiteX93" fmla="*/ 182880 w 4815840"/>
              <a:gd name="connsiteY93" fmla="*/ 2682240 h 2819400"/>
              <a:gd name="connsiteX94" fmla="*/ 228600 w 4815840"/>
              <a:gd name="connsiteY94" fmla="*/ 2720340 h 2819400"/>
              <a:gd name="connsiteX95" fmla="*/ 274320 w 4815840"/>
              <a:gd name="connsiteY95" fmla="*/ 2743200 h 2819400"/>
              <a:gd name="connsiteX96" fmla="*/ 297180 w 4815840"/>
              <a:gd name="connsiteY96" fmla="*/ 2758440 h 2819400"/>
              <a:gd name="connsiteX97" fmla="*/ 320040 w 4815840"/>
              <a:gd name="connsiteY97" fmla="*/ 2766060 h 2819400"/>
              <a:gd name="connsiteX98" fmla="*/ 342900 w 4815840"/>
              <a:gd name="connsiteY98" fmla="*/ 2781300 h 2819400"/>
              <a:gd name="connsiteX99" fmla="*/ 396240 w 4815840"/>
              <a:gd name="connsiteY99" fmla="*/ 2788920 h 2819400"/>
              <a:gd name="connsiteX100" fmla="*/ 449580 w 4815840"/>
              <a:gd name="connsiteY100" fmla="*/ 2804160 h 2819400"/>
              <a:gd name="connsiteX101" fmla="*/ 495300 w 4815840"/>
              <a:gd name="connsiteY101" fmla="*/ 2811780 h 2819400"/>
              <a:gd name="connsiteX102" fmla="*/ 647700 w 4815840"/>
              <a:gd name="connsiteY102" fmla="*/ 2819400 h 2819400"/>
              <a:gd name="connsiteX103" fmla="*/ 1173480 w 4815840"/>
              <a:gd name="connsiteY103" fmla="*/ 2811780 h 2819400"/>
              <a:gd name="connsiteX104" fmla="*/ 1348740 w 4815840"/>
              <a:gd name="connsiteY104" fmla="*/ 2804160 h 2819400"/>
              <a:gd name="connsiteX105" fmla="*/ 1463040 w 4815840"/>
              <a:gd name="connsiteY105" fmla="*/ 2781300 h 2819400"/>
              <a:gd name="connsiteX106" fmla="*/ 1584960 w 4815840"/>
              <a:gd name="connsiteY106" fmla="*/ 2766060 h 2819400"/>
              <a:gd name="connsiteX107" fmla="*/ 1630680 w 4815840"/>
              <a:gd name="connsiteY107" fmla="*/ 2758440 h 2819400"/>
              <a:gd name="connsiteX108" fmla="*/ 1653540 w 4815840"/>
              <a:gd name="connsiteY108" fmla="*/ 2750820 h 2819400"/>
              <a:gd name="connsiteX109" fmla="*/ 1722120 w 4815840"/>
              <a:gd name="connsiteY109" fmla="*/ 2743200 h 2819400"/>
              <a:gd name="connsiteX110" fmla="*/ 1783080 w 4815840"/>
              <a:gd name="connsiteY110" fmla="*/ 2735580 h 2819400"/>
              <a:gd name="connsiteX111" fmla="*/ 1897380 w 4815840"/>
              <a:gd name="connsiteY111" fmla="*/ 2720340 h 2819400"/>
              <a:gd name="connsiteX112" fmla="*/ 2125980 w 4815840"/>
              <a:gd name="connsiteY112" fmla="*/ 2712720 h 2819400"/>
              <a:gd name="connsiteX113" fmla="*/ 2735580 w 4815840"/>
              <a:gd name="connsiteY113" fmla="*/ 2712720 h 2819400"/>
              <a:gd name="connsiteX114" fmla="*/ 3169920 w 4815840"/>
              <a:gd name="connsiteY114" fmla="*/ 2727960 h 2819400"/>
              <a:gd name="connsiteX115" fmla="*/ 3284220 w 4815840"/>
              <a:gd name="connsiteY115" fmla="*/ 2735580 h 2819400"/>
              <a:gd name="connsiteX116" fmla="*/ 3360420 w 4815840"/>
              <a:gd name="connsiteY116" fmla="*/ 2743200 h 2819400"/>
              <a:gd name="connsiteX117" fmla="*/ 3429000 w 4815840"/>
              <a:gd name="connsiteY117" fmla="*/ 2750820 h 2819400"/>
              <a:gd name="connsiteX118" fmla="*/ 3550920 w 4815840"/>
              <a:gd name="connsiteY118" fmla="*/ 2758440 h 2819400"/>
              <a:gd name="connsiteX119" fmla="*/ 3657600 w 4815840"/>
              <a:gd name="connsiteY119" fmla="*/ 2766060 h 2819400"/>
              <a:gd name="connsiteX120" fmla="*/ 3703320 w 4815840"/>
              <a:gd name="connsiteY120" fmla="*/ 2773680 h 2819400"/>
              <a:gd name="connsiteX121" fmla="*/ 3924300 w 4815840"/>
              <a:gd name="connsiteY121" fmla="*/ 2788920 h 2819400"/>
              <a:gd name="connsiteX122" fmla="*/ 4312920 w 4815840"/>
              <a:gd name="connsiteY122" fmla="*/ 2781300 h 2819400"/>
              <a:gd name="connsiteX123" fmla="*/ 4381500 w 4815840"/>
              <a:gd name="connsiteY123" fmla="*/ 2750820 h 2819400"/>
              <a:gd name="connsiteX124" fmla="*/ 4404360 w 4815840"/>
              <a:gd name="connsiteY124" fmla="*/ 2727960 h 2819400"/>
              <a:gd name="connsiteX125" fmla="*/ 4419600 w 4815840"/>
              <a:gd name="connsiteY125" fmla="*/ 2705100 h 2819400"/>
              <a:gd name="connsiteX126" fmla="*/ 4465320 w 4815840"/>
              <a:gd name="connsiteY126" fmla="*/ 2689860 h 2819400"/>
              <a:gd name="connsiteX127" fmla="*/ 4488180 w 4815840"/>
              <a:gd name="connsiteY127" fmla="*/ 2682240 h 2819400"/>
              <a:gd name="connsiteX128" fmla="*/ 4533900 w 4815840"/>
              <a:gd name="connsiteY128" fmla="*/ 2651760 h 2819400"/>
              <a:gd name="connsiteX129" fmla="*/ 4579620 w 4815840"/>
              <a:gd name="connsiteY129" fmla="*/ 2621280 h 2819400"/>
              <a:gd name="connsiteX130" fmla="*/ 4602480 w 4815840"/>
              <a:gd name="connsiteY130" fmla="*/ 2598420 h 2819400"/>
              <a:gd name="connsiteX131" fmla="*/ 4625340 w 4815840"/>
              <a:gd name="connsiteY131" fmla="*/ 2590800 h 2819400"/>
              <a:gd name="connsiteX132" fmla="*/ 4640580 w 4815840"/>
              <a:gd name="connsiteY132" fmla="*/ 2567940 h 2819400"/>
              <a:gd name="connsiteX133" fmla="*/ 4686300 w 4815840"/>
              <a:gd name="connsiteY133" fmla="*/ 2537460 h 2819400"/>
              <a:gd name="connsiteX134" fmla="*/ 4701540 w 4815840"/>
              <a:gd name="connsiteY134" fmla="*/ 2514600 h 2819400"/>
              <a:gd name="connsiteX135" fmla="*/ 4754880 w 4815840"/>
              <a:gd name="connsiteY135" fmla="*/ 2453640 h 2819400"/>
              <a:gd name="connsiteX136" fmla="*/ 4770120 w 4815840"/>
              <a:gd name="connsiteY136" fmla="*/ 2407920 h 2819400"/>
              <a:gd name="connsiteX137" fmla="*/ 4785360 w 4815840"/>
              <a:gd name="connsiteY137" fmla="*/ 2354580 h 2819400"/>
              <a:gd name="connsiteX138" fmla="*/ 4792980 w 4815840"/>
              <a:gd name="connsiteY138" fmla="*/ 2270760 h 2819400"/>
              <a:gd name="connsiteX139" fmla="*/ 4808220 w 4815840"/>
              <a:gd name="connsiteY139" fmla="*/ 2057400 h 2819400"/>
              <a:gd name="connsiteX140" fmla="*/ 4815840 w 4815840"/>
              <a:gd name="connsiteY140" fmla="*/ 1783080 h 2819400"/>
              <a:gd name="connsiteX141" fmla="*/ 4808220 w 4815840"/>
              <a:gd name="connsiteY141" fmla="*/ 1402080 h 2819400"/>
              <a:gd name="connsiteX142" fmla="*/ 4785360 w 4815840"/>
              <a:gd name="connsiteY142" fmla="*/ 1318260 h 2819400"/>
              <a:gd name="connsiteX143" fmla="*/ 4770120 w 4815840"/>
              <a:gd name="connsiteY143" fmla="*/ 1257300 h 2819400"/>
              <a:gd name="connsiteX144" fmla="*/ 4754880 w 4815840"/>
              <a:gd name="connsiteY144" fmla="*/ 1196340 h 2819400"/>
              <a:gd name="connsiteX145" fmla="*/ 4732020 w 4815840"/>
              <a:gd name="connsiteY145" fmla="*/ 1150620 h 2819400"/>
              <a:gd name="connsiteX146" fmla="*/ 4724400 w 4815840"/>
              <a:gd name="connsiteY146" fmla="*/ 1120140 h 2819400"/>
              <a:gd name="connsiteX147" fmla="*/ 4709160 w 4815840"/>
              <a:gd name="connsiteY147" fmla="*/ 1074420 h 2819400"/>
              <a:gd name="connsiteX148" fmla="*/ 4701540 w 4815840"/>
              <a:gd name="connsiteY148" fmla="*/ 1051560 h 2819400"/>
              <a:gd name="connsiteX149" fmla="*/ 4693920 w 4815840"/>
              <a:gd name="connsiteY149" fmla="*/ 1021080 h 2819400"/>
              <a:gd name="connsiteX150" fmla="*/ 4686300 w 4815840"/>
              <a:gd name="connsiteY150" fmla="*/ 975360 h 2819400"/>
              <a:gd name="connsiteX151" fmla="*/ 4671060 w 4815840"/>
              <a:gd name="connsiteY151" fmla="*/ 952500 h 2819400"/>
              <a:gd name="connsiteX152" fmla="*/ 4648200 w 4815840"/>
              <a:gd name="connsiteY152" fmla="*/ 906780 h 2819400"/>
              <a:gd name="connsiteX153" fmla="*/ 4640580 w 4815840"/>
              <a:gd name="connsiteY153" fmla="*/ 876300 h 2819400"/>
              <a:gd name="connsiteX154" fmla="*/ 4632960 w 4815840"/>
              <a:gd name="connsiteY154" fmla="*/ 853440 h 2819400"/>
              <a:gd name="connsiteX155" fmla="*/ 4625340 w 4815840"/>
              <a:gd name="connsiteY155" fmla="*/ 769620 h 2819400"/>
              <a:gd name="connsiteX156" fmla="*/ 4632960 w 4815840"/>
              <a:gd name="connsiteY156" fmla="*/ 601980 h 2819400"/>
              <a:gd name="connsiteX157" fmla="*/ 4648200 w 4815840"/>
              <a:gd name="connsiteY157" fmla="*/ 579120 h 2819400"/>
              <a:gd name="connsiteX158" fmla="*/ 4655820 w 4815840"/>
              <a:gd name="connsiteY158" fmla="*/ 556260 h 2819400"/>
              <a:gd name="connsiteX159" fmla="*/ 4671060 w 4815840"/>
              <a:gd name="connsiteY159" fmla="*/ 533400 h 2819400"/>
              <a:gd name="connsiteX160" fmla="*/ 4686300 w 4815840"/>
              <a:gd name="connsiteY160" fmla="*/ 487680 h 2819400"/>
              <a:gd name="connsiteX161" fmla="*/ 4701540 w 4815840"/>
              <a:gd name="connsiteY161" fmla="*/ 464820 h 2819400"/>
              <a:gd name="connsiteX162" fmla="*/ 4716780 w 4815840"/>
              <a:gd name="connsiteY162" fmla="*/ 419100 h 2819400"/>
              <a:gd name="connsiteX163" fmla="*/ 4724400 w 4815840"/>
              <a:gd name="connsiteY163" fmla="*/ 396240 h 2819400"/>
              <a:gd name="connsiteX164" fmla="*/ 4754880 w 4815840"/>
              <a:gd name="connsiteY164" fmla="*/ 350520 h 2819400"/>
              <a:gd name="connsiteX165" fmla="*/ 4770120 w 4815840"/>
              <a:gd name="connsiteY165" fmla="*/ 304800 h 2819400"/>
              <a:gd name="connsiteX166" fmla="*/ 4792980 w 4815840"/>
              <a:gd name="connsiteY166" fmla="*/ 259080 h 2819400"/>
              <a:gd name="connsiteX167" fmla="*/ 4777740 w 4815840"/>
              <a:gd name="connsiteY167" fmla="*/ 144780 h 2819400"/>
              <a:gd name="connsiteX168" fmla="*/ 4762500 w 4815840"/>
              <a:gd name="connsiteY168" fmla="*/ 121920 h 2819400"/>
              <a:gd name="connsiteX169" fmla="*/ 4739640 w 4815840"/>
              <a:gd name="connsiteY169" fmla="*/ 114300 h 2819400"/>
              <a:gd name="connsiteX170" fmla="*/ 4732020 w 4815840"/>
              <a:gd name="connsiteY170" fmla="*/ 91440 h 2819400"/>
              <a:gd name="connsiteX171" fmla="*/ 4709160 w 4815840"/>
              <a:gd name="connsiteY171" fmla="*/ 83820 h 2819400"/>
              <a:gd name="connsiteX172" fmla="*/ 4678680 w 4815840"/>
              <a:gd name="connsiteY172" fmla="*/ 7620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</a:cxnLst>
            <a:rect l="l" t="t" r="r" b="b"/>
            <a:pathLst>
              <a:path w="4815840" h="2819400">
                <a:moveTo>
                  <a:pt x="4678680" y="76200"/>
                </a:moveTo>
                <a:cubicBezTo>
                  <a:pt x="4667250" y="76200"/>
                  <a:pt x="4653532" y="83820"/>
                  <a:pt x="4640580" y="83820"/>
                </a:cubicBezTo>
                <a:cubicBezTo>
                  <a:pt x="4627677" y="83820"/>
                  <a:pt x="4566447" y="72907"/>
                  <a:pt x="4549140" y="68580"/>
                </a:cubicBezTo>
                <a:cubicBezTo>
                  <a:pt x="4541348" y="66632"/>
                  <a:pt x="4534219" y="62181"/>
                  <a:pt x="4526280" y="60960"/>
                </a:cubicBezTo>
                <a:cubicBezTo>
                  <a:pt x="4501050" y="57078"/>
                  <a:pt x="4475432" y="56323"/>
                  <a:pt x="4450080" y="53340"/>
                </a:cubicBezTo>
                <a:cubicBezTo>
                  <a:pt x="4432243" y="51241"/>
                  <a:pt x="4414638" y="47212"/>
                  <a:pt x="4396740" y="45720"/>
                </a:cubicBezTo>
                <a:cubicBezTo>
                  <a:pt x="4257878" y="34148"/>
                  <a:pt x="4070639" y="33420"/>
                  <a:pt x="3947160" y="30480"/>
                </a:cubicBezTo>
                <a:cubicBezTo>
                  <a:pt x="3840959" y="9240"/>
                  <a:pt x="4009884" y="41618"/>
                  <a:pt x="3825240" y="15240"/>
                </a:cubicBezTo>
                <a:cubicBezTo>
                  <a:pt x="3817289" y="14104"/>
                  <a:pt x="3810283" y="9057"/>
                  <a:pt x="3802380" y="7620"/>
                </a:cubicBezTo>
                <a:cubicBezTo>
                  <a:pt x="3782232" y="3957"/>
                  <a:pt x="3761740" y="2540"/>
                  <a:pt x="3741420" y="0"/>
                </a:cubicBezTo>
                <a:lnTo>
                  <a:pt x="2362200" y="7620"/>
                </a:lnTo>
                <a:cubicBezTo>
                  <a:pt x="2351728" y="7733"/>
                  <a:pt x="2342101" y="13856"/>
                  <a:pt x="2331720" y="15240"/>
                </a:cubicBezTo>
                <a:cubicBezTo>
                  <a:pt x="2303911" y="18948"/>
                  <a:pt x="2275840" y="20320"/>
                  <a:pt x="2247900" y="22860"/>
                </a:cubicBezTo>
                <a:cubicBezTo>
                  <a:pt x="2207612" y="49718"/>
                  <a:pt x="2233925" y="35879"/>
                  <a:pt x="2164080" y="53340"/>
                </a:cubicBezTo>
                <a:lnTo>
                  <a:pt x="2164080" y="53340"/>
                </a:lnTo>
                <a:cubicBezTo>
                  <a:pt x="2153920" y="58420"/>
                  <a:pt x="2144236" y="64592"/>
                  <a:pt x="2133600" y="68580"/>
                </a:cubicBezTo>
                <a:cubicBezTo>
                  <a:pt x="2123794" y="72257"/>
                  <a:pt x="2113151" y="73191"/>
                  <a:pt x="2103120" y="76200"/>
                </a:cubicBezTo>
                <a:cubicBezTo>
                  <a:pt x="2087733" y="80816"/>
                  <a:pt x="2073152" y="88290"/>
                  <a:pt x="2057400" y="91440"/>
                </a:cubicBezTo>
                <a:cubicBezTo>
                  <a:pt x="2044700" y="93980"/>
                  <a:pt x="2031865" y="95919"/>
                  <a:pt x="2019300" y="99060"/>
                </a:cubicBezTo>
                <a:cubicBezTo>
                  <a:pt x="2011508" y="101008"/>
                  <a:pt x="2004281" y="104938"/>
                  <a:pt x="1996440" y="106680"/>
                </a:cubicBezTo>
                <a:cubicBezTo>
                  <a:pt x="1981358" y="110032"/>
                  <a:pt x="1965921" y="111536"/>
                  <a:pt x="1950720" y="114300"/>
                </a:cubicBezTo>
                <a:cubicBezTo>
                  <a:pt x="1937977" y="116617"/>
                  <a:pt x="1925263" y="119110"/>
                  <a:pt x="1912620" y="121920"/>
                </a:cubicBezTo>
                <a:cubicBezTo>
                  <a:pt x="1902397" y="124192"/>
                  <a:pt x="1892409" y="127486"/>
                  <a:pt x="1882140" y="129540"/>
                </a:cubicBezTo>
                <a:cubicBezTo>
                  <a:pt x="1866990" y="132570"/>
                  <a:pt x="1851502" y="133808"/>
                  <a:pt x="1836420" y="137160"/>
                </a:cubicBezTo>
                <a:cubicBezTo>
                  <a:pt x="1801944" y="144821"/>
                  <a:pt x="1823581" y="143580"/>
                  <a:pt x="1790700" y="160020"/>
                </a:cubicBezTo>
                <a:cubicBezTo>
                  <a:pt x="1783516" y="163612"/>
                  <a:pt x="1775563" y="165433"/>
                  <a:pt x="1767840" y="167640"/>
                </a:cubicBezTo>
                <a:cubicBezTo>
                  <a:pt x="1742731" y="174814"/>
                  <a:pt x="1725449" y="177642"/>
                  <a:pt x="1699260" y="182880"/>
                </a:cubicBezTo>
                <a:cubicBezTo>
                  <a:pt x="1678940" y="193040"/>
                  <a:pt x="1657467" y="201163"/>
                  <a:pt x="1638300" y="213360"/>
                </a:cubicBezTo>
                <a:cubicBezTo>
                  <a:pt x="1629208" y="219146"/>
                  <a:pt x="1623719" y="229321"/>
                  <a:pt x="1615440" y="236220"/>
                </a:cubicBezTo>
                <a:cubicBezTo>
                  <a:pt x="1593192" y="254760"/>
                  <a:pt x="1571524" y="274382"/>
                  <a:pt x="1546860" y="289560"/>
                </a:cubicBezTo>
                <a:cubicBezTo>
                  <a:pt x="1537941" y="295049"/>
                  <a:pt x="1526450" y="294303"/>
                  <a:pt x="1516380" y="297180"/>
                </a:cubicBezTo>
                <a:cubicBezTo>
                  <a:pt x="1508657" y="299387"/>
                  <a:pt x="1500704" y="301208"/>
                  <a:pt x="1493520" y="304800"/>
                </a:cubicBezTo>
                <a:cubicBezTo>
                  <a:pt x="1485329" y="308896"/>
                  <a:pt x="1478851" y="315944"/>
                  <a:pt x="1470660" y="320040"/>
                </a:cubicBezTo>
                <a:cubicBezTo>
                  <a:pt x="1453242" y="328749"/>
                  <a:pt x="1427090" y="330933"/>
                  <a:pt x="1409700" y="335280"/>
                </a:cubicBezTo>
                <a:cubicBezTo>
                  <a:pt x="1401908" y="337228"/>
                  <a:pt x="1394460" y="340360"/>
                  <a:pt x="1386840" y="342900"/>
                </a:cubicBezTo>
                <a:cubicBezTo>
                  <a:pt x="1379220" y="350520"/>
                  <a:pt x="1372946" y="359782"/>
                  <a:pt x="1363980" y="365760"/>
                </a:cubicBezTo>
                <a:cubicBezTo>
                  <a:pt x="1357297" y="370215"/>
                  <a:pt x="1347460" y="368449"/>
                  <a:pt x="1341120" y="373380"/>
                </a:cubicBezTo>
                <a:cubicBezTo>
                  <a:pt x="1324107" y="386612"/>
                  <a:pt x="1313333" y="407145"/>
                  <a:pt x="1295400" y="419100"/>
                </a:cubicBezTo>
                <a:cubicBezTo>
                  <a:pt x="1213712" y="473558"/>
                  <a:pt x="1337687" y="388750"/>
                  <a:pt x="1249680" y="457200"/>
                </a:cubicBezTo>
                <a:cubicBezTo>
                  <a:pt x="1235222" y="468445"/>
                  <a:pt x="1216912" y="474728"/>
                  <a:pt x="1203960" y="487680"/>
                </a:cubicBezTo>
                <a:cubicBezTo>
                  <a:pt x="1175420" y="516220"/>
                  <a:pt x="1191323" y="507132"/>
                  <a:pt x="1158240" y="518160"/>
                </a:cubicBezTo>
                <a:cubicBezTo>
                  <a:pt x="1153160" y="525780"/>
                  <a:pt x="1149476" y="534544"/>
                  <a:pt x="1143000" y="541020"/>
                </a:cubicBezTo>
                <a:cubicBezTo>
                  <a:pt x="1128228" y="555792"/>
                  <a:pt x="1115873" y="557682"/>
                  <a:pt x="1097280" y="563880"/>
                </a:cubicBezTo>
                <a:cubicBezTo>
                  <a:pt x="1089660" y="571500"/>
                  <a:pt x="1082926" y="580124"/>
                  <a:pt x="1074420" y="586740"/>
                </a:cubicBezTo>
                <a:cubicBezTo>
                  <a:pt x="1059962" y="597985"/>
                  <a:pt x="1028700" y="617220"/>
                  <a:pt x="1028700" y="617220"/>
                </a:cubicBezTo>
                <a:cubicBezTo>
                  <a:pt x="1012075" y="667096"/>
                  <a:pt x="1035165" y="618144"/>
                  <a:pt x="998220" y="647700"/>
                </a:cubicBezTo>
                <a:cubicBezTo>
                  <a:pt x="991069" y="653421"/>
                  <a:pt x="989456" y="664084"/>
                  <a:pt x="982980" y="670560"/>
                </a:cubicBezTo>
                <a:cubicBezTo>
                  <a:pt x="976504" y="677036"/>
                  <a:pt x="966965" y="679716"/>
                  <a:pt x="960120" y="685800"/>
                </a:cubicBezTo>
                <a:cubicBezTo>
                  <a:pt x="881826" y="755394"/>
                  <a:pt x="943422" y="712172"/>
                  <a:pt x="891540" y="746760"/>
                </a:cubicBezTo>
                <a:cubicBezTo>
                  <a:pt x="853702" y="803517"/>
                  <a:pt x="902333" y="733808"/>
                  <a:pt x="853440" y="792480"/>
                </a:cubicBezTo>
                <a:cubicBezTo>
                  <a:pt x="847577" y="799515"/>
                  <a:pt x="844063" y="808305"/>
                  <a:pt x="838200" y="815340"/>
                </a:cubicBezTo>
                <a:cubicBezTo>
                  <a:pt x="831301" y="823619"/>
                  <a:pt x="822239" y="829921"/>
                  <a:pt x="815340" y="838200"/>
                </a:cubicBezTo>
                <a:cubicBezTo>
                  <a:pt x="809477" y="845235"/>
                  <a:pt x="805963" y="854025"/>
                  <a:pt x="800100" y="861060"/>
                </a:cubicBezTo>
                <a:cubicBezTo>
                  <a:pt x="793201" y="869339"/>
                  <a:pt x="783856" y="875414"/>
                  <a:pt x="777240" y="883920"/>
                </a:cubicBezTo>
                <a:cubicBezTo>
                  <a:pt x="765995" y="898378"/>
                  <a:pt x="759712" y="916688"/>
                  <a:pt x="746760" y="929640"/>
                </a:cubicBezTo>
                <a:cubicBezTo>
                  <a:pt x="739140" y="937260"/>
                  <a:pt x="730799" y="944221"/>
                  <a:pt x="723900" y="952500"/>
                </a:cubicBezTo>
                <a:cubicBezTo>
                  <a:pt x="718037" y="959535"/>
                  <a:pt x="715811" y="969639"/>
                  <a:pt x="708660" y="975360"/>
                </a:cubicBezTo>
                <a:cubicBezTo>
                  <a:pt x="702388" y="980378"/>
                  <a:pt x="693420" y="980440"/>
                  <a:pt x="685800" y="982980"/>
                </a:cubicBezTo>
                <a:cubicBezTo>
                  <a:pt x="678255" y="1005616"/>
                  <a:pt x="673433" y="1033447"/>
                  <a:pt x="655320" y="1051560"/>
                </a:cubicBezTo>
                <a:cubicBezTo>
                  <a:pt x="595380" y="1111500"/>
                  <a:pt x="672017" y="1014760"/>
                  <a:pt x="609600" y="1089660"/>
                </a:cubicBezTo>
                <a:cubicBezTo>
                  <a:pt x="603737" y="1096695"/>
                  <a:pt x="600223" y="1105485"/>
                  <a:pt x="594360" y="1112520"/>
                </a:cubicBezTo>
                <a:cubicBezTo>
                  <a:pt x="587461" y="1120799"/>
                  <a:pt x="578116" y="1126874"/>
                  <a:pt x="571500" y="1135380"/>
                </a:cubicBezTo>
                <a:cubicBezTo>
                  <a:pt x="507699" y="1217410"/>
                  <a:pt x="570059" y="1152061"/>
                  <a:pt x="518160" y="1203960"/>
                </a:cubicBezTo>
                <a:cubicBezTo>
                  <a:pt x="500042" y="1258315"/>
                  <a:pt x="525733" y="1192601"/>
                  <a:pt x="487680" y="1249680"/>
                </a:cubicBezTo>
                <a:cubicBezTo>
                  <a:pt x="464457" y="1284514"/>
                  <a:pt x="500743" y="1265646"/>
                  <a:pt x="457200" y="1280160"/>
                </a:cubicBezTo>
                <a:cubicBezTo>
                  <a:pt x="454660" y="1287780"/>
                  <a:pt x="454511" y="1296680"/>
                  <a:pt x="449580" y="1303020"/>
                </a:cubicBezTo>
                <a:cubicBezTo>
                  <a:pt x="424822" y="1334852"/>
                  <a:pt x="386995" y="1353616"/>
                  <a:pt x="373380" y="1394460"/>
                </a:cubicBezTo>
                <a:cubicBezTo>
                  <a:pt x="345590" y="1477830"/>
                  <a:pt x="389911" y="1351550"/>
                  <a:pt x="350520" y="1440180"/>
                </a:cubicBezTo>
                <a:cubicBezTo>
                  <a:pt x="343996" y="1454860"/>
                  <a:pt x="344191" y="1472534"/>
                  <a:pt x="335280" y="1485900"/>
                </a:cubicBezTo>
                <a:cubicBezTo>
                  <a:pt x="325120" y="1501140"/>
                  <a:pt x="310592" y="1514244"/>
                  <a:pt x="304800" y="1531620"/>
                </a:cubicBezTo>
                <a:cubicBezTo>
                  <a:pt x="302260" y="1539240"/>
                  <a:pt x="301081" y="1547459"/>
                  <a:pt x="297180" y="1554480"/>
                </a:cubicBezTo>
                <a:lnTo>
                  <a:pt x="251460" y="1623060"/>
                </a:lnTo>
                <a:lnTo>
                  <a:pt x="205740" y="1691640"/>
                </a:lnTo>
                <a:lnTo>
                  <a:pt x="190500" y="1714500"/>
                </a:lnTo>
                <a:cubicBezTo>
                  <a:pt x="185420" y="1722120"/>
                  <a:pt x="178156" y="1728672"/>
                  <a:pt x="175260" y="1737360"/>
                </a:cubicBezTo>
                <a:cubicBezTo>
                  <a:pt x="156107" y="1794819"/>
                  <a:pt x="181943" y="1723994"/>
                  <a:pt x="152400" y="1783080"/>
                </a:cubicBezTo>
                <a:cubicBezTo>
                  <a:pt x="148808" y="1790264"/>
                  <a:pt x="149235" y="1799257"/>
                  <a:pt x="144780" y="1805940"/>
                </a:cubicBezTo>
                <a:cubicBezTo>
                  <a:pt x="120854" y="1841829"/>
                  <a:pt x="123300" y="1814264"/>
                  <a:pt x="106680" y="1851660"/>
                </a:cubicBezTo>
                <a:lnTo>
                  <a:pt x="83820" y="1920240"/>
                </a:lnTo>
                <a:lnTo>
                  <a:pt x="68580" y="1965960"/>
                </a:lnTo>
                <a:cubicBezTo>
                  <a:pt x="66040" y="1973580"/>
                  <a:pt x="62908" y="1981028"/>
                  <a:pt x="60960" y="1988820"/>
                </a:cubicBezTo>
                <a:cubicBezTo>
                  <a:pt x="58420" y="1998980"/>
                  <a:pt x="56217" y="2009230"/>
                  <a:pt x="53340" y="2019300"/>
                </a:cubicBezTo>
                <a:cubicBezTo>
                  <a:pt x="51133" y="2027023"/>
                  <a:pt x="47462" y="2034319"/>
                  <a:pt x="45720" y="2042160"/>
                </a:cubicBezTo>
                <a:cubicBezTo>
                  <a:pt x="42368" y="2057242"/>
                  <a:pt x="41452" y="2072798"/>
                  <a:pt x="38100" y="2087880"/>
                </a:cubicBezTo>
                <a:cubicBezTo>
                  <a:pt x="36358" y="2095721"/>
                  <a:pt x="32428" y="2102948"/>
                  <a:pt x="30480" y="2110740"/>
                </a:cubicBezTo>
                <a:lnTo>
                  <a:pt x="15240" y="2171700"/>
                </a:lnTo>
                <a:cubicBezTo>
                  <a:pt x="12700" y="2189480"/>
                  <a:pt x="10833" y="2207369"/>
                  <a:pt x="7620" y="2225040"/>
                </a:cubicBezTo>
                <a:cubicBezTo>
                  <a:pt x="5747" y="2235344"/>
                  <a:pt x="0" y="2245047"/>
                  <a:pt x="0" y="2255520"/>
                </a:cubicBezTo>
                <a:cubicBezTo>
                  <a:pt x="0" y="2329224"/>
                  <a:pt x="3161" y="2402931"/>
                  <a:pt x="7620" y="2476500"/>
                </a:cubicBezTo>
                <a:cubicBezTo>
                  <a:pt x="8330" y="2488214"/>
                  <a:pt x="28504" y="2549736"/>
                  <a:pt x="30480" y="2552700"/>
                </a:cubicBezTo>
                <a:cubicBezTo>
                  <a:pt x="61884" y="2599805"/>
                  <a:pt x="27016" y="2553855"/>
                  <a:pt x="68580" y="2590800"/>
                </a:cubicBezTo>
                <a:cubicBezTo>
                  <a:pt x="84689" y="2605119"/>
                  <a:pt x="99060" y="2621280"/>
                  <a:pt x="114300" y="2636520"/>
                </a:cubicBezTo>
                <a:cubicBezTo>
                  <a:pt x="131152" y="2653372"/>
                  <a:pt x="138802" y="2664011"/>
                  <a:pt x="160020" y="2674620"/>
                </a:cubicBezTo>
                <a:cubicBezTo>
                  <a:pt x="167204" y="2678212"/>
                  <a:pt x="175696" y="2678648"/>
                  <a:pt x="182880" y="2682240"/>
                </a:cubicBezTo>
                <a:cubicBezTo>
                  <a:pt x="211259" y="2696429"/>
                  <a:pt x="203321" y="2699274"/>
                  <a:pt x="228600" y="2720340"/>
                </a:cubicBezTo>
                <a:cubicBezTo>
                  <a:pt x="261357" y="2747637"/>
                  <a:pt x="239953" y="2726017"/>
                  <a:pt x="274320" y="2743200"/>
                </a:cubicBezTo>
                <a:cubicBezTo>
                  <a:pt x="282511" y="2747296"/>
                  <a:pt x="288989" y="2754344"/>
                  <a:pt x="297180" y="2758440"/>
                </a:cubicBezTo>
                <a:cubicBezTo>
                  <a:pt x="304364" y="2762032"/>
                  <a:pt x="312856" y="2762468"/>
                  <a:pt x="320040" y="2766060"/>
                </a:cubicBezTo>
                <a:cubicBezTo>
                  <a:pt x="328231" y="2770156"/>
                  <a:pt x="334128" y="2778668"/>
                  <a:pt x="342900" y="2781300"/>
                </a:cubicBezTo>
                <a:cubicBezTo>
                  <a:pt x="360103" y="2786461"/>
                  <a:pt x="378569" y="2785707"/>
                  <a:pt x="396240" y="2788920"/>
                </a:cubicBezTo>
                <a:cubicBezTo>
                  <a:pt x="487517" y="2805516"/>
                  <a:pt x="376132" y="2787838"/>
                  <a:pt x="449580" y="2804160"/>
                </a:cubicBezTo>
                <a:cubicBezTo>
                  <a:pt x="464662" y="2807512"/>
                  <a:pt x="479895" y="2810595"/>
                  <a:pt x="495300" y="2811780"/>
                </a:cubicBezTo>
                <a:cubicBezTo>
                  <a:pt x="546014" y="2815681"/>
                  <a:pt x="596900" y="2816860"/>
                  <a:pt x="647700" y="2819400"/>
                </a:cubicBezTo>
                <a:lnTo>
                  <a:pt x="1173480" y="2811780"/>
                </a:lnTo>
                <a:cubicBezTo>
                  <a:pt x="1231941" y="2810509"/>
                  <a:pt x="1290505" y="2809454"/>
                  <a:pt x="1348740" y="2804160"/>
                </a:cubicBezTo>
                <a:cubicBezTo>
                  <a:pt x="1390650" y="2800350"/>
                  <a:pt x="1423035" y="2787015"/>
                  <a:pt x="1463040" y="2781300"/>
                </a:cubicBezTo>
                <a:cubicBezTo>
                  <a:pt x="1696629" y="2747930"/>
                  <a:pt x="1296858" y="2804474"/>
                  <a:pt x="1584960" y="2766060"/>
                </a:cubicBezTo>
                <a:cubicBezTo>
                  <a:pt x="1600275" y="2764018"/>
                  <a:pt x="1615598" y="2761792"/>
                  <a:pt x="1630680" y="2758440"/>
                </a:cubicBezTo>
                <a:cubicBezTo>
                  <a:pt x="1638521" y="2756698"/>
                  <a:pt x="1645617" y="2752140"/>
                  <a:pt x="1653540" y="2750820"/>
                </a:cubicBezTo>
                <a:cubicBezTo>
                  <a:pt x="1676228" y="2747039"/>
                  <a:pt x="1699277" y="2745887"/>
                  <a:pt x="1722120" y="2743200"/>
                </a:cubicBezTo>
                <a:lnTo>
                  <a:pt x="1783080" y="2735580"/>
                </a:lnTo>
                <a:cubicBezTo>
                  <a:pt x="1803418" y="2732868"/>
                  <a:pt x="1879340" y="2721289"/>
                  <a:pt x="1897380" y="2720340"/>
                </a:cubicBezTo>
                <a:cubicBezTo>
                  <a:pt x="1973517" y="2716333"/>
                  <a:pt x="2049780" y="2715260"/>
                  <a:pt x="2125980" y="2712720"/>
                </a:cubicBezTo>
                <a:cubicBezTo>
                  <a:pt x="2355833" y="2674411"/>
                  <a:pt x="2171909" y="2702282"/>
                  <a:pt x="2735580" y="2712720"/>
                </a:cubicBezTo>
                <a:cubicBezTo>
                  <a:pt x="2848013" y="2714802"/>
                  <a:pt x="3047158" y="2721499"/>
                  <a:pt x="3169920" y="2727960"/>
                </a:cubicBezTo>
                <a:cubicBezTo>
                  <a:pt x="3208052" y="2729967"/>
                  <a:pt x="3246157" y="2732535"/>
                  <a:pt x="3284220" y="2735580"/>
                </a:cubicBezTo>
                <a:cubicBezTo>
                  <a:pt x="3309665" y="2737616"/>
                  <a:pt x="3335034" y="2740528"/>
                  <a:pt x="3360420" y="2743200"/>
                </a:cubicBezTo>
                <a:cubicBezTo>
                  <a:pt x="3383294" y="2745608"/>
                  <a:pt x="3406073" y="2748986"/>
                  <a:pt x="3429000" y="2750820"/>
                </a:cubicBezTo>
                <a:cubicBezTo>
                  <a:pt x="3469590" y="2754067"/>
                  <a:pt x="3510291" y="2755731"/>
                  <a:pt x="3550920" y="2758440"/>
                </a:cubicBezTo>
                <a:lnTo>
                  <a:pt x="3657600" y="2766060"/>
                </a:lnTo>
                <a:cubicBezTo>
                  <a:pt x="3672840" y="2768600"/>
                  <a:pt x="3687926" y="2772361"/>
                  <a:pt x="3703320" y="2773680"/>
                </a:cubicBezTo>
                <a:cubicBezTo>
                  <a:pt x="3776885" y="2779986"/>
                  <a:pt x="3924300" y="2788920"/>
                  <a:pt x="3924300" y="2788920"/>
                </a:cubicBezTo>
                <a:cubicBezTo>
                  <a:pt x="4053840" y="2786380"/>
                  <a:pt x="4183534" y="2788110"/>
                  <a:pt x="4312920" y="2781300"/>
                </a:cubicBezTo>
                <a:cubicBezTo>
                  <a:pt x="4334200" y="2780180"/>
                  <a:pt x="4364160" y="2765270"/>
                  <a:pt x="4381500" y="2750820"/>
                </a:cubicBezTo>
                <a:cubicBezTo>
                  <a:pt x="4389779" y="2743921"/>
                  <a:pt x="4397461" y="2736239"/>
                  <a:pt x="4404360" y="2727960"/>
                </a:cubicBezTo>
                <a:cubicBezTo>
                  <a:pt x="4410223" y="2720925"/>
                  <a:pt x="4411834" y="2709954"/>
                  <a:pt x="4419600" y="2705100"/>
                </a:cubicBezTo>
                <a:cubicBezTo>
                  <a:pt x="4433223" y="2696586"/>
                  <a:pt x="4450080" y="2694940"/>
                  <a:pt x="4465320" y="2689860"/>
                </a:cubicBezTo>
                <a:cubicBezTo>
                  <a:pt x="4472940" y="2687320"/>
                  <a:pt x="4481497" y="2686695"/>
                  <a:pt x="4488180" y="2682240"/>
                </a:cubicBezTo>
                <a:cubicBezTo>
                  <a:pt x="4503420" y="2672080"/>
                  <a:pt x="4520948" y="2664712"/>
                  <a:pt x="4533900" y="2651760"/>
                </a:cubicBezTo>
                <a:cubicBezTo>
                  <a:pt x="4562440" y="2623220"/>
                  <a:pt x="4546537" y="2632308"/>
                  <a:pt x="4579620" y="2621280"/>
                </a:cubicBezTo>
                <a:cubicBezTo>
                  <a:pt x="4587240" y="2613660"/>
                  <a:pt x="4593514" y="2604398"/>
                  <a:pt x="4602480" y="2598420"/>
                </a:cubicBezTo>
                <a:cubicBezTo>
                  <a:pt x="4609163" y="2593965"/>
                  <a:pt x="4619068" y="2595818"/>
                  <a:pt x="4625340" y="2590800"/>
                </a:cubicBezTo>
                <a:cubicBezTo>
                  <a:pt x="4632491" y="2585079"/>
                  <a:pt x="4634717" y="2574975"/>
                  <a:pt x="4640580" y="2567940"/>
                </a:cubicBezTo>
                <a:cubicBezTo>
                  <a:pt x="4662534" y="2541596"/>
                  <a:pt x="4658126" y="2546851"/>
                  <a:pt x="4686300" y="2537460"/>
                </a:cubicBezTo>
                <a:cubicBezTo>
                  <a:pt x="4691380" y="2529840"/>
                  <a:pt x="4695064" y="2521076"/>
                  <a:pt x="4701540" y="2514600"/>
                </a:cubicBezTo>
                <a:cubicBezTo>
                  <a:pt x="4732655" y="2483485"/>
                  <a:pt x="4733290" y="2518410"/>
                  <a:pt x="4754880" y="2453640"/>
                </a:cubicBezTo>
                <a:cubicBezTo>
                  <a:pt x="4759960" y="2438400"/>
                  <a:pt x="4766224" y="2423505"/>
                  <a:pt x="4770120" y="2407920"/>
                </a:cubicBezTo>
                <a:cubicBezTo>
                  <a:pt x="4779688" y="2369648"/>
                  <a:pt x="4774428" y="2387375"/>
                  <a:pt x="4785360" y="2354580"/>
                </a:cubicBezTo>
                <a:cubicBezTo>
                  <a:pt x="4787900" y="2326640"/>
                  <a:pt x="4791283" y="2298764"/>
                  <a:pt x="4792980" y="2270760"/>
                </a:cubicBezTo>
                <a:cubicBezTo>
                  <a:pt x="4805660" y="2061532"/>
                  <a:pt x="4790200" y="2165520"/>
                  <a:pt x="4808220" y="2057400"/>
                </a:cubicBezTo>
                <a:cubicBezTo>
                  <a:pt x="4810760" y="1965960"/>
                  <a:pt x="4815840" y="1874555"/>
                  <a:pt x="4815840" y="1783080"/>
                </a:cubicBezTo>
                <a:cubicBezTo>
                  <a:pt x="4815840" y="1656055"/>
                  <a:pt x="4814782" y="1528936"/>
                  <a:pt x="4808220" y="1402080"/>
                </a:cubicBezTo>
                <a:cubicBezTo>
                  <a:pt x="4806274" y="1364453"/>
                  <a:pt x="4793759" y="1349055"/>
                  <a:pt x="4785360" y="1318260"/>
                </a:cubicBezTo>
                <a:cubicBezTo>
                  <a:pt x="4779849" y="1298053"/>
                  <a:pt x="4774228" y="1277839"/>
                  <a:pt x="4770120" y="1257300"/>
                </a:cubicBezTo>
                <a:cubicBezTo>
                  <a:pt x="4767222" y="1242809"/>
                  <a:pt x="4762690" y="1211961"/>
                  <a:pt x="4754880" y="1196340"/>
                </a:cubicBezTo>
                <a:cubicBezTo>
                  <a:pt x="4732616" y="1151812"/>
                  <a:pt x="4744789" y="1195311"/>
                  <a:pt x="4732020" y="1150620"/>
                </a:cubicBezTo>
                <a:cubicBezTo>
                  <a:pt x="4729143" y="1140550"/>
                  <a:pt x="4727409" y="1130171"/>
                  <a:pt x="4724400" y="1120140"/>
                </a:cubicBezTo>
                <a:cubicBezTo>
                  <a:pt x="4719784" y="1104753"/>
                  <a:pt x="4714240" y="1089660"/>
                  <a:pt x="4709160" y="1074420"/>
                </a:cubicBezTo>
                <a:cubicBezTo>
                  <a:pt x="4706620" y="1066800"/>
                  <a:pt x="4703488" y="1059352"/>
                  <a:pt x="4701540" y="1051560"/>
                </a:cubicBezTo>
                <a:cubicBezTo>
                  <a:pt x="4699000" y="1041400"/>
                  <a:pt x="4695974" y="1031349"/>
                  <a:pt x="4693920" y="1021080"/>
                </a:cubicBezTo>
                <a:cubicBezTo>
                  <a:pt x="4690890" y="1005930"/>
                  <a:pt x="4691186" y="990017"/>
                  <a:pt x="4686300" y="975360"/>
                </a:cubicBezTo>
                <a:cubicBezTo>
                  <a:pt x="4683404" y="966672"/>
                  <a:pt x="4675156" y="960691"/>
                  <a:pt x="4671060" y="952500"/>
                </a:cubicBezTo>
                <a:cubicBezTo>
                  <a:pt x="4639512" y="889404"/>
                  <a:pt x="4691876" y="972294"/>
                  <a:pt x="4648200" y="906780"/>
                </a:cubicBezTo>
                <a:cubicBezTo>
                  <a:pt x="4645660" y="896620"/>
                  <a:pt x="4643457" y="886370"/>
                  <a:pt x="4640580" y="876300"/>
                </a:cubicBezTo>
                <a:cubicBezTo>
                  <a:pt x="4638373" y="868577"/>
                  <a:pt x="4634096" y="861391"/>
                  <a:pt x="4632960" y="853440"/>
                </a:cubicBezTo>
                <a:cubicBezTo>
                  <a:pt x="4628992" y="825667"/>
                  <a:pt x="4627880" y="797560"/>
                  <a:pt x="4625340" y="769620"/>
                </a:cubicBezTo>
                <a:cubicBezTo>
                  <a:pt x="4627880" y="713740"/>
                  <a:pt x="4626295" y="657519"/>
                  <a:pt x="4632960" y="601980"/>
                </a:cubicBezTo>
                <a:cubicBezTo>
                  <a:pt x="4634051" y="592887"/>
                  <a:pt x="4644104" y="587311"/>
                  <a:pt x="4648200" y="579120"/>
                </a:cubicBezTo>
                <a:cubicBezTo>
                  <a:pt x="4651792" y="571936"/>
                  <a:pt x="4652228" y="563444"/>
                  <a:pt x="4655820" y="556260"/>
                </a:cubicBezTo>
                <a:cubicBezTo>
                  <a:pt x="4659916" y="548069"/>
                  <a:pt x="4667341" y="541769"/>
                  <a:pt x="4671060" y="533400"/>
                </a:cubicBezTo>
                <a:cubicBezTo>
                  <a:pt x="4677584" y="518720"/>
                  <a:pt x="4677389" y="501046"/>
                  <a:pt x="4686300" y="487680"/>
                </a:cubicBezTo>
                <a:cubicBezTo>
                  <a:pt x="4691380" y="480060"/>
                  <a:pt x="4697821" y="473189"/>
                  <a:pt x="4701540" y="464820"/>
                </a:cubicBezTo>
                <a:cubicBezTo>
                  <a:pt x="4708064" y="450140"/>
                  <a:pt x="4711700" y="434340"/>
                  <a:pt x="4716780" y="419100"/>
                </a:cubicBezTo>
                <a:cubicBezTo>
                  <a:pt x="4719320" y="411480"/>
                  <a:pt x="4719945" y="402923"/>
                  <a:pt x="4724400" y="396240"/>
                </a:cubicBezTo>
                <a:cubicBezTo>
                  <a:pt x="4734560" y="381000"/>
                  <a:pt x="4749088" y="367896"/>
                  <a:pt x="4754880" y="350520"/>
                </a:cubicBezTo>
                <a:cubicBezTo>
                  <a:pt x="4759960" y="335280"/>
                  <a:pt x="4761209" y="318166"/>
                  <a:pt x="4770120" y="304800"/>
                </a:cubicBezTo>
                <a:cubicBezTo>
                  <a:pt x="4789815" y="275257"/>
                  <a:pt x="4782464" y="290628"/>
                  <a:pt x="4792980" y="259080"/>
                </a:cubicBezTo>
                <a:cubicBezTo>
                  <a:pt x="4791278" y="238651"/>
                  <a:pt x="4793303" y="175906"/>
                  <a:pt x="4777740" y="144780"/>
                </a:cubicBezTo>
                <a:cubicBezTo>
                  <a:pt x="4773644" y="136589"/>
                  <a:pt x="4769651" y="127641"/>
                  <a:pt x="4762500" y="121920"/>
                </a:cubicBezTo>
                <a:cubicBezTo>
                  <a:pt x="4756228" y="116902"/>
                  <a:pt x="4747260" y="116840"/>
                  <a:pt x="4739640" y="114300"/>
                </a:cubicBezTo>
                <a:cubicBezTo>
                  <a:pt x="4737100" y="106680"/>
                  <a:pt x="4737700" y="97120"/>
                  <a:pt x="4732020" y="91440"/>
                </a:cubicBezTo>
                <a:cubicBezTo>
                  <a:pt x="4726340" y="85760"/>
                  <a:pt x="4716618" y="86803"/>
                  <a:pt x="4709160" y="83820"/>
                </a:cubicBezTo>
                <a:cubicBezTo>
                  <a:pt x="4703887" y="81711"/>
                  <a:pt x="4690110" y="76200"/>
                  <a:pt x="4678680" y="76200"/>
                </a:cubicBezTo>
                <a:close/>
              </a:path>
            </a:pathLst>
          </a:custGeom>
          <a:solidFill>
            <a:srgbClr val="FF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: фигура 1">
            <a:extLst>
              <a:ext uri="{FF2B5EF4-FFF2-40B4-BE49-F238E27FC236}">
                <a16:creationId xmlns:a16="http://schemas.microsoft.com/office/drawing/2014/main" xmlns="" id="{41EB9330-8B5A-4AC0-A4D8-DBCDFBBFB1A6}"/>
              </a:ext>
            </a:extLst>
          </p:cNvPr>
          <p:cNvSpPr/>
          <p:nvPr/>
        </p:nvSpPr>
        <p:spPr>
          <a:xfrm>
            <a:off x="6096000" y="1681480"/>
            <a:ext cx="4594860" cy="2933700"/>
          </a:xfrm>
          <a:custGeom>
            <a:avLst/>
            <a:gdLst>
              <a:gd name="connsiteX0" fmla="*/ 624840 w 4594860"/>
              <a:gd name="connsiteY0" fmla="*/ 121920 h 2933700"/>
              <a:gd name="connsiteX1" fmla="*/ 541020 w 4594860"/>
              <a:gd name="connsiteY1" fmla="*/ 152400 h 2933700"/>
              <a:gd name="connsiteX2" fmla="*/ 518160 w 4594860"/>
              <a:gd name="connsiteY2" fmla="*/ 160020 h 2933700"/>
              <a:gd name="connsiteX3" fmla="*/ 472440 w 4594860"/>
              <a:gd name="connsiteY3" fmla="*/ 198120 h 2933700"/>
              <a:gd name="connsiteX4" fmla="*/ 449580 w 4594860"/>
              <a:gd name="connsiteY4" fmla="*/ 205740 h 2933700"/>
              <a:gd name="connsiteX5" fmla="*/ 426720 w 4594860"/>
              <a:gd name="connsiteY5" fmla="*/ 228600 h 2933700"/>
              <a:gd name="connsiteX6" fmla="*/ 381000 w 4594860"/>
              <a:gd name="connsiteY6" fmla="*/ 259080 h 2933700"/>
              <a:gd name="connsiteX7" fmla="*/ 350520 w 4594860"/>
              <a:gd name="connsiteY7" fmla="*/ 304800 h 2933700"/>
              <a:gd name="connsiteX8" fmla="*/ 342900 w 4594860"/>
              <a:gd name="connsiteY8" fmla="*/ 327660 h 2933700"/>
              <a:gd name="connsiteX9" fmla="*/ 312420 w 4594860"/>
              <a:gd name="connsiteY9" fmla="*/ 373380 h 2933700"/>
              <a:gd name="connsiteX10" fmla="*/ 297180 w 4594860"/>
              <a:gd name="connsiteY10" fmla="*/ 396240 h 2933700"/>
              <a:gd name="connsiteX11" fmla="*/ 289560 w 4594860"/>
              <a:gd name="connsiteY11" fmla="*/ 419100 h 2933700"/>
              <a:gd name="connsiteX12" fmla="*/ 266700 w 4594860"/>
              <a:gd name="connsiteY12" fmla="*/ 434340 h 2933700"/>
              <a:gd name="connsiteX13" fmla="*/ 228600 w 4594860"/>
              <a:gd name="connsiteY13" fmla="*/ 472440 h 2933700"/>
              <a:gd name="connsiteX14" fmla="*/ 190500 w 4594860"/>
              <a:gd name="connsiteY14" fmla="*/ 510540 h 2933700"/>
              <a:gd name="connsiteX15" fmla="*/ 182880 w 4594860"/>
              <a:gd name="connsiteY15" fmla="*/ 533400 h 2933700"/>
              <a:gd name="connsiteX16" fmla="*/ 160020 w 4594860"/>
              <a:gd name="connsiteY16" fmla="*/ 548640 h 2933700"/>
              <a:gd name="connsiteX17" fmla="*/ 137160 w 4594860"/>
              <a:gd name="connsiteY17" fmla="*/ 571500 h 2933700"/>
              <a:gd name="connsiteX18" fmla="*/ 99060 w 4594860"/>
              <a:gd name="connsiteY18" fmla="*/ 617220 h 2933700"/>
              <a:gd name="connsiteX19" fmla="*/ 68580 w 4594860"/>
              <a:gd name="connsiteY19" fmla="*/ 685800 h 2933700"/>
              <a:gd name="connsiteX20" fmla="*/ 45720 w 4594860"/>
              <a:gd name="connsiteY20" fmla="*/ 693420 h 2933700"/>
              <a:gd name="connsiteX21" fmla="*/ 22860 w 4594860"/>
              <a:gd name="connsiteY21" fmla="*/ 762000 h 2933700"/>
              <a:gd name="connsiteX22" fmla="*/ 15240 w 4594860"/>
              <a:gd name="connsiteY22" fmla="*/ 784860 h 2933700"/>
              <a:gd name="connsiteX23" fmla="*/ 7620 w 4594860"/>
              <a:gd name="connsiteY23" fmla="*/ 861060 h 2933700"/>
              <a:gd name="connsiteX24" fmla="*/ 0 w 4594860"/>
              <a:gd name="connsiteY24" fmla="*/ 883920 h 2933700"/>
              <a:gd name="connsiteX25" fmla="*/ 7620 w 4594860"/>
              <a:gd name="connsiteY25" fmla="*/ 1013460 h 2933700"/>
              <a:gd name="connsiteX26" fmla="*/ 38100 w 4594860"/>
              <a:gd name="connsiteY26" fmla="*/ 1082040 h 2933700"/>
              <a:gd name="connsiteX27" fmla="*/ 60960 w 4594860"/>
              <a:gd name="connsiteY27" fmla="*/ 1127760 h 2933700"/>
              <a:gd name="connsiteX28" fmla="*/ 83820 w 4594860"/>
              <a:gd name="connsiteY28" fmla="*/ 1150620 h 2933700"/>
              <a:gd name="connsiteX29" fmla="*/ 114300 w 4594860"/>
              <a:gd name="connsiteY29" fmla="*/ 1196340 h 2933700"/>
              <a:gd name="connsiteX30" fmla="*/ 160020 w 4594860"/>
              <a:gd name="connsiteY30" fmla="*/ 1234440 h 2933700"/>
              <a:gd name="connsiteX31" fmla="*/ 190500 w 4594860"/>
              <a:gd name="connsiteY31" fmla="*/ 1280160 h 2933700"/>
              <a:gd name="connsiteX32" fmla="*/ 205740 w 4594860"/>
              <a:gd name="connsiteY32" fmla="*/ 1303020 h 2933700"/>
              <a:gd name="connsiteX33" fmla="*/ 213360 w 4594860"/>
              <a:gd name="connsiteY33" fmla="*/ 1325880 h 2933700"/>
              <a:gd name="connsiteX34" fmla="*/ 243840 w 4594860"/>
              <a:gd name="connsiteY34" fmla="*/ 1371600 h 2933700"/>
              <a:gd name="connsiteX35" fmla="*/ 259080 w 4594860"/>
              <a:gd name="connsiteY35" fmla="*/ 1394460 h 2933700"/>
              <a:gd name="connsiteX36" fmla="*/ 274320 w 4594860"/>
              <a:gd name="connsiteY36" fmla="*/ 1417320 h 2933700"/>
              <a:gd name="connsiteX37" fmla="*/ 289560 w 4594860"/>
              <a:gd name="connsiteY37" fmla="*/ 1463040 h 2933700"/>
              <a:gd name="connsiteX38" fmla="*/ 312420 w 4594860"/>
              <a:gd name="connsiteY38" fmla="*/ 1508760 h 2933700"/>
              <a:gd name="connsiteX39" fmla="*/ 335280 w 4594860"/>
              <a:gd name="connsiteY39" fmla="*/ 1623060 h 2933700"/>
              <a:gd name="connsiteX40" fmla="*/ 342900 w 4594860"/>
              <a:gd name="connsiteY40" fmla="*/ 2263140 h 2933700"/>
              <a:gd name="connsiteX41" fmla="*/ 350520 w 4594860"/>
              <a:gd name="connsiteY41" fmla="*/ 2286000 h 2933700"/>
              <a:gd name="connsiteX42" fmla="*/ 365760 w 4594860"/>
              <a:gd name="connsiteY42" fmla="*/ 2308860 h 2933700"/>
              <a:gd name="connsiteX43" fmla="*/ 396240 w 4594860"/>
              <a:gd name="connsiteY43" fmla="*/ 2354580 h 2933700"/>
              <a:gd name="connsiteX44" fmla="*/ 426720 w 4594860"/>
              <a:gd name="connsiteY44" fmla="*/ 2392680 h 2933700"/>
              <a:gd name="connsiteX45" fmla="*/ 464820 w 4594860"/>
              <a:gd name="connsiteY45" fmla="*/ 2423160 h 2933700"/>
              <a:gd name="connsiteX46" fmla="*/ 510540 w 4594860"/>
              <a:gd name="connsiteY46" fmla="*/ 2468880 h 2933700"/>
              <a:gd name="connsiteX47" fmla="*/ 556260 w 4594860"/>
              <a:gd name="connsiteY47" fmla="*/ 2491740 h 2933700"/>
              <a:gd name="connsiteX48" fmla="*/ 586740 w 4594860"/>
              <a:gd name="connsiteY48" fmla="*/ 2522220 h 2933700"/>
              <a:gd name="connsiteX49" fmla="*/ 647700 w 4594860"/>
              <a:gd name="connsiteY49" fmla="*/ 2537460 h 2933700"/>
              <a:gd name="connsiteX50" fmla="*/ 670560 w 4594860"/>
              <a:gd name="connsiteY50" fmla="*/ 2545080 h 2933700"/>
              <a:gd name="connsiteX51" fmla="*/ 723900 w 4594860"/>
              <a:gd name="connsiteY51" fmla="*/ 2567940 h 2933700"/>
              <a:gd name="connsiteX52" fmla="*/ 822960 w 4594860"/>
              <a:gd name="connsiteY52" fmla="*/ 2583180 h 2933700"/>
              <a:gd name="connsiteX53" fmla="*/ 853440 w 4594860"/>
              <a:gd name="connsiteY53" fmla="*/ 2590800 h 2933700"/>
              <a:gd name="connsiteX54" fmla="*/ 876300 w 4594860"/>
              <a:gd name="connsiteY54" fmla="*/ 2598420 h 2933700"/>
              <a:gd name="connsiteX55" fmla="*/ 952500 w 4594860"/>
              <a:gd name="connsiteY55" fmla="*/ 2613660 h 2933700"/>
              <a:gd name="connsiteX56" fmla="*/ 998220 w 4594860"/>
              <a:gd name="connsiteY56" fmla="*/ 2628900 h 2933700"/>
              <a:gd name="connsiteX57" fmla="*/ 1066800 w 4594860"/>
              <a:gd name="connsiteY57" fmla="*/ 2636520 h 2933700"/>
              <a:gd name="connsiteX58" fmla="*/ 1143000 w 4594860"/>
              <a:gd name="connsiteY58" fmla="*/ 2659380 h 2933700"/>
              <a:gd name="connsiteX59" fmla="*/ 1249680 w 4594860"/>
              <a:gd name="connsiteY59" fmla="*/ 2667000 h 2933700"/>
              <a:gd name="connsiteX60" fmla="*/ 1272540 w 4594860"/>
              <a:gd name="connsiteY60" fmla="*/ 2674620 h 2933700"/>
              <a:gd name="connsiteX61" fmla="*/ 1303020 w 4594860"/>
              <a:gd name="connsiteY61" fmla="*/ 2682240 h 2933700"/>
              <a:gd name="connsiteX62" fmla="*/ 1341120 w 4594860"/>
              <a:gd name="connsiteY62" fmla="*/ 2697480 h 2933700"/>
              <a:gd name="connsiteX63" fmla="*/ 1371600 w 4594860"/>
              <a:gd name="connsiteY63" fmla="*/ 2705100 h 2933700"/>
              <a:gd name="connsiteX64" fmla="*/ 1409700 w 4594860"/>
              <a:gd name="connsiteY64" fmla="*/ 2720340 h 2933700"/>
              <a:gd name="connsiteX65" fmla="*/ 1524000 w 4594860"/>
              <a:gd name="connsiteY65" fmla="*/ 2743200 h 2933700"/>
              <a:gd name="connsiteX66" fmla="*/ 1569720 w 4594860"/>
              <a:gd name="connsiteY66" fmla="*/ 2758440 h 2933700"/>
              <a:gd name="connsiteX67" fmla="*/ 1600200 w 4594860"/>
              <a:gd name="connsiteY67" fmla="*/ 2766060 h 2933700"/>
              <a:gd name="connsiteX68" fmla="*/ 1661160 w 4594860"/>
              <a:gd name="connsiteY68" fmla="*/ 2804160 h 2933700"/>
              <a:gd name="connsiteX69" fmla="*/ 1691640 w 4594860"/>
              <a:gd name="connsiteY69" fmla="*/ 2811780 h 2933700"/>
              <a:gd name="connsiteX70" fmla="*/ 1752600 w 4594860"/>
              <a:gd name="connsiteY70" fmla="*/ 2842260 h 2933700"/>
              <a:gd name="connsiteX71" fmla="*/ 1775460 w 4594860"/>
              <a:gd name="connsiteY71" fmla="*/ 2865120 h 2933700"/>
              <a:gd name="connsiteX72" fmla="*/ 1859280 w 4594860"/>
              <a:gd name="connsiteY72" fmla="*/ 2887980 h 2933700"/>
              <a:gd name="connsiteX73" fmla="*/ 1882140 w 4594860"/>
              <a:gd name="connsiteY73" fmla="*/ 2895600 h 2933700"/>
              <a:gd name="connsiteX74" fmla="*/ 2019300 w 4594860"/>
              <a:gd name="connsiteY74" fmla="*/ 2926080 h 2933700"/>
              <a:gd name="connsiteX75" fmla="*/ 2316480 w 4594860"/>
              <a:gd name="connsiteY75" fmla="*/ 2910840 h 2933700"/>
              <a:gd name="connsiteX76" fmla="*/ 2430780 w 4594860"/>
              <a:gd name="connsiteY76" fmla="*/ 2895600 h 2933700"/>
              <a:gd name="connsiteX77" fmla="*/ 2468880 w 4594860"/>
              <a:gd name="connsiteY77" fmla="*/ 2887980 h 2933700"/>
              <a:gd name="connsiteX78" fmla="*/ 2499360 w 4594860"/>
              <a:gd name="connsiteY78" fmla="*/ 2880360 h 2933700"/>
              <a:gd name="connsiteX79" fmla="*/ 3093720 w 4594860"/>
              <a:gd name="connsiteY79" fmla="*/ 2865120 h 2933700"/>
              <a:gd name="connsiteX80" fmla="*/ 3703320 w 4594860"/>
              <a:gd name="connsiteY80" fmla="*/ 2872740 h 2933700"/>
              <a:gd name="connsiteX81" fmla="*/ 3810000 w 4594860"/>
              <a:gd name="connsiteY81" fmla="*/ 2895600 h 2933700"/>
              <a:gd name="connsiteX82" fmla="*/ 3855720 w 4594860"/>
              <a:gd name="connsiteY82" fmla="*/ 2910840 h 2933700"/>
              <a:gd name="connsiteX83" fmla="*/ 4000500 w 4594860"/>
              <a:gd name="connsiteY83" fmla="*/ 2918460 h 2933700"/>
              <a:gd name="connsiteX84" fmla="*/ 4046220 w 4594860"/>
              <a:gd name="connsiteY84" fmla="*/ 2926080 h 2933700"/>
              <a:gd name="connsiteX85" fmla="*/ 4076700 w 4594860"/>
              <a:gd name="connsiteY85" fmla="*/ 2933700 h 2933700"/>
              <a:gd name="connsiteX86" fmla="*/ 4259580 w 4594860"/>
              <a:gd name="connsiteY86" fmla="*/ 2926080 h 2933700"/>
              <a:gd name="connsiteX87" fmla="*/ 4305300 w 4594860"/>
              <a:gd name="connsiteY87" fmla="*/ 2910840 h 2933700"/>
              <a:gd name="connsiteX88" fmla="*/ 4335780 w 4594860"/>
              <a:gd name="connsiteY88" fmla="*/ 2887980 h 2933700"/>
              <a:gd name="connsiteX89" fmla="*/ 4404360 w 4594860"/>
              <a:gd name="connsiteY89" fmla="*/ 2849880 h 2933700"/>
              <a:gd name="connsiteX90" fmla="*/ 4442460 w 4594860"/>
              <a:gd name="connsiteY90" fmla="*/ 2834640 h 2933700"/>
              <a:gd name="connsiteX91" fmla="*/ 4488180 w 4594860"/>
              <a:gd name="connsiteY91" fmla="*/ 2796540 h 2933700"/>
              <a:gd name="connsiteX92" fmla="*/ 4533900 w 4594860"/>
              <a:gd name="connsiteY92" fmla="*/ 2766060 h 2933700"/>
              <a:gd name="connsiteX93" fmla="*/ 4541520 w 4594860"/>
              <a:gd name="connsiteY93" fmla="*/ 2743200 h 2933700"/>
              <a:gd name="connsiteX94" fmla="*/ 4579620 w 4594860"/>
              <a:gd name="connsiteY94" fmla="*/ 2674620 h 2933700"/>
              <a:gd name="connsiteX95" fmla="*/ 4594860 w 4594860"/>
              <a:gd name="connsiteY95" fmla="*/ 2583180 h 2933700"/>
              <a:gd name="connsiteX96" fmla="*/ 4564380 w 4594860"/>
              <a:gd name="connsiteY96" fmla="*/ 2407920 h 2933700"/>
              <a:gd name="connsiteX97" fmla="*/ 4549140 w 4594860"/>
              <a:gd name="connsiteY97" fmla="*/ 2339340 h 2933700"/>
              <a:gd name="connsiteX98" fmla="*/ 4541520 w 4594860"/>
              <a:gd name="connsiteY98" fmla="*/ 2293620 h 2933700"/>
              <a:gd name="connsiteX99" fmla="*/ 4526280 w 4594860"/>
              <a:gd name="connsiteY99" fmla="*/ 2247900 h 2933700"/>
              <a:gd name="connsiteX100" fmla="*/ 4511040 w 4594860"/>
              <a:gd name="connsiteY100" fmla="*/ 2202180 h 2933700"/>
              <a:gd name="connsiteX101" fmla="*/ 4503420 w 4594860"/>
              <a:gd name="connsiteY101" fmla="*/ 2179320 h 2933700"/>
              <a:gd name="connsiteX102" fmla="*/ 4488180 w 4594860"/>
              <a:gd name="connsiteY102" fmla="*/ 2148840 h 2933700"/>
              <a:gd name="connsiteX103" fmla="*/ 4465320 w 4594860"/>
              <a:gd name="connsiteY103" fmla="*/ 2072640 h 2933700"/>
              <a:gd name="connsiteX104" fmla="*/ 4450080 w 4594860"/>
              <a:gd name="connsiteY104" fmla="*/ 2049780 h 2933700"/>
              <a:gd name="connsiteX105" fmla="*/ 4442460 w 4594860"/>
              <a:gd name="connsiteY105" fmla="*/ 2011680 h 2933700"/>
              <a:gd name="connsiteX106" fmla="*/ 4411980 w 4594860"/>
              <a:gd name="connsiteY106" fmla="*/ 1943100 h 2933700"/>
              <a:gd name="connsiteX107" fmla="*/ 4358640 w 4594860"/>
              <a:gd name="connsiteY107" fmla="*/ 1866900 h 2933700"/>
              <a:gd name="connsiteX108" fmla="*/ 4335780 w 4594860"/>
              <a:gd name="connsiteY108" fmla="*/ 1859280 h 2933700"/>
              <a:gd name="connsiteX109" fmla="*/ 4236720 w 4594860"/>
              <a:gd name="connsiteY109" fmla="*/ 1744980 h 2933700"/>
              <a:gd name="connsiteX110" fmla="*/ 4213860 w 4594860"/>
              <a:gd name="connsiteY110" fmla="*/ 1714500 h 2933700"/>
              <a:gd name="connsiteX111" fmla="*/ 4183380 w 4594860"/>
              <a:gd name="connsiteY111" fmla="*/ 1645920 h 2933700"/>
              <a:gd name="connsiteX112" fmla="*/ 4175760 w 4594860"/>
              <a:gd name="connsiteY112" fmla="*/ 1584960 h 2933700"/>
              <a:gd name="connsiteX113" fmla="*/ 4168140 w 4594860"/>
              <a:gd name="connsiteY113" fmla="*/ 1554480 h 2933700"/>
              <a:gd name="connsiteX114" fmla="*/ 4160520 w 4594860"/>
              <a:gd name="connsiteY114" fmla="*/ 1516380 h 2933700"/>
              <a:gd name="connsiteX115" fmla="*/ 4152900 w 4594860"/>
              <a:gd name="connsiteY115" fmla="*/ 1485900 h 2933700"/>
              <a:gd name="connsiteX116" fmla="*/ 4145280 w 4594860"/>
              <a:gd name="connsiteY116" fmla="*/ 1440180 h 2933700"/>
              <a:gd name="connsiteX117" fmla="*/ 4137660 w 4594860"/>
              <a:gd name="connsiteY117" fmla="*/ 967740 h 2933700"/>
              <a:gd name="connsiteX118" fmla="*/ 4122420 w 4594860"/>
              <a:gd name="connsiteY118" fmla="*/ 937260 h 2933700"/>
              <a:gd name="connsiteX119" fmla="*/ 4114800 w 4594860"/>
              <a:gd name="connsiteY119" fmla="*/ 914400 h 2933700"/>
              <a:gd name="connsiteX120" fmla="*/ 4038600 w 4594860"/>
              <a:gd name="connsiteY120" fmla="*/ 830580 h 2933700"/>
              <a:gd name="connsiteX121" fmla="*/ 4015740 w 4594860"/>
              <a:gd name="connsiteY121" fmla="*/ 815340 h 2933700"/>
              <a:gd name="connsiteX122" fmla="*/ 3992880 w 4594860"/>
              <a:gd name="connsiteY122" fmla="*/ 792480 h 2933700"/>
              <a:gd name="connsiteX123" fmla="*/ 3954780 w 4594860"/>
              <a:gd name="connsiteY123" fmla="*/ 777240 h 2933700"/>
              <a:gd name="connsiteX124" fmla="*/ 3931920 w 4594860"/>
              <a:gd name="connsiteY124" fmla="*/ 762000 h 2933700"/>
              <a:gd name="connsiteX125" fmla="*/ 3840480 w 4594860"/>
              <a:gd name="connsiteY125" fmla="*/ 739140 h 2933700"/>
              <a:gd name="connsiteX126" fmla="*/ 3810000 w 4594860"/>
              <a:gd name="connsiteY126" fmla="*/ 731520 h 2933700"/>
              <a:gd name="connsiteX127" fmla="*/ 3596640 w 4594860"/>
              <a:gd name="connsiteY127" fmla="*/ 716280 h 2933700"/>
              <a:gd name="connsiteX128" fmla="*/ 3528060 w 4594860"/>
              <a:gd name="connsiteY128" fmla="*/ 678180 h 2933700"/>
              <a:gd name="connsiteX129" fmla="*/ 3474720 w 4594860"/>
              <a:gd name="connsiteY129" fmla="*/ 655320 h 2933700"/>
              <a:gd name="connsiteX130" fmla="*/ 3383280 w 4594860"/>
              <a:gd name="connsiteY130" fmla="*/ 632460 h 2933700"/>
              <a:gd name="connsiteX131" fmla="*/ 3329940 w 4594860"/>
              <a:gd name="connsiteY131" fmla="*/ 609600 h 2933700"/>
              <a:gd name="connsiteX132" fmla="*/ 3307080 w 4594860"/>
              <a:gd name="connsiteY132" fmla="*/ 594360 h 2933700"/>
              <a:gd name="connsiteX133" fmla="*/ 3261360 w 4594860"/>
              <a:gd name="connsiteY133" fmla="*/ 586740 h 2933700"/>
              <a:gd name="connsiteX134" fmla="*/ 3070860 w 4594860"/>
              <a:gd name="connsiteY134" fmla="*/ 510540 h 2933700"/>
              <a:gd name="connsiteX135" fmla="*/ 3025140 w 4594860"/>
              <a:gd name="connsiteY135" fmla="*/ 487680 h 2933700"/>
              <a:gd name="connsiteX136" fmla="*/ 2880360 w 4594860"/>
              <a:gd name="connsiteY136" fmla="*/ 419100 h 2933700"/>
              <a:gd name="connsiteX137" fmla="*/ 2781300 w 4594860"/>
              <a:gd name="connsiteY137" fmla="*/ 342900 h 2933700"/>
              <a:gd name="connsiteX138" fmla="*/ 2689860 w 4594860"/>
              <a:gd name="connsiteY138" fmla="*/ 304800 h 2933700"/>
              <a:gd name="connsiteX139" fmla="*/ 2621280 w 4594860"/>
              <a:gd name="connsiteY139" fmla="*/ 236220 h 2933700"/>
              <a:gd name="connsiteX140" fmla="*/ 2552700 w 4594860"/>
              <a:gd name="connsiteY140" fmla="*/ 160020 h 2933700"/>
              <a:gd name="connsiteX141" fmla="*/ 2484120 w 4594860"/>
              <a:gd name="connsiteY141" fmla="*/ 121920 h 2933700"/>
              <a:gd name="connsiteX142" fmla="*/ 2461260 w 4594860"/>
              <a:gd name="connsiteY142" fmla="*/ 106680 h 2933700"/>
              <a:gd name="connsiteX143" fmla="*/ 2430780 w 4594860"/>
              <a:gd name="connsiteY143" fmla="*/ 83820 h 2933700"/>
              <a:gd name="connsiteX144" fmla="*/ 2385060 w 4594860"/>
              <a:gd name="connsiteY144" fmla="*/ 68580 h 2933700"/>
              <a:gd name="connsiteX145" fmla="*/ 2354580 w 4594860"/>
              <a:gd name="connsiteY145" fmla="*/ 53340 h 2933700"/>
              <a:gd name="connsiteX146" fmla="*/ 2278380 w 4594860"/>
              <a:gd name="connsiteY146" fmla="*/ 45720 h 2933700"/>
              <a:gd name="connsiteX147" fmla="*/ 2217420 w 4594860"/>
              <a:gd name="connsiteY147" fmla="*/ 30480 h 2933700"/>
              <a:gd name="connsiteX148" fmla="*/ 2156460 w 4594860"/>
              <a:gd name="connsiteY148" fmla="*/ 22860 h 2933700"/>
              <a:gd name="connsiteX149" fmla="*/ 2110740 w 4594860"/>
              <a:gd name="connsiteY149" fmla="*/ 7620 h 2933700"/>
              <a:gd name="connsiteX150" fmla="*/ 2080260 w 4594860"/>
              <a:gd name="connsiteY150" fmla="*/ 0 h 2933700"/>
              <a:gd name="connsiteX151" fmla="*/ 1821180 w 4594860"/>
              <a:gd name="connsiteY151" fmla="*/ 7620 h 2933700"/>
              <a:gd name="connsiteX152" fmla="*/ 1783080 w 4594860"/>
              <a:gd name="connsiteY152" fmla="*/ 15240 h 2933700"/>
              <a:gd name="connsiteX153" fmla="*/ 1729740 w 4594860"/>
              <a:gd name="connsiteY153" fmla="*/ 22860 h 2933700"/>
              <a:gd name="connsiteX154" fmla="*/ 1684020 w 4594860"/>
              <a:gd name="connsiteY154" fmla="*/ 30480 h 2933700"/>
              <a:gd name="connsiteX155" fmla="*/ 1623060 w 4594860"/>
              <a:gd name="connsiteY155" fmla="*/ 60960 h 2933700"/>
              <a:gd name="connsiteX156" fmla="*/ 1600200 w 4594860"/>
              <a:gd name="connsiteY156" fmla="*/ 76200 h 2933700"/>
              <a:gd name="connsiteX157" fmla="*/ 1562100 w 4594860"/>
              <a:gd name="connsiteY157" fmla="*/ 83820 h 2933700"/>
              <a:gd name="connsiteX158" fmla="*/ 1516380 w 4594860"/>
              <a:gd name="connsiteY158" fmla="*/ 99060 h 2933700"/>
              <a:gd name="connsiteX159" fmla="*/ 1463040 w 4594860"/>
              <a:gd name="connsiteY159" fmla="*/ 114300 h 2933700"/>
              <a:gd name="connsiteX160" fmla="*/ 1432560 w 4594860"/>
              <a:gd name="connsiteY160" fmla="*/ 121920 h 2933700"/>
              <a:gd name="connsiteX161" fmla="*/ 1402080 w 4594860"/>
              <a:gd name="connsiteY161" fmla="*/ 137160 h 2933700"/>
              <a:gd name="connsiteX162" fmla="*/ 1356360 w 4594860"/>
              <a:gd name="connsiteY162" fmla="*/ 144780 h 2933700"/>
              <a:gd name="connsiteX163" fmla="*/ 1242060 w 4594860"/>
              <a:gd name="connsiteY163" fmla="*/ 175260 h 2933700"/>
              <a:gd name="connsiteX164" fmla="*/ 1089660 w 4594860"/>
              <a:gd name="connsiteY164" fmla="*/ 167640 h 2933700"/>
              <a:gd name="connsiteX165" fmla="*/ 1066800 w 4594860"/>
              <a:gd name="connsiteY165" fmla="*/ 160020 h 2933700"/>
              <a:gd name="connsiteX166" fmla="*/ 1036320 w 4594860"/>
              <a:gd name="connsiteY166" fmla="*/ 152400 h 2933700"/>
              <a:gd name="connsiteX167" fmla="*/ 990600 w 4594860"/>
              <a:gd name="connsiteY167" fmla="*/ 121920 h 2933700"/>
              <a:gd name="connsiteX168" fmla="*/ 967740 w 4594860"/>
              <a:gd name="connsiteY168" fmla="*/ 114300 h 2933700"/>
              <a:gd name="connsiteX169" fmla="*/ 944880 w 4594860"/>
              <a:gd name="connsiteY169" fmla="*/ 99060 h 2933700"/>
              <a:gd name="connsiteX170" fmla="*/ 899160 w 4594860"/>
              <a:gd name="connsiteY170" fmla="*/ 83820 h 2933700"/>
              <a:gd name="connsiteX171" fmla="*/ 647700 w 4594860"/>
              <a:gd name="connsiteY171" fmla="*/ 106680 h 2933700"/>
              <a:gd name="connsiteX172" fmla="*/ 624840 w 4594860"/>
              <a:gd name="connsiteY172" fmla="*/ 121920 h 293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</a:cxnLst>
            <a:rect l="l" t="t" r="r" b="b"/>
            <a:pathLst>
              <a:path w="4594860" h="2933700">
                <a:moveTo>
                  <a:pt x="624840" y="121920"/>
                </a:moveTo>
                <a:cubicBezTo>
                  <a:pt x="571825" y="143126"/>
                  <a:pt x="599716" y="132835"/>
                  <a:pt x="541020" y="152400"/>
                </a:cubicBezTo>
                <a:lnTo>
                  <a:pt x="518160" y="160020"/>
                </a:lnTo>
                <a:cubicBezTo>
                  <a:pt x="501308" y="176872"/>
                  <a:pt x="493658" y="187511"/>
                  <a:pt x="472440" y="198120"/>
                </a:cubicBezTo>
                <a:cubicBezTo>
                  <a:pt x="465256" y="201712"/>
                  <a:pt x="457200" y="203200"/>
                  <a:pt x="449580" y="205740"/>
                </a:cubicBezTo>
                <a:cubicBezTo>
                  <a:pt x="441960" y="213360"/>
                  <a:pt x="435226" y="221984"/>
                  <a:pt x="426720" y="228600"/>
                </a:cubicBezTo>
                <a:cubicBezTo>
                  <a:pt x="412262" y="239845"/>
                  <a:pt x="381000" y="259080"/>
                  <a:pt x="381000" y="259080"/>
                </a:cubicBezTo>
                <a:cubicBezTo>
                  <a:pt x="370840" y="274320"/>
                  <a:pt x="356312" y="287424"/>
                  <a:pt x="350520" y="304800"/>
                </a:cubicBezTo>
                <a:cubicBezTo>
                  <a:pt x="347980" y="312420"/>
                  <a:pt x="346801" y="320639"/>
                  <a:pt x="342900" y="327660"/>
                </a:cubicBezTo>
                <a:cubicBezTo>
                  <a:pt x="334005" y="343671"/>
                  <a:pt x="322580" y="358140"/>
                  <a:pt x="312420" y="373380"/>
                </a:cubicBezTo>
                <a:cubicBezTo>
                  <a:pt x="307340" y="381000"/>
                  <a:pt x="300076" y="387552"/>
                  <a:pt x="297180" y="396240"/>
                </a:cubicBezTo>
                <a:cubicBezTo>
                  <a:pt x="294640" y="403860"/>
                  <a:pt x="294578" y="412828"/>
                  <a:pt x="289560" y="419100"/>
                </a:cubicBezTo>
                <a:cubicBezTo>
                  <a:pt x="283839" y="426251"/>
                  <a:pt x="274320" y="429260"/>
                  <a:pt x="266700" y="434340"/>
                </a:cubicBezTo>
                <a:cubicBezTo>
                  <a:pt x="226060" y="495300"/>
                  <a:pt x="279400" y="421640"/>
                  <a:pt x="228600" y="472440"/>
                </a:cubicBezTo>
                <a:cubicBezTo>
                  <a:pt x="177800" y="523240"/>
                  <a:pt x="251460" y="469900"/>
                  <a:pt x="190500" y="510540"/>
                </a:cubicBezTo>
                <a:cubicBezTo>
                  <a:pt x="187960" y="518160"/>
                  <a:pt x="187898" y="527128"/>
                  <a:pt x="182880" y="533400"/>
                </a:cubicBezTo>
                <a:cubicBezTo>
                  <a:pt x="177159" y="540551"/>
                  <a:pt x="167055" y="542777"/>
                  <a:pt x="160020" y="548640"/>
                </a:cubicBezTo>
                <a:cubicBezTo>
                  <a:pt x="151741" y="555539"/>
                  <a:pt x="144059" y="563221"/>
                  <a:pt x="137160" y="571500"/>
                </a:cubicBezTo>
                <a:cubicBezTo>
                  <a:pt x="84116" y="635153"/>
                  <a:pt x="165846" y="550434"/>
                  <a:pt x="99060" y="617220"/>
                </a:cubicBezTo>
                <a:cubicBezTo>
                  <a:pt x="94403" y="631190"/>
                  <a:pt x="85047" y="672627"/>
                  <a:pt x="68580" y="685800"/>
                </a:cubicBezTo>
                <a:cubicBezTo>
                  <a:pt x="62308" y="690818"/>
                  <a:pt x="53340" y="690880"/>
                  <a:pt x="45720" y="693420"/>
                </a:cubicBezTo>
                <a:lnTo>
                  <a:pt x="22860" y="762000"/>
                </a:lnTo>
                <a:lnTo>
                  <a:pt x="15240" y="784860"/>
                </a:lnTo>
                <a:cubicBezTo>
                  <a:pt x="12700" y="810260"/>
                  <a:pt x="11502" y="835830"/>
                  <a:pt x="7620" y="861060"/>
                </a:cubicBezTo>
                <a:cubicBezTo>
                  <a:pt x="6399" y="868999"/>
                  <a:pt x="0" y="875888"/>
                  <a:pt x="0" y="883920"/>
                </a:cubicBezTo>
                <a:cubicBezTo>
                  <a:pt x="0" y="927175"/>
                  <a:pt x="2025" y="970569"/>
                  <a:pt x="7620" y="1013460"/>
                </a:cubicBezTo>
                <a:cubicBezTo>
                  <a:pt x="14558" y="1066655"/>
                  <a:pt x="20333" y="1046505"/>
                  <a:pt x="38100" y="1082040"/>
                </a:cubicBezTo>
                <a:cubicBezTo>
                  <a:pt x="55283" y="1116407"/>
                  <a:pt x="33663" y="1095003"/>
                  <a:pt x="60960" y="1127760"/>
                </a:cubicBezTo>
                <a:cubicBezTo>
                  <a:pt x="67859" y="1136039"/>
                  <a:pt x="77204" y="1142114"/>
                  <a:pt x="83820" y="1150620"/>
                </a:cubicBezTo>
                <a:cubicBezTo>
                  <a:pt x="95065" y="1165078"/>
                  <a:pt x="99060" y="1186180"/>
                  <a:pt x="114300" y="1196340"/>
                </a:cubicBezTo>
                <a:cubicBezTo>
                  <a:pt x="134620" y="1209887"/>
                  <a:pt x="144224" y="1214131"/>
                  <a:pt x="160020" y="1234440"/>
                </a:cubicBezTo>
                <a:cubicBezTo>
                  <a:pt x="171265" y="1248898"/>
                  <a:pt x="180340" y="1264920"/>
                  <a:pt x="190500" y="1280160"/>
                </a:cubicBezTo>
                <a:cubicBezTo>
                  <a:pt x="195580" y="1287780"/>
                  <a:pt x="202844" y="1294332"/>
                  <a:pt x="205740" y="1303020"/>
                </a:cubicBezTo>
                <a:cubicBezTo>
                  <a:pt x="208280" y="1310640"/>
                  <a:pt x="209459" y="1318859"/>
                  <a:pt x="213360" y="1325880"/>
                </a:cubicBezTo>
                <a:cubicBezTo>
                  <a:pt x="222255" y="1341891"/>
                  <a:pt x="233680" y="1356360"/>
                  <a:pt x="243840" y="1371600"/>
                </a:cubicBezTo>
                <a:lnTo>
                  <a:pt x="259080" y="1394460"/>
                </a:lnTo>
                <a:cubicBezTo>
                  <a:pt x="264160" y="1402080"/>
                  <a:pt x="271424" y="1408632"/>
                  <a:pt x="274320" y="1417320"/>
                </a:cubicBezTo>
                <a:cubicBezTo>
                  <a:pt x="279400" y="1432560"/>
                  <a:pt x="280649" y="1449674"/>
                  <a:pt x="289560" y="1463040"/>
                </a:cubicBezTo>
                <a:cubicBezTo>
                  <a:pt x="303260" y="1483591"/>
                  <a:pt x="307162" y="1485099"/>
                  <a:pt x="312420" y="1508760"/>
                </a:cubicBezTo>
                <a:cubicBezTo>
                  <a:pt x="320849" y="1546689"/>
                  <a:pt x="335280" y="1623060"/>
                  <a:pt x="335280" y="1623060"/>
                </a:cubicBezTo>
                <a:cubicBezTo>
                  <a:pt x="337820" y="1836420"/>
                  <a:pt x="337996" y="2049821"/>
                  <a:pt x="342900" y="2263140"/>
                </a:cubicBezTo>
                <a:cubicBezTo>
                  <a:pt x="343085" y="2271170"/>
                  <a:pt x="346928" y="2278816"/>
                  <a:pt x="350520" y="2286000"/>
                </a:cubicBezTo>
                <a:cubicBezTo>
                  <a:pt x="354616" y="2294191"/>
                  <a:pt x="360680" y="2301240"/>
                  <a:pt x="365760" y="2308860"/>
                </a:cubicBezTo>
                <a:cubicBezTo>
                  <a:pt x="383260" y="2378860"/>
                  <a:pt x="357969" y="2306741"/>
                  <a:pt x="396240" y="2354580"/>
                </a:cubicBezTo>
                <a:cubicBezTo>
                  <a:pt x="438304" y="2407160"/>
                  <a:pt x="361206" y="2349004"/>
                  <a:pt x="426720" y="2392680"/>
                </a:cubicBezTo>
                <a:cubicBezTo>
                  <a:pt x="468551" y="2455427"/>
                  <a:pt x="413858" y="2383523"/>
                  <a:pt x="464820" y="2423160"/>
                </a:cubicBezTo>
                <a:cubicBezTo>
                  <a:pt x="481833" y="2436392"/>
                  <a:pt x="490093" y="2462064"/>
                  <a:pt x="510540" y="2468880"/>
                </a:cubicBezTo>
                <a:cubicBezTo>
                  <a:pt x="532666" y="2476255"/>
                  <a:pt x="537460" y="2475626"/>
                  <a:pt x="556260" y="2491740"/>
                </a:cubicBezTo>
                <a:cubicBezTo>
                  <a:pt x="567169" y="2501091"/>
                  <a:pt x="573889" y="2515794"/>
                  <a:pt x="586740" y="2522220"/>
                </a:cubicBezTo>
                <a:cubicBezTo>
                  <a:pt x="605474" y="2531587"/>
                  <a:pt x="627829" y="2530836"/>
                  <a:pt x="647700" y="2537460"/>
                </a:cubicBezTo>
                <a:cubicBezTo>
                  <a:pt x="655320" y="2540000"/>
                  <a:pt x="663177" y="2541916"/>
                  <a:pt x="670560" y="2545080"/>
                </a:cubicBezTo>
                <a:cubicBezTo>
                  <a:pt x="689918" y="2553376"/>
                  <a:pt x="703208" y="2564178"/>
                  <a:pt x="723900" y="2567940"/>
                </a:cubicBezTo>
                <a:cubicBezTo>
                  <a:pt x="850914" y="2591033"/>
                  <a:pt x="731132" y="2562774"/>
                  <a:pt x="822960" y="2583180"/>
                </a:cubicBezTo>
                <a:cubicBezTo>
                  <a:pt x="833183" y="2585452"/>
                  <a:pt x="843370" y="2587923"/>
                  <a:pt x="853440" y="2590800"/>
                </a:cubicBezTo>
                <a:cubicBezTo>
                  <a:pt x="861163" y="2593007"/>
                  <a:pt x="868474" y="2596614"/>
                  <a:pt x="876300" y="2598420"/>
                </a:cubicBezTo>
                <a:cubicBezTo>
                  <a:pt x="901540" y="2604245"/>
                  <a:pt x="927926" y="2605469"/>
                  <a:pt x="952500" y="2613660"/>
                </a:cubicBezTo>
                <a:cubicBezTo>
                  <a:pt x="967740" y="2618740"/>
                  <a:pt x="982468" y="2625750"/>
                  <a:pt x="998220" y="2628900"/>
                </a:cubicBezTo>
                <a:cubicBezTo>
                  <a:pt x="1020774" y="2633411"/>
                  <a:pt x="1043940" y="2633980"/>
                  <a:pt x="1066800" y="2636520"/>
                </a:cubicBezTo>
                <a:cubicBezTo>
                  <a:pt x="1078293" y="2640351"/>
                  <a:pt x="1125726" y="2657461"/>
                  <a:pt x="1143000" y="2659380"/>
                </a:cubicBezTo>
                <a:cubicBezTo>
                  <a:pt x="1178433" y="2663317"/>
                  <a:pt x="1214120" y="2664460"/>
                  <a:pt x="1249680" y="2667000"/>
                </a:cubicBezTo>
                <a:cubicBezTo>
                  <a:pt x="1257300" y="2669540"/>
                  <a:pt x="1264817" y="2672413"/>
                  <a:pt x="1272540" y="2674620"/>
                </a:cubicBezTo>
                <a:cubicBezTo>
                  <a:pt x="1282610" y="2677497"/>
                  <a:pt x="1293085" y="2678928"/>
                  <a:pt x="1303020" y="2682240"/>
                </a:cubicBezTo>
                <a:cubicBezTo>
                  <a:pt x="1315996" y="2686565"/>
                  <a:pt x="1328144" y="2693155"/>
                  <a:pt x="1341120" y="2697480"/>
                </a:cubicBezTo>
                <a:cubicBezTo>
                  <a:pt x="1351055" y="2700792"/>
                  <a:pt x="1361665" y="2701788"/>
                  <a:pt x="1371600" y="2705100"/>
                </a:cubicBezTo>
                <a:cubicBezTo>
                  <a:pt x="1384576" y="2709425"/>
                  <a:pt x="1396724" y="2716015"/>
                  <a:pt x="1409700" y="2720340"/>
                </a:cubicBezTo>
                <a:cubicBezTo>
                  <a:pt x="1446751" y="2732690"/>
                  <a:pt x="1486454" y="2732960"/>
                  <a:pt x="1524000" y="2743200"/>
                </a:cubicBezTo>
                <a:cubicBezTo>
                  <a:pt x="1539498" y="2747427"/>
                  <a:pt x="1554333" y="2753824"/>
                  <a:pt x="1569720" y="2758440"/>
                </a:cubicBezTo>
                <a:cubicBezTo>
                  <a:pt x="1579751" y="2761449"/>
                  <a:pt x="1590040" y="2763520"/>
                  <a:pt x="1600200" y="2766060"/>
                </a:cubicBezTo>
                <a:cubicBezTo>
                  <a:pt x="1624175" y="2784041"/>
                  <a:pt x="1633267" y="2793700"/>
                  <a:pt x="1661160" y="2804160"/>
                </a:cubicBezTo>
                <a:cubicBezTo>
                  <a:pt x="1670966" y="2807837"/>
                  <a:pt x="1681973" y="2807752"/>
                  <a:pt x="1691640" y="2811780"/>
                </a:cubicBezTo>
                <a:cubicBezTo>
                  <a:pt x="1712611" y="2820518"/>
                  <a:pt x="1736536" y="2826196"/>
                  <a:pt x="1752600" y="2842260"/>
                </a:cubicBezTo>
                <a:cubicBezTo>
                  <a:pt x="1760220" y="2849880"/>
                  <a:pt x="1766040" y="2859887"/>
                  <a:pt x="1775460" y="2865120"/>
                </a:cubicBezTo>
                <a:cubicBezTo>
                  <a:pt x="1802210" y="2879981"/>
                  <a:pt x="1830627" y="2880817"/>
                  <a:pt x="1859280" y="2887980"/>
                </a:cubicBezTo>
                <a:cubicBezTo>
                  <a:pt x="1867072" y="2889928"/>
                  <a:pt x="1874379" y="2893530"/>
                  <a:pt x="1882140" y="2895600"/>
                </a:cubicBezTo>
                <a:cubicBezTo>
                  <a:pt x="1970831" y="2919251"/>
                  <a:pt x="1951312" y="2914749"/>
                  <a:pt x="2019300" y="2926080"/>
                </a:cubicBezTo>
                <a:lnTo>
                  <a:pt x="2316480" y="2910840"/>
                </a:lnTo>
                <a:cubicBezTo>
                  <a:pt x="2353288" y="2908540"/>
                  <a:pt x="2394029" y="2902282"/>
                  <a:pt x="2430780" y="2895600"/>
                </a:cubicBezTo>
                <a:cubicBezTo>
                  <a:pt x="2443523" y="2893283"/>
                  <a:pt x="2456237" y="2890790"/>
                  <a:pt x="2468880" y="2887980"/>
                </a:cubicBezTo>
                <a:cubicBezTo>
                  <a:pt x="2479103" y="2885708"/>
                  <a:pt x="2488894" y="2880743"/>
                  <a:pt x="2499360" y="2880360"/>
                </a:cubicBezTo>
                <a:cubicBezTo>
                  <a:pt x="2697413" y="2873114"/>
                  <a:pt x="3093720" y="2865120"/>
                  <a:pt x="3093720" y="2865120"/>
                </a:cubicBezTo>
                <a:lnTo>
                  <a:pt x="3703320" y="2872740"/>
                </a:lnTo>
                <a:cubicBezTo>
                  <a:pt x="3723943" y="2873220"/>
                  <a:pt x="3796083" y="2890961"/>
                  <a:pt x="3810000" y="2895600"/>
                </a:cubicBezTo>
                <a:cubicBezTo>
                  <a:pt x="3825240" y="2900680"/>
                  <a:pt x="3839770" y="2908926"/>
                  <a:pt x="3855720" y="2910840"/>
                </a:cubicBezTo>
                <a:cubicBezTo>
                  <a:pt x="3903703" y="2916598"/>
                  <a:pt x="3952240" y="2915920"/>
                  <a:pt x="4000500" y="2918460"/>
                </a:cubicBezTo>
                <a:cubicBezTo>
                  <a:pt x="4015740" y="2921000"/>
                  <a:pt x="4031070" y="2923050"/>
                  <a:pt x="4046220" y="2926080"/>
                </a:cubicBezTo>
                <a:cubicBezTo>
                  <a:pt x="4056489" y="2928134"/>
                  <a:pt x="4066227" y="2933700"/>
                  <a:pt x="4076700" y="2933700"/>
                </a:cubicBezTo>
                <a:cubicBezTo>
                  <a:pt x="4137713" y="2933700"/>
                  <a:pt x="4198620" y="2928620"/>
                  <a:pt x="4259580" y="2926080"/>
                </a:cubicBezTo>
                <a:cubicBezTo>
                  <a:pt x="4274820" y="2921000"/>
                  <a:pt x="4290932" y="2918024"/>
                  <a:pt x="4305300" y="2910840"/>
                </a:cubicBezTo>
                <a:cubicBezTo>
                  <a:pt x="4316659" y="2905160"/>
                  <a:pt x="4324964" y="2894636"/>
                  <a:pt x="4335780" y="2887980"/>
                </a:cubicBezTo>
                <a:cubicBezTo>
                  <a:pt x="4358052" y="2874274"/>
                  <a:pt x="4380970" y="2861575"/>
                  <a:pt x="4404360" y="2849880"/>
                </a:cubicBezTo>
                <a:cubicBezTo>
                  <a:pt x="4416594" y="2843763"/>
                  <a:pt x="4430226" y="2840757"/>
                  <a:pt x="4442460" y="2834640"/>
                </a:cubicBezTo>
                <a:cubicBezTo>
                  <a:pt x="4475135" y="2818302"/>
                  <a:pt x="4457846" y="2820133"/>
                  <a:pt x="4488180" y="2796540"/>
                </a:cubicBezTo>
                <a:cubicBezTo>
                  <a:pt x="4502638" y="2785295"/>
                  <a:pt x="4533900" y="2766060"/>
                  <a:pt x="4533900" y="2766060"/>
                </a:cubicBezTo>
                <a:cubicBezTo>
                  <a:pt x="4536440" y="2758440"/>
                  <a:pt x="4537619" y="2750221"/>
                  <a:pt x="4541520" y="2743200"/>
                </a:cubicBezTo>
                <a:cubicBezTo>
                  <a:pt x="4560615" y="2708828"/>
                  <a:pt x="4573154" y="2706949"/>
                  <a:pt x="4579620" y="2674620"/>
                </a:cubicBezTo>
                <a:cubicBezTo>
                  <a:pt x="4585680" y="2644320"/>
                  <a:pt x="4594860" y="2583180"/>
                  <a:pt x="4594860" y="2583180"/>
                </a:cubicBezTo>
                <a:cubicBezTo>
                  <a:pt x="4545989" y="2509874"/>
                  <a:pt x="4610142" y="2613849"/>
                  <a:pt x="4564380" y="2407920"/>
                </a:cubicBezTo>
                <a:cubicBezTo>
                  <a:pt x="4559300" y="2385060"/>
                  <a:pt x="4553733" y="2362303"/>
                  <a:pt x="4549140" y="2339340"/>
                </a:cubicBezTo>
                <a:cubicBezTo>
                  <a:pt x="4546110" y="2324190"/>
                  <a:pt x="4545267" y="2308609"/>
                  <a:pt x="4541520" y="2293620"/>
                </a:cubicBezTo>
                <a:cubicBezTo>
                  <a:pt x="4537624" y="2278035"/>
                  <a:pt x="4531360" y="2263140"/>
                  <a:pt x="4526280" y="2247900"/>
                </a:cubicBezTo>
                <a:lnTo>
                  <a:pt x="4511040" y="2202180"/>
                </a:lnTo>
                <a:cubicBezTo>
                  <a:pt x="4508500" y="2194560"/>
                  <a:pt x="4507012" y="2186504"/>
                  <a:pt x="4503420" y="2179320"/>
                </a:cubicBezTo>
                <a:cubicBezTo>
                  <a:pt x="4498340" y="2169160"/>
                  <a:pt x="4492655" y="2159281"/>
                  <a:pt x="4488180" y="2148840"/>
                </a:cubicBezTo>
                <a:cubicBezTo>
                  <a:pt x="4477734" y="2124466"/>
                  <a:pt x="4475169" y="2097262"/>
                  <a:pt x="4465320" y="2072640"/>
                </a:cubicBezTo>
                <a:cubicBezTo>
                  <a:pt x="4461919" y="2064137"/>
                  <a:pt x="4455160" y="2057400"/>
                  <a:pt x="4450080" y="2049780"/>
                </a:cubicBezTo>
                <a:cubicBezTo>
                  <a:pt x="4447540" y="2037080"/>
                  <a:pt x="4446182" y="2024085"/>
                  <a:pt x="4442460" y="2011680"/>
                </a:cubicBezTo>
                <a:cubicBezTo>
                  <a:pt x="4436669" y="1992377"/>
                  <a:pt x="4421987" y="1961445"/>
                  <a:pt x="4411980" y="1943100"/>
                </a:cubicBezTo>
                <a:cubicBezTo>
                  <a:pt x="4398986" y="1919278"/>
                  <a:pt x="4383965" y="1883783"/>
                  <a:pt x="4358640" y="1866900"/>
                </a:cubicBezTo>
                <a:cubicBezTo>
                  <a:pt x="4351957" y="1862445"/>
                  <a:pt x="4343400" y="1861820"/>
                  <a:pt x="4335780" y="1859280"/>
                </a:cubicBezTo>
                <a:cubicBezTo>
                  <a:pt x="4271941" y="1795441"/>
                  <a:pt x="4300122" y="1827403"/>
                  <a:pt x="4236720" y="1744980"/>
                </a:cubicBezTo>
                <a:cubicBezTo>
                  <a:pt x="4228977" y="1734914"/>
                  <a:pt x="4219540" y="1725859"/>
                  <a:pt x="4213860" y="1714500"/>
                </a:cubicBezTo>
                <a:cubicBezTo>
                  <a:pt x="4192503" y="1671786"/>
                  <a:pt x="4202839" y="1694567"/>
                  <a:pt x="4183380" y="1645920"/>
                </a:cubicBezTo>
                <a:cubicBezTo>
                  <a:pt x="4180840" y="1625600"/>
                  <a:pt x="4179127" y="1605160"/>
                  <a:pt x="4175760" y="1584960"/>
                </a:cubicBezTo>
                <a:cubicBezTo>
                  <a:pt x="4174038" y="1574630"/>
                  <a:pt x="4170412" y="1564703"/>
                  <a:pt x="4168140" y="1554480"/>
                </a:cubicBezTo>
                <a:cubicBezTo>
                  <a:pt x="4165330" y="1541837"/>
                  <a:pt x="4163330" y="1529023"/>
                  <a:pt x="4160520" y="1516380"/>
                </a:cubicBezTo>
                <a:cubicBezTo>
                  <a:pt x="4158248" y="1506157"/>
                  <a:pt x="4154954" y="1496169"/>
                  <a:pt x="4152900" y="1485900"/>
                </a:cubicBezTo>
                <a:cubicBezTo>
                  <a:pt x="4149870" y="1470750"/>
                  <a:pt x="4147820" y="1455420"/>
                  <a:pt x="4145280" y="1440180"/>
                </a:cubicBezTo>
                <a:cubicBezTo>
                  <a:pt x="4142740" y="1282700"/>
                  <a:pt x="4144812" y="1125078"/>
                  <a:pt x="4137660" y="967740"/>
                </a:cubicBezTo>
                <a:cubicBezTo>
                  <a:pt x="4137144" y="956392"/>
                  <a:pt x="4126895" y="947701"/>
                  <a:pt x="4122420" y="937260"/>
                </a:cubicBezTo>
                <a:cubicBezTo>
                  <a:pt x="4119256" y="929877"/>
                  <a:pt x="4118392" y="921584"/>
                  <a:pt x="4114800" y="914400"/>
                </a:cubicBezTo>
                <a:cubicBezTo>
                  <a:pt x="4100685" y="886170"/>
                  <a:pt x="4052487" y="839838"/>
                  <a:pt x="4038600" y="830580"/>
                </a:cubicBezTo>
                <a:cubicBezTo>
                  <a:pt x="4030980" y="825500"/>
                  <a:pt x="4022775" y="821203"/>
                  <a:pt x="4015740" y="815340"/>
                </a:cubicBezTo>
                <a:cubicBezTo>
                  <a:pt x="4007461" y="808441"/>
                  <a:pt x="4002018" y="798191"/>
                  <a:pt x="3992880" y="792480"/>
                </a:cubicBezTo>
                <a:cubicBezTo>
                  <a:pt x="3981281" y="785231"/>
                  <a:pt x="3967014" y="783357"/>
                  <a:pt x="3954780" y="777240"/>
                </a:cubicBezTo>
                <a:cubicBezTo>
                  <a:pt x="3946589" y="773144"/>
                  <a:pt x="3940289" y="765719"/>
                  <a:pt x="3931920" y="762000"/>
                </a:cubicBezTo>
                <a:cubicBezTo>
                  <a:pt x="3890258" y="743483"/>
                  <a:pt x="3884046" y="747853"/>
                  <a:pt x="3840480" y="739140"/>
                </a:cubicBezTo>
                <a:cubicBezTo>
                  <a:pt x="3830211" y="737086"/>
                  <a:pt x="3820381" y="732904"/>
                  <a:pt x="3810000" y="731520"/>
                </a:cubicBezTo>
                <a:cubicBezTo>
                  <a:pt x="3755355" y="724234"/>
                  <a:pt x="3642790" y="718995"/>
                  <a:pt x="3596640" y="716280"/>
                </a:cubicBezTo>
                <a:cubicBezTo>
                  <a:pt x="3566616" y="698266"/>
                  <a:pt x="3558122" y="691845"/>
                  <a:pt x="3528060" y="678180"/>
                </a:cubicBezTo>
                <a:cubicBezTo>
                  <a:pt x="3510450" y="670175"/>
                  <a:pt x="3493209" y="661009"/>
                  <a:pt x="3474720" y="655320"/>
                </a:cubicBezTo>
                <a:cubicBezTo>
                  <a:pt x="3338996" y="613559"/>
                  <a:pt x="3520763" y="685338"/>
                  <a:pt x="3383280" y="632460"/>
                </a:cubicBezTo>
                <a:cubicBezTo>
                  <a:pt x="3365225" y="625516"/>
                  <a:pt x="3347242" y="618251"/>
                  <a:pt x="3329940" y="609600"/>
                </a:cubicBezTo>
                <a:cubicBezTo>
                  <a:pt x="3321749" y="605504"/>
                  <a:pt x="3315768" y="597256"/>
                  <a:pt x="3307080" y="594360"/>
                </a:cubicBezTo>
                <a:cubicBezTo>
                  <a:pt x="3292423" y="589474"/>
                  <a:pt x="3276600" y="589280"/>
                  <a:pt x="3261360" y="586740"/>
                </a:cubicBezTo>
                <a:cubicBezTo>
                  <a:pt x="3227507" y="573720"/>
                  <a:pt x="3105331" y="527776"/>
                  <a:pt x="3070860" y="510540"/>
                </a:cubicBezTo>
                <a:cubicBezTo>
                  <a:pt x="3055620" y="502920"/>
                  <a:pt x="3040580" y="494885"/>
                  <a:pt x="3025140" y="487680"/>
                </a:cubicBezTo>
                <a:cubicBezTo>
                  <a:pt x="2990518" y="471523"/>
                  <a:pt x="2910928" y="439035"/>
                  <a:pt x="2880360" y="419100"/>
                </a:cubicBezTo>
                <a:cubicBezTo>
                  <a:pt x="2845466" y="396343"/>
                  <a:pt x="2819755" y="358923"/>
                  <a:pt x="2781300" y="342900"/>
                </a:cubicBezTo>
                <a:lnTo>
                  <a:pt x="2689860" y="304800"/>
                </a:lnTo>
                <a:cubicBezTo>
                  <a:pt x="2667000" y="281940"/>
                  <a:pt x="2639213" y="263119"/>
                  <a:pt x="2621280" y="236220"/>
                </a:cubicBezTo>
                <a:cubicBezTo>
                  <a:pt x="2600807" y="205510"/>
                  <a:pt x="2588589" y="183946"/>
                  <a:pt x="2552700" y="160020"/>
                </a:cubicBezTo>
                <a:cubicBezTo>
                  <a:pt x="2501175" y="125670"/>
                  <a:pt x="2564987" y="166846"/>
                  <a:pt x="2484120" y="121920"/>
                </a:cubicBezTo>
                <a:cubicBezTo>
                  <a:pt x="2476114" y="117472"/>
                  <a:pt x="2468712" y="112003"/>
                  <a:pt x="2461260" y="106680"/>
                </a:cubicBezTo>
                <a:cubicBezTo>
                  <a:pt x="2450926" y="99298"/>
                  <a:pt x="2442139" y="89500"/>
                  <a:pt x="2430780" y="83820"/>
                </a:cubicBezTo>
                <a:cubicBezTo>
                  <a:pt x="2416412" y="76636"/>
                  <a:pt x="2399428" y="75764"/>
                  <a:pt x="2385060" y="68580"/>
                </a:cubicBezTo>
                <a:cubicBezTo>
                  <a:pt x="2374900" y="63500"/>
                  <a:pt x="2365687" y="55720"/>
                  <a:pt x="2354580" y="53340"/>
                </a:cubicBezTo>
                <a:cubicBezTo>
                  <a:pt x="2329620" y="47991"/>
                  <a:pt x="2303780" y="48260"/>
                  <a:pt x="2278380" y="45720"/>
                </a:cubicBezTo>
                <a:cubicBezTo>
                  <a:pt x="2258060" y="40640"/>
                  <a:pt x="2238007" y="34340"/>
                  <a:pt x="2217420" y="30480"/>
                </a:cubicBezTo>
                <a:cubicBezTo>
                  <a:pt x="2197293" y="26706"/>
                  <a:pt x="2176484" y="27151"/>
                  <a:pt x="2156460" y="22860"/>
                </a:cubicBezTo>
                <a:cubicBezTo>
                  <a:pt x="2140752" y="19494"/>
                  <a:pt x="2126127" y="12236"/>
                  <a:pt x="2110740" y="7620"/>
                </a:cubicBezTo>
                <a:cubicBezTo>
                  <a:pt x="2100709" y="4611"/>
                  <a:pt x="2090420" y="2540"/>
                  <a:pt x="2080260" y="0"/>
                </a:cubicBezTo>
                <a:cubicBezTo>
                  <a:pt x="1993900" y="2540"/>
                  <a:pt x="1907464" y="3195"/>
                  <a:pt x="1821180" y="7620"/>
                </a:cubicBezTo>
                <a:cubicBezTo>
                  <a:pt x="1808245" y="8283"/>
                  <a:pt x="1795855" y="13111"/>
                  <a:pt x="1783080" y="15240"/>
                </a:cubicBezTo>
                <a:cubicBezTo>
                  <a:pt x="1765364" y="18193"/>
                  <a:pt x="1747492" y="20129"/>
                  <a:pt x="1729740" y="22860"/>
                </a:cubicBezTo>
                <a:cubicBezTo>
                  <a:pt x="1714469" y="25209"/>
                  <a:pt x="1699260" y="27940"/>
                  <a:pt x="1684020" y="30480"/>
                </a:cubicBezTo>
                <a:cubicBezTo>
                  <a:pt x="1631058" y="65788"/>
                  <a:pt x="1697625" y="23678"/>
                  <a:pt x="1623060" y="60960"/>
                </a:cubicBezTo>
                <a:cubicBezTo>
                  <a:pt x="1614869" y="65056"/>
                  <a:pt x="1608775" y="72984"/>
                  <a:pt x="1600200" y="76200"/>
                </a:cubicBezTo>
                <a:cubicBezTo>
                  <a:pt x="1588073" y="80748"/>
                  <a:pt x="1574595" y="80412"/>
                  <a:pt x="1562100" y="83820"/>
                </a:cubicBezTo>
                <a:cubicBezTo>
                  <a:pt x="1546602" y="88047"/>
                  <a:pt x="1531965" y="95164"/>
                  <a:pt x="1516380" y="99060"/>
                </a:cubicBezTo>
                <a:cubicBezTo>
                  <a:pt x="1421095" y="122881"/>
                  <a:pt x="1539562" y="92436"/>
                  <a:pt x="1463040" y="114300"/>
                </a:cubicBezTo>
                <a:cubicBezTo>
                  <a:pt x="1452970" y="117177"/>
                  <a:pt x="1442366" y="118243"/>
                  <a:pt x="1432560" y="121920"/>
                </a:cubicBezTo>
                <a:cubicBezTo>
                  <a:pt x="1421924" y="125908"/>
                  <a:pt x="1412960" y="133896"/>
                  <a:pt x="1402080" y="137160"/>
                </a:cubicBezTo>
                <a:cubicBezTo>
                  <a:pt x="1387281" y="141600"/>
                  <a:pt x="1371289" y="140799"/>
                  <a:pt x="1356360" y="144780"/>
                </a:cubicBezTo>
                <a:cubicBezTo>
                  <a:pt x="1217631" y="181774"/>
                  <a:pt x="1347129" y="157749"/>
                  <a:pt x="1242060" y="175260"/>
                </a:cubicBezTo>
                <a:cubicBezTo>
                  <a:pt x="1191260" y="172720"/>
                  <a:pt x="1140332" y="172046"/>
                  <a:pt x="1089660" y="167640"/>
                </a:cubicBezTo>
                <a:cubicBezTo>
                  <a:pt x="1081658" y="166944"/>
                  <a:pt x="1074523" y="162227"/>
                  <a:pt x="1066800" y="160020"/>
                </a:cubicBezTo>
                <a:cubicBezTo>
                  <a:pt x="1056730" y="157143"/>
                  <a:pt x="1046480" y="154940"/>
                  <a:pt x="1036320" y="152400"/>
                </a:cubicBezTo>
                <a:cubicBezTo>
                  <a:pt x="1021080" y="142240"/>
                  <a:pt x="1007976" y="127712"/>
                  <a:pt x="990600" y="121920"/>
                </a:cubicBezTo>
                <a:cubicBezTo>
                  <a:pt x="982980" y="119380"/>
                  <a:pt x="974924" y="117892"/>
                  <a:pt x="967740" y="114300"/>
                </a:cubicBezTo>
                <a:cubicBezTo>
                  <a:pt x="959549" y="110204"/>
                  <a:pt x="953249" y="102779"/>
                  <a:pt x="944880" y="99060"/>
                </a:cubicBezTo>
                <a:cubicBezTo>
                  <a:pt x="930200" y="92536"/>
                  <a:pt x="899160" y="83820"/>
                  <a:pt x="899160" y="83820"/>
                </a:cubicBezTo>
                <a:cubicBezTo>
                  <a:pt x="744946" y="88960"/>
                  <a:pt x="723963" y="49483"/>
                  <a:pt x="647700" y="106680"/>
                </a:cubicBezTo>
                <a:cubicBezTo>
                  <a:pt x="644826" y="108835"/>
                  <a:pt x="642620" y="111760"/>
                  <a:pt x="624840" y="121920"/>
                </a:cubicBezTo>
                <a:close/>
              </a:path>
            </a:pathLst>
          </a:custGeom>
          <a:solidFill>
            <a:srgbClr val="00B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1">
            <a:extLst>
              <a:ext uri="{FF2B5EF4-FFF2-40B4-BE49-F238E27FC236}">
                <a16:creationId xmlns:a16="http://schemas.microsoft.com/office/drawing/2014/main" xmlns="" id="{EEB81A13-DE69-4F45-B862-8A091EE137DC}"/>
              </a:ext>
            </a:extLst>
          </p:cNvPr>
          <p:cNvSpPr/>
          <p:nvPr/>
        </p:nvSpPr>
        <p:spPr>
          <a:xfrm>
            <a:off x="4678251" y="1582859"/>
            <a:ext cx="3339869" cy="676997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A57134B-C693-44B8-A3C8-4F8BC3F0F362}"/>
              </a:ext>
            </a:extLst>
          </p:cNvPr>
          <p:cNvSpPr txBox="1"/>
          <p:nvPr/>
        </p:nvSpPr>
        <p:spPr>
          <a:xfrm>
            <a:off x="1779271" y="4835133"/>
            <a:ext cx="409353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b="1" dirty="0"/>
              <a:t>срок проверки 55 рабочих дней/ 155 дней</a:t>
            </a:r>
          </a:p>
          <a:p>
            <a:pPr marL="180975" indent="-18097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b="1" dirty="0"/>
              <a:t>«Пирамида по поставщикам» всех уровней </a:t>
            </a:r>
          </a:p>
          <a:p>
            <a:pPr marL="180975" indent="-18097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b="1" dirty="0"/>
              <a:t>низкая эффективность возврата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9AAF1D4-E6CE-409D-B857-5CC6CA433223}"/>
              </a:ext>
            </a:extLst>
          </p:cNvPr>
          <p:cNvSpPr txBox="1"/>
          <p:nvPr/>
        </p:nvSpPr>
        <p:spPr>
          <a:xfrm>
            <a:off x="6504022" y="4835133"/>
            <a:ext cx="4285898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b="1" dirty="0"/>
              <a:t>срок проверки 15 рабочих дней</a:t>
            </a:r>
          </a:p>
          <a:p>
            <a:pPr marL="180975" indent="-18097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b="1" dirty="0"/>
              <a:t>возврат дебетового сальдо (по перечню товаров)</a:t>
            </a:r>
          </a:p>
          <a:p>
            <a:pPr marL="180975" indent="-18097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b="1" dirty="0"/>
              <a:t>«Пирамида по поставщикам» не формируется</a:t>
            </a:r>
          </a:p>
          <a:p>
            <a:pPr marL="180975" indent="-18097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b="1" dirty="0"/>
              <a:t>точечный возврат</a:t>
            </a:r>
          </a:p>
        </p:txBody>
      </p:sp>
      <p:pic>
        <p:nvPicPr>
          <p:cNvPr id="14" name="Рисунок 13" descr="Изображение выглядит как грузовик, дорог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3C9AADAF-2ED5-43E3-8DA8-5C0A48D045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024" y="1647848"/>
            <a:ext cx="800967" cy="540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5945B7C-B327-4C65-A22E-1E458BDFCB5C}"/>
              </a:ext>
            </a:extLst>
          </p:cNvPr>
          <p:cNvSpPr txBox="1"/>
          <p:nvPr/>
        </p:nvSpPr>
        <p:spPr>
          <a:xfrm>
            <a:off x="4733463" y="1603073"/>
            <a:ext cx="2847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ЭКСПОРТЕР/</a:t>
            </a:r>
          </a:p>
          <a:p>
            <a:pPr algn="ctr"/>
            <a:r>
              <a:rPr lang="ru-RU" sz="1600" b="1" cap="all" dirty="0"/>
              <a:t>Производитель 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21BB56B8-A472-4DC8-B122-7FF9B360AF82}"/>
              </a:ext>
            </a:extLst>
          </p:cNvPr>
          <p:cNvGrpSpPr/>
          <p:nvPr/>
        </p:nvGrpSpPr>
        <p:grpSpPr>
          <a:xfrm>
            <a:off x="6309515" y="2635725"/>
            <a:ext cx="560235" cy="560235"/>
            <a:chOff x="4753153" y="2868765"/>
            <a:chExt cx="807720" cy="807720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xmlns="" id="{071F3819-53CB-4213-A216-9C3C7FEA3C59}"/>
                </a:ext>
              </a:extLst>
            </p:cNvPr>
            <p:cNvSpPr/>
            <p:nvPr/>
          </p:nvSpPr>
          <p:spPr>
            <a:xfrm>
              <a:off x="4753153" y="2868765"/>
              <a:ext cx="807720" cy="8077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Изображение выглядит как предмет, объект&#10;&#10;Описание создано с высокой степенью достоверности">
              <a:extLst>
                <a:ext uri="{FF2B5EF4-FFF2-40B4-BE49-F238E27FC236}">
                  <a16:creationId xmlns:a16="http://schemas.microsoft.com/office/drawing/2014/main" xmlns="" id="{D7A0AB6E-C4F9-47B2-B89E-88A46E23C5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4765" y="2960377"/>
              <a:ext cx="624495" cy="624495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D484B97C-4FCF-424F-B729-A07AD6FD8761}"/>
              </a:ext>
            </a:extLst>
          </p:cNvPr>
          <p:cNvGrpSpPr/>
          <p:nvPr/>
        </p:nvGrpSpPr>
        <p:grpSpPr>
          <a:xfrm>
            <a:off x="4051366" y="2563717"/>
            <a:ext cx="560235" cy="560235"/>
            <a:chOff x="3375542" y="2868765"/>
            <a:chExt cx="807720" cy="807720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xmlns="" id="{FD683577-5922-43C3-8EC3-437DAE647E87}"/>
                </a:ext>
              </a:extLst>
            </p:cNvPr>
            <p:cNvSpPr/>
            <p:nvPr/>
          </p:nvSpPr>
          <p:spPr>
            <a:xfrm>
              <a:off x="3375542" y="2868765"/>
              <a:ext cx="807720" cy="8077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 descr="Изображение выглядит как предмет, объект&#10;&#10;Описание создано с высокой степенью достоверности">
              <a:extLst>
                <a:ext uri="{FF2B5EF4-FFF2-40B4-BE49-F238E27FC236}">
                  <a16:creationId xmlns:a16="http://schemas.microsoft.com/office/drawing/2014/main" xmlns="" id="{F5FD3E40-64D2-435B-A798-F8E3679E10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7154" y="2960377"/>
              <a:ext cx="624495" cy="624495"/>
            </a:xfrm>
            <a:prstGeom prst="rect">
              <a:avLst/>
            </a:prstGeom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BD096033-C2A1-43B7-B2C6-3055054E5A98}"/>
              </a:ext>
            </a:extLst>
          </p:cNvPr>
          <p:cNvGrpSpPr/>
          <p:nvPr/>
        </p:nvGrpSpPr>
        <p:grpSpPr>
          <a:xfrm>
            <a:off x="3193804" y="3211789"/>
            <a:ext cx="560235" cy="560235"/>
            <a:chOff x="3375542" y="2868765"/>
            <a:chExt cx="807720" cy="807720"/>
          </a:xfrm>
        </p:grpSpPr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xmlns="" id="{A445F2D6-457D-4F17-B647-B6AD3E58D980}"/>
                </a:ext>
              </a:extLst>
            </p:cNvPr>
            <p:cNvSpPr/>
            <p:nvPr/>
          </p:nvSpPr>
          <p:spPr>
            <a:xfrm>
              <a:off x="3375542" y="2868765"/>
              <a:ext cx="807720" cy="8077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 descr="Изображение выглядит как предмет, объект&#10;&#10;Описание создано с высокой степенью достоверности">
              <a:extLst>
                <a:ext uri="{FF2B5EF4-FFF2-40B4-BE49-F238E27FC236}">
                  <a16:creationId xmlns:a16="http://schemas.microsoft.com/office/drawing/2014/main" xmlns="" id="{E536DC56-314E-43C1-87EA-A36FD0266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7154" y="2960377"/>
              <a:ext cx="624495" cy="624495"/>
            </a:xfrm>
            <a:prstGeom prst="rect">
              <a:avLst/>
            </a:prstGeom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7375B50A-AE09-4509-8F0B-DAFA0855EF4C}"/>
              </a:ext>
            </a:extLst>
          </p:cNvPr>
          <p:cNvGrpSpPr/>
          <p:nvPr/>
        </p:nvGrpSpPr>
        <p:grpSpPr>
          <a:xfrm>
            <a:off x="4611601" y="3859861"/>
            <a:ext cx="560235" cy="560235"/>
            <a:chOff x="3375542" y="2868765"/>
            <a:chExt cx="807720" cy="807720"/>
          </a:xfrm>
        </p:grpSpPr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xmlns="" id="{B315B60A-A161-43F2-9DC6-85A5A483C325}"/>
                </a:ext>
              </a:extLst>
            </p:cNvPr>
            <p:cNvSpPr/>
            <p:nvPr/>
          </p:nvSpPr>
          <p:spPr>
            <a:xfrm>
              <a:off x="3375542" y="2868765"/>
              <a:ext cx="807720" cy="8077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26" descr="Изображение выглядит как предмет, объект&#10;&#10;Описание создано с высокой степенью достоверности">
              <a:extLst>
                <a:ext uri="{FF2B5EF4-FFF2-40B4-BE49-F238E27FC236}">
                  <a16:creationId xmlns:a16="http://schemas.microsoft.com/office/drawing/2014/main" xmlns="" id="{258104C0-FCCB-4E97-AAC6-A535190231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7154" y="2960377"/>
              <a:ext cx="624495" cy="624495"/>
            </a:xfrm>
            <a:prstGeom prst="rect">
              <a:avLst/>
            </a:prstGeom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xmlns="" id="{194779C7-14E4-485E-9E03-513AFFFA04A8}"/>
              </a:ext>
            </a:extLst>
          </p:cNvPr>
          <p:cNvGrpSpPr/>
          <p:nvPr/>
        </p:nvGrpSpPr>
        <p:grpSpPr>
          <a:xfrm>
            <a:off x="2044300" y="3919567"/>
            <a:ext cx="560235" cy="560235"/>
            <a:chOff x="3375542" y="2868765"/>
            <a:chExt cx="807720" cy="807720"/>
          </a:xfrm>
        </p:grpSpPr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xmlns="" id="{C94E4B8F-B32F-4593-ACF8-37A53E65199A}"/>
                </a:ext>
              </a:extLst>
            </p:cNvPr>
            <p:cNvSpPr/>
            <p:nvPr/>
          </p:nvSpPr>
          <p:spPr>
            <a:xfrm>
              <a:off x="3375542" y="2868765"/>
              <a:ext cx="807720" cy="8077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 descr="Изображение выглядит как предмет, объект&#10;&#10;Описание создано с высокой степенью достоверности">
              <a:extLst>
                <a:ext uri="{FF2B5EF4-FFF2-40B4-BE49-F238E27FC236}">
                  <a16:creationId xmlns:a16="http://schemas.microsoft.com/office/drawing/2014/main" xmlns="" id="{93ADA677-3C57-4BEF-9A85-3FD794182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7154" y="2960377"/>
              <a:ext cx="624495" cy="624495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xmlns="" id="{3048519A-5EE8-41F8-A5F7-910EFF36B0A5}"/>
              </a:ext>
            </a:extLst>
          </p:cNvPr>
          <p:cNvGrpSpPr/>
          <p:nvPr/>
        </p:nvGrpSpPr>
        <p:grpSpPr>
          <a:xfrm>
            <a:off x="5501810" y="3971534"/>
            <a:ext cx="560235" cy="560235"/>
            <a:chOff x="3375542" y="2868765"/>
            <a:chExt cx="807720" cy="807720"/>
          </a:xfrm>
        </p:grpSpPr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xmlns="" id="{C4672E30-712A-43F6-B183-41DCAE99294B}"/>
                </a:ext>
              </a:extLst>
            </p:cNvPr>
            <p:cNvSpPr/>
            <p:nvPr/>
          </p:nvSpPr>
          <p:spPr>
            <a:xfrm>
              <a:off x="3375542" y="2868765"/>
              <a:ext cx="807720" cy="8077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3" name="Рисунок 32" descr="Изображение выглядит как предмет, объект&#10;&#10;Описание создано с высокой степенью достоверности">
              <a:extLst>
                <a:ext uri="{FF2B5EF4-FFF2-40B4-BE49-F238E27FC236}">
                  <a16:creationId xmlns:a16="http://schemas.microsoft.com/office/drawing/2014/main" xmlns="" id="{A994F1E1-3A46-4ED1-9EB4-C50E5AAB81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7154" y="2960377"/>
              <a:ext cx="624495" cy="624495"/>
            </a:xfrm>
            <a:prstGeom prst="rect">
              <a:avLst/>
            </a:prstGeom>
          </p:spPr>
        </p:pic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E293AF35-F615-4F86-B499-493EAA8C36B2}"/>
              </a:ext>
            </a:extLst>
          </p:cNvPr>
          <p:cNvGrpSpPr/>
          <p:nvPr/>
        </p:nvGrpSpPr>
        <p:grpSpPr>
          <a:xfrm>
            <a:off x="8249973" y="2547888"/>
            <a:ext cx="560235" cy="560235"/>
            <a:chOff x="4753153" y="2868765"/>
            <a:chExt cx="807720" cy="807720"/>
          </a:xfrm>
        </p:grpSpPr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xmlns="" id="{183ADAF3-4BBE-4958-9FB0-8D81028B866D}"/>
                </a:ext>
              </a:extLst>
            </p:cNvPr>
            <p:cNvSpPr/>
            <p:nvPr/>
          </p:nvSpPr>
          <p:spPr>
            <a:xfrm>
              <a:off x="4753153" y="2868765"/>
              <a:ext cx="807720" cy="8077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 descr="Изображение выглядит как предмет, объект&#10;&#10;Описание создано с высокой степенью достоверности">
              <a:extLst>
                <a:ext uri="{FF2B5EF4-FFF2-40B4-BE49-F238E27FC236}">
                  <a16:creationId xmlns:a16="http://schemas.microsoft.com/office/drawing/2014/main" xmlns="" id="{6A93B91C-4B60-4C47-A5A6-AC71CFB08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4765" y="2960377"/>
              <a:ext cx="624495" cy="624495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xmlns="" id="{5959C119-1FA9-4130-9EE0-1CDE0C8D92BF}"/>
              </a:ext>
            </a:extLst>
          </p:cNvPr>
          <p:cNvGrpSpPr/>
          <p:nvPr/>
        </p:nvGrpSpPr>
        <p:grpSpPr>
          <a:xfrm>
            <a:off x="6703538" y="3355805"/>
            <a:ext cx="560235" cy="560235"/>
            <a:chOff x="4753153" y="2868765"/>
            <a:chExt cx="807720" cy="807720"/>
          </a:xfrm>
        </p:grpSpPr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xmlns="" id="{06CAE5E6-C343-4810-8E6E-5E5F686F42D4}"/>
                </a:ext>
              </a:extLst>
            </p:cNvPr>
            <p:cNvSpPr/>
            <p:nvPr/>
          </p:nvSpPr>
          <p:spPr>
            <a:xfrm>
              <a:off x="4753153" y="2868765"/>
              <a:ext cx="807720" cy="8077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" name="Рисунок 38" descr="Изображение выглядит как предмет, объект&#10;&#10;Описание создано с высокой степенью достоверности">
              <a:extLst>
                <a:ext uri="{FF2B5EF4-FFF2-40B4-BE49-F238E27FC236}">
                  <a16:creationId xmlns:a16="http://schemas.microsoft.com/office/drawing/2014/main" xmlns="" id="{8C9381CC-FB6F-486C-A1C9-D5E152F45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4765" y="2960377"/>
              <a:ext cx="624495" cy="624495"/>
            </a:xfrm>
            <a:prstGeom prst="rect">
              <a:avLst/>
            </a:prstGeom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xmlns="" id="{D95656FF-0F8C-490C-B6EE-185970D87EBA}"/>
              </a:ext>
            </a:extLst>
          </p:cNvPr>
          <p:cNvGrpSpPr/>
          <p:nvPr/>
        </p:nvGrpSpPr>
        <p:grpSpPr>
          <a:xfrm>
            <a:off x="9372920" y="3211789"/>
            <a:ext cx="560235" cy="560235"/>
            <a:chOff x="4753153" y="2868765"/>
            <a:chExt cx="807720" cy="807720"/>
          </a:xfrm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xmlns="" id="{0F0F6C64-80D2-4B02-BE40-0704E3BD51BF}"/>
                </a:ext>
              </a:extLst>
            </p:cNvPr>
            <p:cNvSpPr/>
            <p:nvPr/>
          </p:nvSpPr>
          <p:spPr>
            <a:xfrm>
              <a:off x="4753153" y="2868765"/>
              <a:ext cx="807720" cy="8077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Рисунок 41" descr="Изображение выглядит как предмет, объект&#10;&#10;Описание создано с высокой степенью достоверности">
              <a:extLst>
                <a:ext uri="{FF2B5EF4-FFF2-40B4-BE49-F238E27FC236}">
                  <a16:creationId xmlns:a16="http://schemas.microsoft.com/office/drawing/2014/main" xmlns="" id="{8256ADA3-6AD4-49CC-B0E2-BFD15113B5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4765" y="2960377"/>
              <a:ext cx="624495" cy="624495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xmlns="" id="{0679F50C-F186-4ECE-8CD2-B9ABCFD1ED52}"/>
              </a:ext>
            </a:extLst>
          </p:cNvPr>
          <p:cNvGrpSpPr/>
          <p:nvPr/>
        </p:nvGrpSpPr>
        <p:grpSpPr>
          <a:xfrm>
            <a:off x="8160459" y="4075885"/>
            <a:ext cx="560235" cy="560235"/>
            <a:chOff x="4753153" y="2868765"/>
            <a:chExt cx="807720" cy="807720"/>
          </a:xfrm>
        </p:grpSpPr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xmlns="" id="{02657F4C-4E70-4799-8488-2E730AFE2E3B}"/>
                </a:ext>
              </a:extLst>
            </p:cNvPr>
            <p:cNvSpPr/>
            <p:nvPr/>
          </p:nvSpPr>
          <p:spPr>
            <a:xfrm>
              <a:off x="4753153" y="2868765"/>
              <a:ext cx="807720" cy="8077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5" name="Рисунок 44" descr="Изображение выглядит как предмет, объект&#10;&#10;Описание создано с высокой степенью достоверности">
              <a:extLst>
                <a:ext uri="{FF2B5EF4-FFF2-40B4-BE49-F238E27FC236}">
                  <a16:creationId xmlns:a16="http://schemas.microsoft.com/office/drawing/2014/main" xmlns="" id="{C6235FEB-8E38-4DC1-A8C4-DED6B6EBE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4765" y="2960377"/>
              <a:ext cx="624495" cy="624495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xmlns="" id="{0CE73DAE-5FB1-4664-BED7-53E2B1625B06}"/>
              </a:ext>
            </a:extLst>
          </p:cNvPr>
          <p:cNvGrpSpPr/>
          <p:nvPr/>
        </p:nvGrpSpPr>
        <p:grpSpPr>
          <a:xfrm>
            <a:off x="9897496" y="4003877"/>
            <a:ext cx="560235" cy="560235"/>
            <a:chOff x="4753153" y="2868765"/>
            <a:chExt cx="807720" cy="807720"/>
          </a:xfrm>
        </p:grpSpPr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xmlns="" id="{A5AD611B-E943-4D55-AB5E-05148813456B}"/>
                </a:ext>
              </a:extLst>
            </p:cNvPr>
            <p:cNvSpPr/>
            <p:nvPr/>
          </p:nvSpPr>
          <p:spPr>
            <a:xfrm>
              <a:off x="4753153" y="2868765"/>
              <a:ext cx="807720" cy="8077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8" name="Рисунок 47" descr="Изображение выглядит как предмет, объект&#10;&#10;Описание создано с высокой степенью достоверности">
              <a:extLst>
                <a:ext uri="{FF2B5EF4-FFF2-40B4-BE49-F238E27FC236}">
                  <a16:creationId xmlns:a16="http://schemas.microsoft.com/office/drawing/2014/main" xmlns="" id="{58AA2618-C569-45D3-A7D5-D6F12A0D8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4765" y="2960377"/>
              <a:ext cx="624495" cy="624495"/>
            </a:xfrm>
            <a:prstGeom prst="rect">
              <a:avLst/>
            </a:prstGeom>
          </p:spPr>
        </p:pic>
      </p:grpSp>
      <p:cxnSp>
        <p:nvCxnSpPr>
          <p:cNvPr id="49" name="Соединитель: уступ 47">
            <a:extLst>
              <a:ext uri="{FF2B5EF4-FFF2-40B4-BE49-F238E27FC236}">
                <a16:creationId xmlns:a16="http://schemas.microsoft.com/office/drawing/2014/main" xmlns="" id="{65755895-5FA6-4CC4-A5D9-AC25A8F36EBF}"/>
              </a:ext>
            </a:extLst>
          </p:cNvPr>
          <p:cNvCxnSpPr>
            <a:cxnSpLocks/>
            <a:stCxn id="11" idx="2"/>
            <a:endCxn id="20" idx="0"/>
          </p:cNvCxnSpPr>
          <p:nvPr/>
        </p:nvCxnSpPr>
        <p:spPr>
          <a:xfrm rot="5400000">
            <a:off x="5187905" y="1403435"/>
            <a:ext cx="303861" cy="2016702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Соединитель: уступ 49">
            <a:extLst>
              <a:ext uri="{FF2B5EF4-FFF2-40B4-BE49-F238E27FC236}">
                <a16:creationId xmlns:a16="http://schemas.microsoft.com/office/drawing/2014/main" xmlns="" id="{022B5330-3419-4BE3-8BEE-43C838A2DC9B}"/>
              </a:ext>
            </a:extLst>
          </p:cNvPr>
          <p:cNvCxnSpPr>
            <a:cxnSpLocks/>
            <a:stCxn id="11" idx="2"/>
            <a:endCxn id="17" idx="0"/>
          </p:cNvCxnSpPr>
          <p:nvPr/>
        </p:nvCxnSpPr>
        <p:spPr>
          <a:xfrm rot="16200000" flipH="1">
            <a:off x="6280975" y="2327066"/>
            <a:ext cx="375869" cy="241447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Соединитель: уступ 51">
            <a:extLst>
              <a:ext uri="{FF2B5EF4-FFF2-40B4-BE49-F238E27FC236}">
                <a16:creationId xmlns:a16="http://schemas.microsoft.com/office/drawing/2014/main" xmlns="" id="{EE5DD1A7-6984-46EB-85C9-811FC09CB4FC}"/>
              </a:ext>
            </a:extLst>
          </p:cNvPr>
          <p:cNvCxnSpPr>
            <a:cxnSpLocks/>
            <a:stCxn id="11" idx="2"/>
            <a:endCxn id="35" idx="0"/>
          </p:cNvCxnSpPr>
          <p:nvPr/>
        </p:nvCxnSpPr>
        <p:spPr>
          <a:xfrm rot="16200000" flipH="1">
            <a:off x="7295122" y="1312919"/>
            <a:ext cx="288032" cy="2181905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Соединитель: уступ 54">
            <a:extLst>
              <a:ext uri="{FF2B5EF4-FFF2-40B4-BE49-F238E27FC236}">
                <a16:creationId xmlns:a16="http://schemas.microsoft.com/office/drawing/2014/main" xmlns="" id="{115F82E6-5B77-403E-8D86-6FFB51E861F7}"/>
              </a:ext>
            </a:extLst>
          </p:cNvPr>
          <p:cNvCxnSpPr>
            <a:stCxn id="20" idx="4"/>
            <a:endCxn id="23" idx="0"/>
          </p:cNvCxnSpPr>
          <p:nvPr/>
        </p:nvCxnSpPr>
        <p:spPr>
          <a:xfrm rot="5400000">
            <a:off x="3858785" y="2739089"/>
            <a:ext cx="87837" cy="857562"/>
          </a:xfrm>
          <a:prstGeom prst="bent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Соединитель: уступ 56">
            <a:extLst>
              <a:ext uri="{FF2B5EF4-FFF2-40B4-BE49-F238E27FC236}">
                <a16:creationId xmlns:a16="http://schemas.microsoft.com/office/drawing/2014/main" xmlns="" id="{01EC6861-612E-41F0-89E2-045B98F9772F}"/>
              </a:ext>
            </a:extLst>
          </p:cNvPr>
          <p:cNvCxnSpPr>
            <a:cxnSpLocks/>
            <a:stCxn id="20" idx="4"/>
            <a:endCxn id="26" idx="0"/>
          </p:cNvCxnSpPr>
          <p:nvPr/>
        </p:nvCxnSpPr>
        <p:spPr>
          <a:xfrm rot="16200000" flipH="1">
            <a:off x="4243647" y="3211788"/>
            <a:ext cx="735909" cy="560235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Соединитель: уступ 61">
            <a:extLst>
              <a:ext uri="{FF2B5EF4-FFF2-40B4-BE49-F238E27FC236}">
                <a16:creationId xmlns:a16="http://schemas.microsoft.com/office/drawing/2014/main" xmlns="" id="{F47A2E13-ACA8-4200-A396-18E7BB156673}"/>
              </a:ext>
            </a:extLst>
          </p:cNvPr>
          <p:cNvCxnSpPr>
            <a:cxnSpLocks/>
            <a:stCxn id="23" idx="4"/>
            <a:endCxn id="29" idx="0"/>
          </p:cNvCxnSpPr>
          <p:nvPr/>
        </p:nvCxnSpPr>
        <p:spPr>
          <a:xfrm rot="5400000">
            <a:off x="2825399" y="3271043"/>
            <a:ext cx="147543" cy="1149504"/>
          </a:xfrm>
          <a:prstGeom prst="bent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Соединитель: уступ 64">
            <a:extLst>
              <a:ext uri="{FF2B5EF4-FFF2-40B4-BE49-F238E27FC236}">
                <a16:creationId xmlns:a16="http://schemas.microsoft.com/office/drawing/2014/main" xmlns="" id="{0DC3DA52-3ED1-4877-AD0E-02B6DF68BBE8}"/>
              </a:ext>
            </a:extLst>
          </p:cNvPr>
          <p:cNvCxnSpPr>
            <a:cxnSpLocks/>
            <a:stCxn id="17" idx="4"/>
            <a:endCxn id="38" idx="0"/>
          </p:cNvCxnSpPr>
          <p:nvPr/>
        </p:nvCxnSpPr>
        <p:spPr>
          <a:xfrm rot="16200000" flipH="1">
            <a:off x="6706722" y="3078870"/>
            <a:ext cx="159845" cy="394023"/>
          </a:xfrm>
          <a:prstGeom prst="bent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Соединитель: уступ 55">
            <a:extLst>
              <a:ext uri="{FF2B5EF4-FFF2-40B4-BE49-F238E27FC236}">
                <a16:creationId xmlns:a16="http://schemas.microsoft.com/office/drawing/2014/main" xmlns="" id="{D7E43BA9-A872-4E34-ABEF-88F3609F0614}"/>
              </a:ext>
            </a:extLst>
          </p:cNvPr>
          <p:cNvCxnSpPr>
            <a:cxnSpLocks/>
            <a:stCxn id="38" idx="4"/>
            <a:endCxn id="32" idx="0"/>
          </p:cNvCxnSpPr>
          <p:nvPr/>
        </p:nvCxnSpPr>
        <p:spPr>
          <a:xfrm rot="5400000">
            <a:off x="6355045" y="3342923"/>
            <a:ext cx="55494" cy="1201728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Соединитель: уступ 71">
            <a:extLst>
              <a:ext uri="{FF2B5EF4-FFF2-40B4-BE49-F238E27FC236}">
                <a16:creationId xmlns:a16="http://schemas.microsoft.com/office/drawing/2014/main" xmlns="" id="{06AF7371-76D0-45CA-AE65-E15E0D2150FC}"/>
              </a:ext>
            </a:extLst>
          </p:cNvPr>
          <p:cNvCxnSpPr>
            <a:stCxn id="35" idx="4"/>
            <a:endCxn id="41" idx="0"/>
          </p:cNvCxnSpPr>
          <p:nvPr/>
        </p:nvCxnSpPr>
        <p:spPr>
          <a:xfrm rot="16200000" flipH="1">
            <a:off x="9039731" y="2598482"/>
            <a:ext cx="103666" cy="1122947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Соединитель: уступ 73">
            <a:extLst>
              <a:ext uri="{FF2B5EF4-FFF2-40B4-BE49-F238E27FC236}">
                <a16:creationId xmlns:a16="http://schemas.microsoft.com/office/drawing/2014/main" xmlns="" id="{54F3F579-FFEF-44B9-B45C-12F2318C6570}"/>
              </a:ext>
            </a:extLst>
          </p:cNvPr>
          <p:cNvCxnSpPr>
            <a:stCxn id="41" idx="4"/>
            <a:endCxn id="44" idx="0"/>
          </p:cNvCxnSpPr>
          <p:nvPr/>
        </p:nvCxnSpPr>
        <p:spPr>
          <a:xfrm rot="5400000">
            <a:off x="8894878" y="3317724"/>
            <a:ext cx="303861" cy="1212461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Соединитель: уступ 75">
            <a:extLst>
              <a:ext uri="{FF2B5EF4-FFF2-40B4-BE49-F238E27FC236}">
                <a16:creationId xmlns:a16="http://schemas.microsoft.com/office/drawing/2014/main" xmlns="" id="{0C025B06-A640-4DE9-A3DD-1F460DDAB706}"/>
              </a:ext>
            </a:extLst>
          </p:cNvPr>
          <p:cNvCxnSpPr>
            <a:stCxn id="41" idx="4"/>
            <a:endCxn id="47" idx="0"/>
          </p:cNvCxnSpPr>
          <p:nvPr/>
        </p:nvCxnSpPr>
        <p:spPr>
          <a:xfrm rot="16200000" flipH="1">
            <a:off x="9799400" y="3625662"/>
            <a:ext cx="231853" cy="524576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xmlns="" id="{104EAD17-4872-4C0C-99F2-727BEAAA321D}"/>
              </a:ext>
            </a:extLst>
          </p:cNvPr>
          <p:cNvGrpSpPr/>
          <p:nvPr/>
        </p:nvGrpSpPr>
        <p:grpSpPr>
          <a:xfrm>
            <a:off x="2109941" y="1204108"/>
            <a:ext cx="360000" cy="360000"/>
            <a:chOff x="3375542" y="2868765"/>
            <a:chExt cx="807720" cy="807720"/>
          </a:xfrm>
        </p:grpSpPr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xmlns="" id="{CC65B0F1-EAEC-4EF7-84F4-4A747EF3D281}"/>
                </a:ext>
              </a:extLst>
            </p:cNvPr>
            <p:cNvSpPr/>
            <p:nvPr/>
          </p:nvSpPr>
          <p:spPr>
            <a:xfrm>
              <a:off x="3375542" y="2868765"/>
              <a:ext cx="807720" cy="8077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2" name="Рисунок 61" descr="Изображение выглядит как предмет, объект&#10;&#10;Описание создано с высокой степенью достоверности">
              <a:extLst>
                <a:ext uri="{FF2B5EF4-FFF2-40B4-BE49-F238E27FC236}">
                  <a16:creationId xmlns:a16="http://schemas.microsoft.com/office/drawing/2014/main" xmlns="" id="{FEBC3B32-0E32-48C5-B88A-44F7AC6BE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7154" y="2960377"/>
              <a:ext cx="624495" cy="624495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xmlns="" id="{5A913585-2898-4FCC-9829-96E647C7190C}"/>
              </a:ext>
            </a:extLst>
          </p:cNvPr>
          <p:cNvGrpSpPr/>
          <p:nvPr/>
        </p:nvGrpSpPr>
        <p:grpSpPr>
          <a:xfrm>
            <a:off x="8238073" y="1190250"/>
            <a:ext cx="360000" cy="360000"/>
            <a:chOff x="4753153" y="2868765"/>
            <a:chExt cx="807720" cy="807720"/>
          </a:xfrm>
        </p:grpSpPr>
        <p:sp>
          <p:nvSpPr>
            <p:cNvPr id="64" name="Овал 63">
              <a:extLst>
                <a:ext uri="{FF2B5EF4-FFF2-40B4-BE49-F238E27FC236}">
                  <a16:creationId xmlns:a16="http://schemas.microsoft.com/office/drawing/2014/main" xmlns="" id="{C3EDB944-60BF-4902-A322-4B798191B593}"/>
                </a:ext>
              </a:extLst>
            </p:cNvPr>
            <p:cNvSpPr/>
            <p:nvPr/>
          </p:nvSpPr>
          <p:spPr>
            <a:xfrm>
              <a:off x="4753153" y="2868765"/>
              <a:ext cx="807720" cy="8077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5" name="Рисунок 64" descr="Изображение выглядит как предмет, объект&#10;&#10;Описание создано с высокой степенью достоверности">
              <a:extLst>
                <a:ext uri="{FF2B5EF4-FFF2-40B4-BE49-F238E27FC236}">
                  <a16:creationId xmlns:a16="http://schemas.microsoft.com/office/drawing/2014/main" xmlns="" id="{91DC4B1F-B256-4695-BC6A-DD962D42D4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4765" y="2960377"/>
              <a:ext cx="624495" cy="624495"/>
            </a:xfrm>
            <a:prstGeom prst="rect">
              <a:avLst/>
            </a:prstGeom>
          </p:spPr>
        </p:pic>
      </p:grp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xmlns="" id="{7040F406-1C75-4150-B82D-67B2E710762B}"/>
              </a:ext>
            </a:extLst>
          </p:cNvPr>
          <p:cNvSpPr/>
          <p:nvPr/>
        </p:nvSpPr>
        <p:spPr>
          <a:xfrm>
            <a:off x="2435306" y="1141809"/>
            <a:ext cx="18153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/>
              <a:t>Расчеты с поставщиками</a:t>
            </a:r>
          </a:p>
          <a:p>
            <a:r>
              <a:rPr lang="ru-RU" sz="1200" b="1" dirty="0"/>
              <a:t>ТРАДИЦИОННЫЙ</a:t>
            </a: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222A7CD6-C9D2-441C-84D8-2EE9FA481C90}"/>
              </a:ext>
            </a:extLst>
          </p:cNvPr>
          <p:cNvSpPr/>
          <p:nvPr/>
        </p:nvSpPr>
        <p:spPr>
          <a:xfrm>
            <a:off x="8509425" y="1141809"/>
            <a:ext cx="23339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/>
              <a:t>Расчеты с поставщиками </a:t>
            </a:r>
          </a:p>
          <a:p>
            <a:r>
              <a:rPr lang="ru-RU" sz="1200" b="1" dirty="0"/>
              <a:t>ЧЕРЕЗ КОНТРОЛЬНЫЙ СЧЕТ НДС</a:t>
            </a:r>
          </a:p>
        </p:txBody>
      </p:sp>
      <p:sp>
        <p:nvSpPr>
          <p:cNvPr id="68" name="Прямоугольник: скругленные углы 91">
            <a:extLst>
              <a:ext uri="{FF2B5EF4-FFF2-40B4-BE49-F238E27FC236}">
                <a16:creationId xmlns:a16="http://schemas.microsoft.com/office/drawing/2014/main" xmlns="" id="{526DDCB5-55E0-4D12-A79C-D0088F7095EC}"/>
              </a:ext>
            </a:extLst>
          </p:cNvPr>
          <p:cNvSpPr/>
          <p:nvPr/>
        </p:nvSpPr>
        <p:spPr>
          <a:xfrm>
            <a:off x="1779271" y="4785748"/>
            <a:ext cx="4219231" cy="123432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: скругленные углы 92">
            <a:extLst>
              <a:ext uri="{FF2B5EF4-FFF2-40B4-BE49-F238E27FC236}">
                <a16:creationId xmlns:a16="http://schemas.microsoft.com/office/drawing/2014/main" xmlns="" id="{A584F876-3AFB-40C4-A254-610C8BC8020C}"/>
              </a:ext>
            </a:extLst>
          </p:cNvPr>
          <p:cNvSpPr/>
          <p:nvPr/>
        </p:nvSpPr>
        <p:spPr>
          <a:xfrm>
            <a:off x="6403776" y="4785748"/>
            <a:ext cx="4219231" cy="1234325"/>
          </a:xfrm>
          <a:prstGeom prst="round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0" name="Прямая со стрелкой 69">
            <a:extLst>
              <a:ext uri="{FF2B5EF4-FFF2-40B4-BE49-F238E27FC236}">
                <a16:creationId xmlns:a16="http://schemas.microsoft.com/office/drawing/2014/main" xmlns="" id="{57ADF962-3356-45D0-80E0-312F6EDB5D72}"/>
              </a:ext>
            </a:extLst>
          </p:cNvPr>
          <p:cNvCxnSpPr>
            <a:stCxn id="44" idx="4"/>
          </p:cNvCxnSpPr>
          <p:nvPr/>
        </p:nvCxnSpPr>
        <p:spPr>
          <a:xfrm flipH="1">
            <a:off x="8393430" y="4636120"/>
            <a:ext cx="47147" cy="149628"/>
          </a:xfrm>
          <a:prstGeom prst="straightConnector1">
            <a:avLst/>
          </a:prstGeom>
          <a:ln w="28575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>
            <a:extLst>
              <a:ext uri="{FF2B5EF4-FFF2-40B4-BE49-F238E27FC236}">
                <a16:creationId xmlns:a16="http://schemas.microsoft.com/office/drawing/2014/main" xmlns="" id="{A40BB3D1-ACC7-4ED4-870F-692FB5FF038A}"/>
              </a:ext>
            </a:extLst>
          </p:cNvPr>
          <p:cNvCxnSpPr/>
          <p:nvPr/>
        </p:nvCxnSpPr>
        <p:spPr>
          <a:xfrm>
            <a:off x="10177614" y="4444174"/>
            <a:ext cx="0" cy="341574"/>
          </a:xfrm>
          <a:prstGeom prst="straightConnector1">
            <a:avLst/>
          </a:prstGeom>
          <a:ln w="28575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>
            <a:extLst>
              <a:ext uri="{FF2B5EF4-FFF2-40B4-BE49-F238E27FC236}">
                <a16:creationId xmlns:a16="http://schemas.microsoft.com/office/drawing/2014/main" xmlns="" id="{A08FD24A-B44C-4B70-9509-2C9EC18C6C52}"/>
              </a:ext>
            </a:extLst>
          </p:cNvPr>
          <p:cNvCxnSpPr/>
          <p:nvPr/>
        </p:nvCxnSpPr>
        <p:spPr>
          <a:xfrm>
            <a:off x="5781928" y="4444174"/>
            <a:ext cx="0" cy="341574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>
            <a:extLst>
              <a:ext uri="{FF2B5EF4-FFF2-40B4-BE49-F238E27FC236}">
                <a16:creationId xmlns:a16="http://schemas.microsoft.com/office/drawing/2014/main" xmlns="" id="{897BBF1A-6476-43B4-B21E-4AC5AAF8BA12}"/>
              </a:ext>
            </a:extLst>
          </p:cNvPr>
          <p:cNvCxnSpPr>
            <a:cxnSpLocks/>
          </p:cNvCxnSpPr>
          <p:nvPr/>
        </p:nvCxnSpPr>
        <p:spPr>
          <a:xfrm>
            <a:off x="2311120" y="4392208"/>
            <a:ext cx="0" cy="393540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>
            <a:extLst>
              <a:ext uri="{FF2B5EF4-FFF2-40B4-BE49-F238E27FC236}">
                <a16:creationId xmlns:a16="http://schemas.microsoft.com/office/drawing/2014/main" xmlns="" id="{2BE4C3BF-5E11-45DB-9B8F-354AC89CB92F}"/>
              </a:ext>
            </a:extLst>
          </p:cNvPr>
          <p:cNvCxnSpPr>
            <a:cxnSpLocks/>
          </p:cNvCxnSpPr>
          <p:nvPr/>
        </p:nvCxnSpPr>
        <p:spPr>
          <a:xfrm>
            <a:off x="4909938" y="4074443"/>
            <a:ext cx="0" cy="711305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E8DAC54-43CA-418D-B201-9736E995EFCE}"/>
              </a:ext>
            </a:extLst>
          </p:cNvPr>
          <p:cNvSpPr/>
          <p:nvPr/>
        </p:nvSpPr>
        <p:spPr>
          <a:xfrm>
            <a:off x="2219724" y="6120044"/>
            <a:ext cx="90007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Выстраивание цепочки поставок  с использованием  контрольного счета НДС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Высвобождение ресурсов КГД на  проведение проверок  </a:t>
            </a:r>
          </a:p>
        </p:txBody>
      </p:sp>
      <p:sp>
        <p:nvSpPr>
          <p:cNvPr id="75" name="TextBox 4"/>
          <p:cNvSpPr txBox="1">
            <a:spLocks noChangeArrowheads="1"/>
          </p:cNvSpPr>
          <p:nvPr/>
        </p:nvSpPr>
        <p:spPr bwMode="auto">
          <a:xfrm>
            <a:off x="11631612" y="6488668"/>
            <a:ext cx="560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 smtClean="0">
                <a:latin typeface="+mn-lt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406318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4256C160-D458-4037-98BD-35012A9106EA}"/>
              </a:ext>
            </a:extLst>
          </p:cNvPr>
          <p:cNvSpPr/>
          <p:nvPr/>
        </p:nvSpPr>
        <p:spPr>
          <a:xfrm>
            <a:off x="1124199" y="1331064"/>
            <a:ext cx="1353103" cy="1353103"/>
          </a:xfrm>
          <a:prstGeom prst="ellips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0051F723-D558-4C13-9870-72CC297607FF}"/>
              </a:ext>
            </a:extLst>
          </p:cNvPr>
          <p:cNvSpPr/>
          <p:nvPr/>
        </p:nvSpPr>
        <p:spPr>
          <a:xfrm>
            <a:off x="1124199" y="3383875"/>
            <a:ext cx="1353103" cy="1353103"/>
          </a:xfrm>
          <a:prstGeom prst="ellips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2238032E-482E-4E30-8A76-6B95308C52B4}"/>
              </a:ext>
            </a:extLst>
          </p:cNvPr>
          <p:cNvSpPr/>
          <p:nvPr/>
        </p:nvSpPr>
        <p:spPr>
          <a:xfrm>
            <a:off x="1124199" y="5179223"/>
            <a:ext cx="1353103" cy="1353103"/>
          </a:xfrm>
          <a:prstGeom prst="ellips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B70DA5C-9E49-4D49-8CA1-54C7D261D63D}"/>
              </a:ext>
            </a:extLst>
          </p:cNvPr>
          <p:cNvSpPr/>
          <p:nvPr/>
        </p:nvSpPr>
        <p:spPr>
          <a:xfrm>
            <a:off x="0" y="0"/>
            <a:ext cx="12192000" cy="98406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5" name="Стрелка: пятиугольник 4">
            <a:extLst>
              <a:ext uri="{FF2B5EF4-FFF2-40B4-BE49-F238E27FC236}">
                <a16:creationId xmlns:a16="http://schemas.microsoft.com/office/drawing/2014/main" xmlns="" id="{F4628EC6-B202-4674-851F-3D12EF6B9666}"/>
              </a:ext>
            </a:extLst>
          </p:cNvPr>
          <p:cNvSpPr/>
          <p:nvPr/>
        </p:nvSpPr>
        <p:spPr>
          <a:xfrm rot="10800000">
            <a:off x="11001374" y="-1"/>
            <a:ext cx="1190625" cy="984069"/>
          </a:xfrm>
          <a:prstGeom prst="homePlate">
            <a:avLst>
              <a:gd name="adj" fmla="val 2168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pic>
        <p:nvPicPr>
          <p:cNvPr id="6" name="Picture 6" descr="C:\Users\user\Downloads\20b977f55a06df8734c27777c6d5ef1f.png">
            <a:extLst>
              <a:ext uri="{FF2B5EF4-FFF2-40B4-BE49-F238E27FC236}">
                <a16:creationId xmlns:a16="http://schemas.microsoft.com/office/drawing/2014/main" xmlns="" id="{6B027971-02E4-49FF-B357-664499D1AB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22" b="9851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19" r="23340"/>
          <a:stretch/>
        </p:blipFill>
        <p:spPr bwMode="auto">
          <a:xfrm>
            <a:off x="11220449" y="97377"/>
            <a:ext cx="851091" cy="79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31BE4D5-FAE8-4E32-9C23-C8370C05371F}"/>
              </a:ext>
            </a:extLst>
          </p:cNvPr>
          <p:cNvSpPr/>
          <p:nvPr/>
        </p:nvSpPr>
        <p:spPr>
          <a:xfrm>
            <a:off x="260050" y="230424"/>
            <a:ext cx="107413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ТЕКУЩАЯ  СИТУАЦИЯ АДМИНИСТРИРОВАНИЯ НДС В РК </a:t>
            </a:r>
            <a:endParaRPr lang="en-US" sz="2800" b="1" cap="al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66FDD86-5E64-4D78-8489-47D6B9508E23}"/>
              </a:ext>
            </a:extLst>
          </p:cNvPr>
          <p:cNvSpPr/>
          <p:nvPr/>
        </p:nvSpPr>
        <p:spPr>
          <a:xfrm>
            <a:off x="2616611" y="3658591"/>
            <a:ext cx="56019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cs typeface="Arial" panose="020B0604020202020204" pitchFamily="34" charset="0"/>
              </a:rPr>
              <a:t>ДЛИТЕЛЬНОСТЬ СРОКОВ ВОЗВРАТА ПРЕВЫШЕНИЯ НДС (55/155 ДНЕЙ)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6CD56B45-3408-4977-BA08-36CAFB40DF28}"/>
              </a:ext>
            </a:extLst>
          </p:cNvPr>
          <p:cNvSpPr/>
          <p:nvPr/>
        </p:nvSpPr>
        <p:spPr>
          <a:xfrm>
            <a:off x="2616611" y="1298881"/>
            <a:ext cx="83847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cs typeface="Arial" panose="020B0604020202020204" pitchFamily="34" charset="0"/>
              </a:rPr>
              <a:t>ВОЗВРАТ НДС ПРЕДУСМОТРЕН ТОЛЬКО ДЛЯ ОТДЕЛЬНЫХ КАТЕГОРИЙ НАЛОГОПЛАТЕЛЬЩИКОВ - ПРЕДПРИЯТИЯ МОНИТОРИНГА, ЭКСПОРТЕРЫ И УЧАСТНИКИ МЕЖДУНАРОДНЫХ ПЕРЕВОЗОК</a:t>
            </a:r>
            <a:endParaRPr lang="ru-RU" sz="2400" dirty="0"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30B471E4-E9ED-4F3F-8F3C-FC340557A178}"/>
              </a:ext>
            </a:extLst>
          </p:cNvPr>
          <p:cNvSpPr/>
          <p:nvPr/>
        </p:nvSpPr>
        <p:spPr>
          <a:xfrm>
            <a:off x="2616611" y="5624941"/>
            <a:ext cx="63654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cs typeface="Arial" panose="020B0604020202020204" pitchFamily="34" charset="0"/>
              </a:rPr>
              <a:t>НИЗКИЙ УРОВЕНЬ СОБИРАЕМОСТИ НАЛОГОВ</a:t>
            </a:r>
            <a:endParaRPr lang="en-US" sz="2400" dirty="0">
              <a:cs typeface="Arial" panose="020B060402020202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BC8A9C8C-4B56-4FE2-9FBF-6F8DF05DF7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63981" y="1519590"/>
            <a:ext cx="871306" cy="87130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48E45EBC-68EA-451A-979C-B5032C8D73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47163" y="3618282"/>
            <a:ext cx="871306" cy="87130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B3CF7C38-E1D9-4FBB-B8C6-318F5BC4C09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83031" y="5438055"/>
            <a:ext cx="835438" cy="835438"/>
          </a:xfrm>
          <a:prstGeom prst="rect">
            <a:avLst/>
          </a:prstGeom>
        </p:spPr>
      </p:pic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11631612" y="6488668"/>
            <a:ext cx="560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>
                <a:latin typeface="+mn-lt"/>
              </a:rPr>
              <a:t>2</a:t>
            </a:r>
            <a:endParaRPr lang="ru-RU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811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B70DA5C-9E49-4D49-8CA1-54C7D261D63D}"/>
              </a:ext>
            </a:extLst>
          </p:cNvPr>
          <p:cNvSpPr/>
          <p:nvPr/>
        </p:nvSpPr>
        <p:spPr>
          <a:xfrm>
            <a:off x="0" y="0"/>
            <a:ext cx="12192000" cy="98406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5" name="Стрелка: пятиугольник 4">
            <a:extLst>
              <a:ext uri="{FF2B5EF4-FFF2-40B4-BE49-F238E27FC236}">
                <a16:creationId xmlns:a16="http://schemas.microsoft.com/office/drawing/2014/main" xmlns="" id="{F4628EC6-B202-4674-851F-3D12EF6B9666}"/>
              </a:ext>
            </a:extLst>
          </p:cNvPr>
          <p:cNvSpPr/>
          <p:nvPr/>
        </p:nvSpPr>
        <p:spPr>
          <a:xfrm rot="10800000">
            <a:off x="11001374" y="-1"/>
            <a:ext cx="1190625" cy="984069"/>
          </a:xfrm>
          <a:prstGeom prst="homePlate">
            <a:avLst>
              <a:gd name="adj" fmla="val 2168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pic>
        <p:nvPicPr>
          <p:cNvPr id="6" name="Picture 6" descr="C:\Users\user\Downloads\20b977f55a06df8734c27777c6d5ef1f.png">
            <a:extLst>
              <a:ext uri="{FF2B5EF4-FFF2-40B4-BE49-F238E27FC236}">
                <a16:creationId xmlns:a16="http://schemas.microsoft.com/office/drawing/2014/main" xmlns="" id="{6B027971-02E4-49FF-B357-664499D1AB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22" b="9851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19" r="23340"/>
          <a:stretch/>
        </p:blipFill>
        <p:spPr bwMode="auto">
          <a:xfrm>
            <a:off x="11220449" y="97377"/>
            <a:ext cx="851091" cy="79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31BE4D5-FAE8-4E32-9C23-C8370C05371F}"/>
              </a:ext>
            </a:extLst>
          </p:cNvPr>
          <p:cNvSpPr/>
          <p:nvPr/>
        </p:nvSpPr>
        <p:spPr>
          <a:xfrm>
            <a:off x="260051" y="29962"/>
            <a:ext cx="92649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КОНТРОЛЬНЫЙ СЧЕТ НАЛОГА </a:t>
            </a:r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ДОБАВЛЕННУЮ СТОИМОСТЬ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E549574-1557-4EA4-9E3E-D906B43D3399}"/>
              </a:ext>
            </a:extLst>
          </p:cNvPr>
          <p:cNvSpPr/>
          <p:nvPr/>
        </p:nvSpPr>
        <p:spPr>
          <a:xfrm>
            <a:off x="725338" y="1302248"/>
            <a:ext cx="1049511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dirty="0"/>
              <a:t>Предлагается  внесение  поправок в Налоговый кодекс </a:t>
            </a:r>
            <a:r>
              <a:rPr lang="kk-KZ" sz="2000" i="1" dirty="0"/>
              <a:t>(</a:t>
            </a:r>
            <a:r>
              <a:rPr lang="kk-KZ" sz="2000" i="1" dirty="0" smtClean="0"/>
              <a:t>с ретроспективным  </a:t>
            </a:r>
            <a:r>
              <a:rPr lang="kk-KZ" sz="2000" i="1" dirty="0"/>
              <a:t>введением в действие с 1 января  2019 года),</a:t>
            </a:r>
            <a:r>
              <a:rPr lang="kk-KZ" sz="2000" dirty="0"/>
              <a:t> которые </a:t>
            </a:r>
            <a:r>
              <a:rPr lang="ru-RU" sz="2000" dirty="0"/>
              <a:t>направлены на </a:t>
            </a:r>
            <a:r>
              <a:rPr lang="kk-KZ" sz="2000" dirty="0"/>
              <a:t>упрощение процедуры возврата </a:t>
            </a:r>
            <a:r>
              <a:rPr lang="ru-RU" sz="2000" dirty="0"/>
              <a:t>налогоплательщикам  которые используют Контрольный счет НДС и, в том числе:</a:t>
            </a:r>
          </a:p>
          <a:p>
            <a:endParaRPr lang="en-US" sz="20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000" dirty="0" err="1"/>
              <a:t>автовозврат</a:t>
            </a:r>
            <a:r>
              <a:rPr lang="ru-RU" sz="2000" dirty="0"/>
              <a:t>  НДС без проведения проверок в течение 15 рабочих дней </a:t>
            </a:r>
            <a:r>
              <a:rPr lang="ru-RU" sz="2000" i="1" dirty="0"/>
              <a:t>(Пункт 6 Статьи 433 НК)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000" dirty="0"/>
              <a:t>отмена норм по подтверждению предъявленных сумм к возврату при экспорте товаров с учетом поступившей валютной выручки </a:t>
            </a:r>
            <a:r>
              <a:rPr lang="ru-RU" sz="2000" i="1" dirty="0"/>
              <a:t>(пункт 7 статьи 152 НК)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000" dirty="0"/>
              <a:t> отмена норм по наличию товаросопроводительных документов при экспорте товаров </a:t>
            </a:r>
            <a:r>
              <a:rPr lang="ru-RU" sz="2000" i="1" dirty="0"/>
              <a:t>(подпункт 4 Пункта 2 статьи 386 НК)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000" dirty="0"/>
              <a:t> </a:t>
            </a:r>
            <a:r>
              <a:rPr lang="ru-RU" sz="2000" dirty="0" err="1"/>
              <a:t>автовозврат</a:t>
            </a:r>
            <a:r>
              <a:rPr lang="ru-RU" sz="2000" dirty="0"/>
              <a:t> до 100% для налогоплательщиков, состоящих на налоговом мониторинге </a:t>
            </a:r>
            <a:r>
              <a:rPr lang="ru-RU" sz="2000" i="1" dirty="0"/>
              <a:t>(в т.ч. для крупных налогоплательщиков с 70% , для горизонтального мониторинга с 90%)</a:t>
            </a:r>
            <a:r>
              <a:rPr lang="ru-RU" sz="2000" dirty="0"/>
              <a:t>  </a:t>
            </a:r>
            <a:r>
              <a:rPr lang="ru-RU" sz="2000" i="1" dirty="0"/>
              <a:t>(Пункт 5 Статьи 429 НК).</a:t>
            </a:r>
            <a:endParaRPr lang="en-US" sz="2000" dirty="0"/>
          </a:p>
          <a:p>
            <a:r>
              <a:rPr lang="ru-RU" sz="2000" dirty="0"/>
              <a:t> </a:t>
            </a:r>
            <a:endParaRPr lang="en-US" sz="2000" dirty="0"/>
          </a:p>
          <a:p>
            <a:r>
              <a:rPr lang="ru-RU" sz="2000" dirty="0"/>
              <a:t> </a:t>
            </a:r>
            <a:endParaRPr lang="en-US" sz="2000" dirty="0"/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sz="2400" dirty="0"/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1631612" y="6488668"/>
            <a:ext cx="560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 smtClean="0">
                <a:latin typeface="+mn-lt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46971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B70DA5C-9E49-4D49-8CA1-54C7D261D63D}"/>
              </a:ext>
            </a:extLst>
          </p:cNvPr>
          <p:cNvSpPr/>
          <p:nvPr/>
        </p:nvSpPr>
        <p:spPr>
          <a:xfrm>
            <a:off x="0" y="0"/>
            <a:ext cx="12192000" cy="98406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5" name="Стрелка: пятиугольник 4">
            <a:extLst>
              <a:ext uri="{FF2B5EF4-FFF2-40B4-BE49-F238E27FC236}">
                <a16:creationId xmlns:a16="http://schemas.microsoft.com/office/drawing/2014/main" xmlns="" id="{F4628EC6-B202-4674-851F-3D12EF6B9666}"/>
              </a:ext>
            </a:extLst>
          </p:cNvPr>
          <p:cNvSpPr/>
          <p:nvPr/>
        </p:nvSpPr>
        <p:spPr>
          <a:xfrm rot="10800000">
            <a:off x="11001374" y="-1"/>
            <a:ext cx="1190625" cy="984069"/>
          </a:xfrm>
          <a:prstGeom prst="homePlate">
            <a:avLst>
              <a:gd name="adj" fmla="val 2168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pic>
        <p:nvPicPr>
          <p:cNvPr id="6" name="Picture 6" descr="C:\Users\user\Downloads\20b977f55a06df8734c27777c6d5ef1f.png">
            <a:extLst>
              <a:ext uri="{FF2B5EF4-FFF2-40B4-BE49-F238E27FC236}">
                <a16:creationId xmlns:a16="http://schemas.microsoft.com/office/drawing/2014/main" xmlns="" id="{6B027971-02E4-49FF-B357-664499D1AB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22" b="9851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19" r="23340"/>
          <a:stretch/>
        </p:blipFill>
        <p:spPr bwMode="auto">
          <a:xfrm>
            <a:off x="11220449" y="97377"/>
            <a:ext cx="851091" cy="79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31BE4D5-FAE8-4E32-9C23-C8370C05371F}"/>
              </a:ext>
            </a:extLst>
          </p:cNvPr>
          <p:cNvSpPr/>
          <p:nvPr/>
        </p:nvSpPr>
        <p:spPr>
          <a:xfrm>
            <a:off x="260051" y="29962"/>
            <a:ext cx="92649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bg1"/>
                </a:solidFill>
              </a:rPr>
              <a:t>ПРЕИМУЩЕСТВА ВОЗВРАТА НДС 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С ПРИМЕНЕНИЕМ КОНТРОЛЬНОГО СЧЕТА НДС</a:t>
            </a:r>
            <a:endParaRPr lang="ru-RU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E549574-1557-4EA4-9E3E-D906B43D3399}"/>
              </a:ext>
            </a:extLst>
          </p:cNvPr>
          <p:cNvSpPr/>
          <p:nvPr/>
        </p:nvSpPr>
        <p:spPr>
          <a:xfrm>
            <a:off x="725338" y="1302248"/>
            <a:ext cx="10495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 </a:t>
            </a:r>
            <a:endParaRPr lang="en-US" sz="2000" dirty="0"/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86551" y="1771048"/>
            <a:ext cx="94520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Wingdings" pitchFamily="2" charset="2"/>
              <a:buChar char="ü"/>
            </a:pPr>
            <a:r>
              <a:rPr lang="ru-RU" sz="2400" dirty="0" smtClean="0"/>
              <a:t>СОКРАЩЕНИЕ СРОКОВ ВОЗВРАТА НДС </a:t>
            </a:r>
          </a:p>
          <a:p>
            <a:pPr marL="514350" indent="-514350" algn="just">
              <a:buFont typeface="Wingdings" pitchFamily="2" charset="2"/>
              <a:buChar char="ü"/>
            </a:pPr>
            <a:endParaRPr lang="ru-RU" sz="2400" dirty="0" smtClean="0"/>
          </a:p>
          <a:p>
            <a:pPr marL="514350" indent="-514350" algn="just">
              <a:buFont typeface="Wingdings" pitchFamily="2" charset="2"/>
              <a:buChar char="ü"/>
            </a:pPr>
            <a:r>
              <a:rPr lang="en-US" sz="2400" dirty="0" smtClean="0"/>
              <a:t>C</a:t>
            </a:r>
            <a:r>
              <a:rPr lang="kk-KZ" sz="2400" dirty="0" smtClean="0"/>
              <a:t>ОКРАЩЕНИЕ МОШЕННИЧЕСКИХ СХЕМ С ИСПОЛЬЗОВАНИЕМ ФИКТИВНЫХ СЧЕТОВ-ФАКТУР</a:t>
            </a:r>
          </a:p>
          <a:p>
            <a:pPr marL="514350" indent="-514350" algn="just">
              <a:buFont typeface="Wingdings" pitchFamily="2" charset="2"/>
              <a:buChar char="ü"/>
            </a:pPr>
            <a:endParaRPr lang="ru-RU" sz="2400" dirty="0" smtClean="0">
              <a:solidFill>
                <a:srgbClr val="FF0000"/>
              </a:solidFill>
            </a:endParaRPr>
          </a:p>
          <a:p>
            <a:pPr marL="514350" indent="-514350" algn="just">
              <a:buNone/>
            </a:pPr>
            <a:endParaRPr lang="ru-RU" sz="2400" dirty="0" smtClean="0"/>
          </a:p>
          <a:p>
            <a:pPr marL="514350" indent="-514350" algn="just">
              <a:buFont typeface="Wingdings" pitchFamily="2" charset="2"/>
              <a:buChar char="ü"/>
            </a:pPr>
            <a:r>
              <a:rPr lang="ru-RU" sz="2400" dirty="0" smtClean="0"/>
              <a:t>ПОДДЕРЖКА ПРОИЗВОДИТЕЛЕЙ РК ПУТЕМ ВОЗВРАТА </a:t>
            </a:r>
            <a:r>
              <a:rPr lang="ru-RU" sz="2400" b="1" dirty="0" smtClean="0"/>
              <a:t>ДЕБЕТОВОГО</a:t>
            </a:r>
            <a:r>
              <a:rPr lang="ru-RU" sz="2400" dirty="0" smtClean="0"/>
              <a:t> НДС ПО ПРИОБРЕТЕННЫМ ВНУТРИ РК  ТОВАРАМ</a:t>
            </a:r>
          </a:p>
          <a:p>
            <a:pPr marL="514350" indent="-514350" algn="just">
              <a:buFont typeface="Wingdings" pitchFamily="2" charset="2"/>
              <a:buChar char="ü"/>
            </a:pPr>
            <a:endParaRPr lang="ru-RU" sz="2400" dirty="0" smtClean="0"/>
          </a:p>
          <a:p>
            <a:pPr marL="514350" indent="-514350" algn="just">
              <a:buFont typeface="Wingdings" pitchFamily="2" charset="2"/>
              <a:buChar char="ü"/>
            </a:pPr>
            <a:r>
              <a:rPr lang="ru-RU" sz="2400" dirty="0" smtClean="0"/>
              <a:t>ПОВЫШЕНИЕ РЕЙТИНГА «</a:t>
            </a:r>
            <a:r>
              <a:rPr lang="en-US" sz="2400" dirty="0" smtClean="0"/>
              <a:t>DOING BUSINESS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1631612" y="6488668"/>
            <a:ext cx="560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 smtClean="0">
                <a:latin typeface="+mn-lt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181422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B88E2BDB-E86B-4496-B859-08549DE1D017}"/>
              </a:ext>
            </a:extLst>
          </p:cNvPr>
          <p:cNvGrpSpPr/>
          <p:nvPr/>
        </p:nvGrpSpPr>
        <p:grpSpPr>
          <a:xfrm>
            <a:off x="0" y="1650142"/>
            <a:ext cx="12191999" cy="5110481"/>
            <a:chOff x="0" y="1442719"/>
            <a:chExt cx="12191999" cy="4748055"/>
          </a:xfrm>
        </p:grpSpPr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xmlns="" id="{470AF2B3-A2A8-4B2A-851A-93206F7D5E2A}"/>
                </a:ext>
              </a:extLst>
            </p:cNvPr>
            <p:cNvSpPr/>
            <p:nvPr/>
          </p:nvSpPr>
          <p:spPr>
            <a:xfrm>
              <a:off x="0" y="1442719"/>
              <a:ext cx="12191999" cy="105959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k-KZ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xmlns="" id="{17FDBE89-7AE8-4C75-9F7E-2BABF791FA1D}"/>
                </a:ext>
              </a:extLst>
            </p:cNvPr>
            <p:cNvSpPr/>
            <p:nvPr/>
          </p:nvSpPr>
          <p:spPr>
            <a:xfrm>
              <a:off x="0" y="2672206"/>
              <a:ext cx="12191999" cy="105959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k-KZ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xmlns="" id="{FD0B4A8D-6123-4210-A3E0-E44E3FA2BB80}"/>
                </a:ext>
              </a:extLst>
            </p:cNvPr>
            <p:cNvSpPr/>
            <p:nvPr/>
          </p:nvSpPr>
          <p:spPr>
            <a:xfrm>
              <a:off x="0" y="3901693"/>
              <a:ext cx="12191999" cy="105959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k-KZ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xmlns="" id="{1DD7A254-7EF5-42D8-813C-681BFC1055FA}"/>
                </a:ext>
              </a:extLst>
            </p:cNvPr>
            <p:cNvSpPr/>
            <p:nvPr/>
          </p:nvSpPr>
          <p:spPr>
            <a:xfrm>
              <a:off x="0" y="5131180"/>
              <a:ext cx="12191999" cy="105959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k-KZ"/>
            </a:p>
          </p:txBody>
        </p:sp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B70DA5C-9E49-4D49-8CA1-54C7D261D63D}"/>
              </a:ext>
            </a:extLst>
          </p:cNvPr>
          <p:cNvSpPr/>
          <p:nvPr/>
        </p:nvSpPr>
        <p:spPr>
          <a:xfrm>
            <a:off x="0" y="0"/>
            <a:ext cx="12192000" cy="98406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5" name="Стрелка: пятиугольник 4">
            <a:extLst>
              <a:ext uri="{FF2B5EF4-FFF2-40B4-BE49-F238E27FC236}">
                <a16:creationId xmlns:a16="http://schemas.microsoft.com/office/drawing/2014/main" xmlns="" id="{F4628EC6-B202-4674-851F-3D12EF6B9666}"/>
              </a:ext>
            </a:extLst>
          </p:cNvPr>
          <p:cNvSpPr/>
          <p:nvPr/>
        </p:nvSpPr>
        <p:spPr>
          <a:xfrm rot="10800000">
            <a:off x="11001374" y="-1"/>
            <a:ext cx="1190625" cy="984069"/>
          </a:xfrm>
          <a:prstGeom prst="homePlate">
            <a:avLst>
              <a:gd name="adj" fmla="val 2168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pic>
        <p:nvPicPr>
          <p:cNvPr id="6" name="Picture 6" descr="C:\Users\user\Downloads\20b977f55a06df8734c27777c6d5ef1f.png">
            <a:extLst>
              <a:ext uri="{FF2B5EF4-FFF2-40B4-BE49-F238E27FC236}">
                <a16:creationId xmlns:a16="http://schemas.microsoft.com/office/drawing/2014/main" xmlns="" id="{6B027971-02E4-49FF-B357-664499D1AB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22" b="9851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19" r="23340"/>
          <a:stretch/>
        </p:blipFill>
        <p:spPr bwMode="auto">
          <a:xfrm>
            <a:off x="11220449" y="97377"/>
            <a:ext cx="851091" cy="79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31BE4D5-FAE8-4E32-9C23-C8370C05371F}"/>
              </a:ext>
            </a:extLst>
          </p:cNvPr>
          <p:cNvSpPr/>
          <p:nvPr/>
        </p:nvSpPr>
        <p:spPr>
          <a:xfrm>
            <a:off x="260050" y="230424"/>
            <a:ext cx="107413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НОВЫЙ МЕТОД АДМИНИСТРИРОВАНИЯ НДС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DFE65A1C-75DB-4E6B-BBEC-956EAA40882F}"/>
              </a:ext>
            </a:extLst>
          </p:cNvPr>
          <p:cNvSpPr/>
          <p:nvPr/>
        </p:nvSpPr>
        <p:spPr>
          <a:xfrm>
            <a:off x="1400574" y="1931262"/>
            <a:ext cx="69715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С 1 ЯНВАРЯ 2019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ГОДА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В КАЗАХСТАНЕ  ИСПОЛЬЗОВАТЬ КОНТРОЛЬНЫЙ  СЧЕТ НДС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НА ДОБРОВОЛЬНОЙ ОСНОВЕ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0F0DB099-86D3-4930-9565-263E16E3FAE4}"/>
              </a:ext>
            </a:extLst>
          </p:cNvPr>
          <p:cNvSpPr/>
          <p:nvPr/>
        </p:nvSpPr>
        <p:spPr>
          <a:xfrm>
            <a:off x="1400573" y="3129611"/>
            <a:ext cx="82101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ВПЕРВЫЕ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 ОСУЩЕСТВЛЯТЬ ВОЗВРАТ НДС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ПО ПРИОБРЕТЕННЫМ ТОВАРАМ ВНУТРИ СТРАНЫ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 НАЛОГОПЛАТЕЛЬЩИКАМ, НЕ ИМЕЮЩИМ ОБОРОТЫ, ОБЛАГАЕМЫЕ ПО «0» СТАВКЕ. </a:t>
            </a:r>
          </a:p>
          <a:p>
            <a:r>
              <a:rPr lang="ru-RU" sz="1600" i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ПЕРЕЧЕНЬ ТОВАРОВ БУДЕТ УТВЕРЖДАТЬСЯ УПОЛНОМОЧЕННЫМ ОРГАНОМ</a:t>
            </a:r>
            <a:endParaRPr lang="ru-RU" sz="1600" b="1" i="1" u="sng" dirty="0">
              <a:solidFill>
                <a:schemeClr val="tx1">
                  <a:lumMod val="75000"/>
                  <a:lumOff val="25000"/>
                </a:schemeClr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29403598-1A5E-4A8C-A006-2C6B0B68EB7B}"/>
              </a:ext>
            </a:extLst>
          </p:cNvPr>
          <p:cNvSpPr/>
          <p:nvPr/>
        </p:nvSpPr>
        <p:spPr>
          <a:xfrm>
            <a:off x="1400574" y="5897998"/>
            <a:ext cx="72993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МЕХАНИЗМ КОНТРОЛЬНЫХ СЧЕТОВ НДС ВНЕДРИТЬ С ПРИМЕНЕНИЕМ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ТЕХНОЛОГИИ BLOCKCHAIN</a:t>
            </a:r>
            <a:endParaRPr lang="ru-RU" sz="1600" b="1" u="sng" dirty="0">
              <a:solidFill>
                <a:schemeClr val="tx1">
                  <a:lumMod val="75000"/>
                  <a:lumOff val="25000"/>
                </a:schemeClr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AEDFA6C-3683-43B1-81EC-525BA98ECD54}"/>
              </a:ext>
            </a:extLst>
          </p:cNvPr>
          <p:cNvSpPr txBox="1"/>
          <p:nvPr/>
        </p:nvSpPr>
        <p:spPr>
          <a:xfrm>
            <a:off x="1400574" y="4451551"/>
            <a:ext cx="7268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АЛЬТЕРНАТИВНЫЙ</a:t>
            </a:r>
            <a:r>
              <a:rPr lang="ru-RU" sz="1600" dirty="0"/>
              <a:t> </a:t>
            </a:r>
            <a:r>
              <a:rPr lang="ru-RU" sz="1600" b="1" dirty="0"/>
              <a:t>ВАРИАНТ</a:t>
            </a:r>
            <a:r>
              <a:rPr lang="ru-RU" sz="1600" dirty="0"/>
              <a:t> ВОЗВРАТА НДС  ПРИ  ПРИМЕНЕНИИ КОНТРОЛЬНОГО СЧЕТА НДС НАЛОГОПЛАТЕЛЬЩИКАМИ ИМЕЮЩИМИ ОБОРОТЫ ПО «0» СТАВКЕ </a:t>
            </a:r>
            <a:endParaRPr lang="en-US" sz="1600" dirty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6CD16274-D6FB-4EDE-974D-7174A1D63FB7}"/>
              </a:ext>
            </a:extLst>
          </p:cNvPr>
          <p:cNvSpPr/>
          <p:nvPr/>
        </p:nvSpPr>
        <p:spPr>
          <a:xfrm>
            <a:off x="260050" y="1086273"/>
            <a:ext cx="69715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ПРЕДЛАГАЕТСЯ: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EE8F88FC-9D96-43B5-AC9D-052816E8F31C}"/>
              </a:ext>
            </a:extLst>
          </p:cNvPr>
          <p:cNvSpPr/>
          <p:nvPr/>
        </p:nvSpPr>
        <p:spPr>
          <a:xfrm>
            <a:off x="345775" y="1730799"/>
            <a:ext cx="9115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34D4FF3A-2F82-416F-A8D6-445391D844DE}"/>
              </a:ext>
            </a:extLst>
          </p:cNvPr>
          <p:cNvSpPr/>
          <p:nvPr/>
        </p:nvSpPr>
        <p:spPr>
          <a:xfrm>
            <a:off x="345775" y="3063763"/>
            <a:ext cx="9115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0CA3835F-5B3A-45D3-9CC2-C722B4749396}"/>
              </a:ext>
            </a:extLst>
          </p:cNvPr>
          <p:cNvSpPr/>
          <p:nvPr/>
        </p:nvSpPr>
        <p:spPr>
          <a:xfrm>
            <a:off x="345775" y="4383915"/>
            <a:ext cx="9115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27DA9C29-5DCB-440D-B863-B89219031842}"/>
              </a:ext>
            </a:extLst>
          </p:cNvPr>
          <p:cNvSpPr/>
          <p:nvPr/>
        </p:nvSpPr>
        <p:spPr>
          <a:xfrm>
            <a:off x="345775" y="5707354"/>
            <a:ext cx="9115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11631612" y="6488668"/>
            <a:ext cx="560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>
                <a:latin typeface="+mn-lt"/>
              </a:rPr>
              <a:t>3</a:t>
            </a:r>
            <a:endParaRPr lang="ru-RU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270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B70DA5C-9E49-4D49-8CA1-54C7D261D63D}"/>
              </a:ext>
            </a:extLst>
          </p:cNvPr>
          <p:cNvSpPr/>
          <p:nvPr/>
        </p:nvSpPr>
        <p:spPr>
          <a:xfrm>
            <a:off x="0" y="0"/>
            <a:ext cx="12192000" cy="98406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5" name="Стрелка: пятиугольник 4">
            <a:extLst>
              <a:ext uri="{FF2B5EF4-FFF2-40B4-BE49-F238E27FC236}">
                <a16:creationId xmlns:a16="http://schemas.microsoft.com/office/drawing/2014/main" xmlns="" id="{F4628EC6-B202-4674-851F-3D12EF6B9666}"/>
              </a:ext>
            </a:extLst>
          </p:cNvPr>
          <p:cNvSpPr/>
          <p:nvPr/>
        </p:nvSpPr>
        <p:spPr>
          <a:xfrm rot="10800000">
            <a:off x="11001374" y="-1"/>
            <a:ext cx="1190625" cy="984069"/>
          </a:xfrm>
          <a:prstGeom prst="homePlate">
            <a:avLst>
              <a:gd name="adj" fmla="val 2168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pic>
        <p:nvPicPr>
          <p:cNvPr id="6" name="Picture 6" descr="C:\Users\user\Downloads\20b977f55a06df8734c27777c6d5ef1f.png">
            <a:extLst>
              <a:ext uri="{FF2B5EF4-FFF2-40B4-BE49-F238E27FC236}">
                <a16:creationId xmlns:a16="http://schemas.microsoft.com/office/drawing/2014/main" xmlns="" id="{6B027971-02E4-49FF-B357-664499D1AB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22" b="9851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19" r="23340"/>
          <a:stretch/>
        </p:blipFill>
        <p:spPr bwMode="auto">
          <a:xfrm>
            <a:off x="11220449" y="97377"/>
            <a:ext cx="851091" cy="79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31BE4D5-FAE8-4E32-9C23-C8370C05371F}"/>
              </a:ext>
            </a:extLst>
          </p:cNvPr>
          <p:cNvSpPr/>
          <p:nvPr/>
        </p:nvSpPr>
        <p:spPr>
          <a:xfrm>
            <a:off x="260050" y="230424"/>
            <a:ext cx="107413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КОНТРОЛЬНЫЕ СЧЕТА ДЛЯ УЧЕТА НДС – КС-НДС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95680D40-CA9B-4D8E-A300-6F02938AE578}"/>
              </a:ext>
            </a:extLst>
          </p:cNvPr>
          <p:cNvSpPr/>
          <p:nvPr/>
        </p:nvSpPr>
        <p:spPr>
          <a:xfrm>
            <a:off x="967228" y="1229183"/>
            <a:ext cx="11005695" cy="11608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B4F8C0C9-DB47-4EDF-86FD-B734CAF8DCCD}"/>
              </a:ext>
            </a:extLst>
          </p:cNvPr>
          <p:cNvSpPr/>
          <p:nvPr/>
        </p:nvSpPr>
        <p:spPr>
          <a:xfrm>
            <a:off x="2352963" y="1356753"/>
            <a:ext cx="87436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Оплата сумм НДС по сделке производится через</a:t>
            </a:r>
            <a:r>
              <a:rPr lang="ru-RU" b="1" dirty="0"/>
              <a:t> Контрольный счет НДС</a:t>
            </a:r>
            <a:r>
              <a:rPr lang="ru-RU" dirty="0"/>
              <a:t>:</a:t>
            </a:r>
          </a:p>
          <a:p>
            <a:pPr indent="265113">
              <a:buFont typeface="Arial" pitchFamily="34" charset="0"/>
              <a:buChar char="•"/>
            </a:pPr>
            <a:r>
              <a:rPr lang="ru-RU" dirty="0"/>
              <a:t> Отслеживание финансовых потоков НДС в реальном времени</a:t>
            </a:r>
          </a:p>
          <a:p>
            <a:pPr indent="265113">
              <a:buFont typeface="Arial" pitchFamily="34" charset="0"/>
              <a:buChar char="•"/>
            </a:pPr>
            <a:r>
              <a:rPr lang="ru-RU" dirty="0"/>
              <a:t> Автоматическая сверка оплаты НДС с ЭСФ </a:t>
            </a:r>
          </a:p>
        </p:txBody>
      </p:sp>
      <p:sp>
        <p:nvSpPr>
          <p:cNvPr id="27" name="Пятиугольник 8">
            <a:extLst>
              <a:ext uri="{FF2B5EF4-FFF2-40B4-BE49-F238E27FC236}">
                <a16:creationId xmlns:a16="http://schemas.microsoft.com/office/drawing/2014/main" xmlns="" id="{F25D0C4D-6749-4C54-A43F-EAD2E37AAABA}"/>
              </a:ext>
            </a:extLst>
          </p:cNvPr>
          <p:cNvSpPr/>
          <p:nvPr/>
        </p:nvSpPr>
        <p:spPr>
          <a:xfrm>
            <a:off x="267418" y="1238083"/>
            <a:ext cx="1950871" cy="1151939"/>
          </a:xfrm>
          <a:prstGeom prst="homePlate">
            <a:avLst>
              <a:gd name="adj" fmla="val 2095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ОСНОВНОЙ ПРИНЦИП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0935C04D-9DF3-481C-A17A-3C5DDFB41135}"/>
              </a:ext>
            </a:extLst>
          </p:cNvPr>
          <p:cNvGrpSpPr/>
          <p:nvPr/>
        </p:nvGrpSpPr>
        <p:grpSpPr>
          <a:xfrm>
            <a:off x="267418" y="2628682"/>
            <a:ext cx="11705505" cy="2382778"/>
            <a:chOff x="267419" y="2228986"/>
            <a:chExt cx="8652294" cy="2382778"/>
          </a:xfrm>
        </p:grpSpPr>
        <p:sp>
          <p:nvSpPr>
            <p:cNvPr id="28" name="Rectangle: Rounded Corners 47">
              <a:extLst>
                <a:ext uri="{FF2B5EF4-FFF2-40B4-BE49-F238E27FC236}">
                  <a16:creationId xmlns:a16="http://schemas.microsoft.com/office/drawing/2014/main" xmlns="" id="{C6EE708E-BEDF-4236-B3D5-BCF3F2F94872}"/>
                </a:ext>
              </a:extLst>
            </p:cNvPr>
            <p:cNvSpPr/>
            <p:nvPr/>
          </p:nvSpPr>
          <p:spPr>
            <a:xfrm>
              <a:off x="3029132" y="2514280"/>
              <a:ext cx="3085736" cy="2097484"/>
            </a:xfrm>
            <a:prstGeom prst="roundRect">
              <a:avLst>
                <a:gd name="adj" fmla="val 10498"/>
              </a:avLst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tlCol="0" anchor="ctr"/>
            <a:lstStyle/>
            <a:p>
              <a:pPr marL="108000" algn="ctr"/>
              <a:r>
                <a:rPr lang="ru-RU" sz="2000" dirty="0">
                  <a:ea typeface="Tahoma" panose="020B0604030504040204" pitchFamily="34" charset="0"/>
                  <a:cs typeface="Arial" panose="020B0604020202020204" pitchFamily="34" charset="0"/>
                </a:rPr>
                <a:t/>
              </a:r>
              <a:br>
                <a:rPr lang="ru-RU" sz="2000" dirty="0">
                  <a:ea typeface="Tahoma" panose="020B0604030504040204" pitchFamily="34" charset="0"/>
                  <a:cs typeface="Arial" panose="020B0604020202020204" pitchFamily="34" charset="0"/>
                </a:rPr>
              </a:br>
              <a:r>
                <a:rPr lang="ru-RU" sz="2000" dirty="0">
                  <a:ea typeface="Tahoma" panose="020B0604030504040204" pitchFamily="34" charset="0"/>
                  <a:cs typeface="Arial" panose="020B0604020202020204" pitchFamily="34" charset="0"/>
                </a:rPr>
                <a:t/>
              </a:r>
              <a:br>
                <a:rPr lang="ru-RU" sz="2000" dirty="0">
                  <a:ea typeface="Tahoma" panose="020B0604030504040204" pitchFamily="34" charset="0"/>
                  <a:cs typeface="Arial" panose="020B0604020202020204" pitchFamily="34" charset="0"/>
                </a:rPr>
              </a:br>
              <a:endParaRPr lang="en-US" sz="2000" dirty="0"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xmlns="" id="{0471CE1E-125D-4373-923A-0984D599EAA2}"/>
                </a:ext>
              </a:extLst>
            </p:cNvPr>
            <p:cNvSpPr/>
            <p:nvPr/>
          </p:nvSpPr>
          <p:spPr>
            <a:xfrm>
              <a:off x="3393916" y="3753702"/>
              <a:ext cx="23734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08000" algn="ctr"/>
              <a:r>
                <a:rPr lang="ru-RU" b="1" dirty="0">
                  <a:solidFill>
                    <a:schemeClr val="bg1"/>
                  </a:solidFill>
                  <a:ea typeface="Tahoma" panose="020B0604030504040204" pitchFamily="34" charset="0"/>
                  <a:cs typeface="Arial" panose="020B0604020202020204" pitchFamily="34" charset="0"/>
                </a:rPr>
                <a:t>КОНТРОЛЬНЫЙ СЧЕТ ДЛЯ УЧЕТА НДС</a:t>
              </a:r>
              <a:endParaRPr lang="en-US" b="1" dirty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Пятиугольник 11">
              <a:extLst>
                <a:ext uri="{FF2B5EF4-FFF2-40B4-BE49-F238E27FC236}">
                  <a16:creationId xmlns:a16="http://schemas.microsoft.com/office/drawing/2014/main" xmlns="" id="{834F28CD-772B-4145-BC3C-2A9412E3A1F0}"/>
                </a:ext>
              </a:extLst>
            </p:cNvPr>
            <p:cNvSpPr/>
            <p:nvPr/>
          </p:nvSpPr>
          <p:spPr>
            <a:xfrm>
              <a:off x="267419" y="2687055"/>
              <a:ext cx="2579298" cy="785004"/>
            </a:xfrm>
            <a:prstGeom prst="homePlate">
              <a:avLst>
                <a:gd name="adj" fmla="val 18708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Tahoma" panose="020B0604030504040204" pitchFamily="34" charset="0"/>
                  <a:cs typeface="Arial" panose="020B0604020202020204" pitchFamily="34" charset="0"/>
                </a:rPr>
                <a:t>С КС-НДС покупателя</a:t>
              </a:r>
            </a:p>
          </p:txBody>
        </p:sp>
        <p:sp>
          <p:nvSpPr>
            <p:cNvPr id="37" name="Пятиугольник 20">
              <a:extLst>
                <a:ext uri="{FF2B5EF4-FFF2-40B4-BE49-F238E27FC236}">
                  <a16:creationId xmlns:a16="http://schemas.microsoft.com/office/drawing/2014/main" xmlns="" id="{E4C51358-32BB-46A1-AB49-5B8B38385C59}"/>
                </a:ext>
              </a:extLst>
            </p:cNvPr>
            <p:cNvSpPr/>
            <p:nvPr/>
          </p:nvSpPr>
          <p:spPr>
            <a:xfrm>
              <a:off x="267419" y="3649533"/>
              <a:ext cx="2579298" cy="785004"/>
            </a:xfrm>
            <a:prstGeom prst="homePlate">
              <a:avLst>
                <a:gd name="adj" fmla="val 18708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Tahoma" panose="020B0604030504040204" pitchFamily="34" charset="0"/>
                  <a:cs typeface="Arial" panose="020B0604020202020204" pitchFamily="34" charset="0"/>
                </a:rPr>
                <a:t>Пополнение с текущего счета плательщика НДС</a:t>
              </a:r>
            </a:p>
          </p:txBody>
        </p:sp>
        <p:sp>
          <p:nvSpPr>
            <p:cNvPr id="38" name="Пятиугольник 21">
              <a:extLst>
                <a:ext uri="{FF2B5EF4-FFF2-40B4-BE49-F238E27FC236}">
                  <a16:creationId xmlns:a16="http://schemas.microsoft.com/office/drawing/2014/main" xmlns="" id="{445071F0-D162-4040-A473-8AC7F1885212}"/>
                </a:ext>
              </a:extLst>
            </p:cNvPr>
            <p:cNvSpPr/>
            <p:nvPr/>
          </p:nvSpPr>
          <p:spPr>
            <a:xfrm>
              <a:off x="6340415" y="2687055"/>
              <a:ext cx="2579298" cy="785004"/>
            </a:xfrm>
            <a:prstGeom prst="homePlate">
              <a:avLst>
                <a:gd name="adj" fmla="val 18708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Tahoma" panose="020B0604030504040204" pitchFamily="34" charset="0"/>
                  <a:cs typeface="Arial" panose="020B0604020202020204" pitchFamily="34" charset="0"/>
                </a:rPr>
                <a:t>На КС-НДС  поставщика</a:t>
              </a:r>
            </a:p>
          </p:txBody>
        </p:sp>
        <p:sp>
          <p:nvSpPr>
            <p:cNvPr id="39" name="Пятиугольник 22">
              <a:extLst>
                <a:ext uri="{FF2B5EF4-FFF2-40B4-BE49-F238E27FC236}">
                  <a16:creationId xmlns:a16="http://schemas.microsoft.com/office/drawing/2014/main" xmlns="" id="{A46B7CD1-72C3-4818-8C0A-95D17D13C788}"/>
                </a:ext>
              </a:extLst>
            </p:cNvPr>
            <p:cNvSpPr/>
            <p:nvPr/>
          </p:nvSpPr>
          <p:spPr>
            <a:xfrm>
              <a:off x="6340415" y="3649533"/>
              <a:ext cx="2579298" cy="785004"/>
            </a:xfrm>
            <a:prstGeom prst="homePlate">
              <a:avLst>
                <a:gd name="adj" fmla="val 18708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Tahoma" panose="020B0604030504040204" pitchFamily="34" charset="0"/>
                  <a:cs typeface="Arial" panose="020B0604020202020204" pitchFamily="34" charset="0"/>
                </a:rPr>
                <a:t>Уплата НДС в бюджет</a:t>
              </a:r>
            </a:p>
            <a:p>
              <a:pPr algn="ctr"/>
              <a:r>
                <a:rPr lang="ru-RU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Tahoma" panose="020B0604030504040204" pitchFamily="34" charset="0"/>
                  <a:cs typeface="Arial" panose="020B0604020202020204" pitchFamily="34" charset="0"/>
                </a:rPr>
                <a:t>(включая НДС на импорт и за нерезидента)</a:t>
              </a:r>
            </a:p>
          </p:txBody>
        </p:sp>
        <p:sp>
          <p:nvSpPr>
            <p:cNvPr id="40" name="TextBox 5">
              <a:extLst>
                <a:ext uri="{FF2B5EF4-FFF2-40B4-BE49-F238E27FC236}">
                  <a16:creationId xmlns:a16="http://schemas.microsoft.com/office/drawing/2014/main" xmlns="" id="{6038C4A7-1BC8-48BF-866D-28F3F6EE355F}"/>
                </a:ext>
              </a:extLst>
            </p:cNvPr>
            <p:cNvSpPr txBox="1"/>
            <p:nvPr/>
          </p:nvSpPr>
          <p:spPr>
            <a:xfrm>
              <a:off x="925799" y="2228986"/>
              <a:ext cx="1082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b="1" dirty="0">
                  <a:solidFill>
                    <a:srgbClr val="3494BA"/>
                  </a:solidFill>
                  <a:ea typeface="Tahoma" panose="020B0604030504040204" pitchFamily="34" charset="0"/>
                  <a:cs typeface="Arial" panose="020B0604020202020204" pitchFamily="34" charset="0"/>
                </a:rPr>
                <a:t>ПРИХОД</a:t>
              </a:r>
              <a:r>
                <a:rPr lang="ru-RU" b="1" dirty="0">
                  <a:solidFill>
                    <a:schemeClr val="accent6">
                      <a:lumMod val="75000"/>
                    </a:schemeClr>
                  </a:solidFill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41" name="TextBox 6">
              <a:extLst>
                <a:ext uri="{FF2B5EF4-FFF2-40B4-BE49-F238E27FC236}">
                  <a16:creationId xmlns:a16="http://schemas.microsoft.com/office/drawing/2014/main" xmlns="" id="{854C3F13-70D4-473E-AE03-863EA90470DE}"/>
                </a:ext>
              </a:extLst>
            </p:cNvPr>
            <p:cNvSpPr txBox="1"/>
            <p:nvPr/>
          </p:nvSpPr>
          <p:spPr>
            <a:xfrm>
              <a:off x="7135661" y="2228986"/>
              <a:ext cx="9748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b="1" dirty="0">
                  <a:solidFill>
                    <a:srgbClr val="00B050"/>
                  </a:solidFill>
                  <a:ea typeface="Tahoma" panose="020B0604030504040204" pitchFamily="34" charset="0"/>
                  <a:cs typeface="Arial" panose="020B0604020202020204" pitchFamily="34" charset="0"/>
                </a:rPr>
                <a:t>РАСХОД</a:t>
              </a:r>
            </a:p>
          </p:txBody>
        </p:sp>
      </p:grp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0C3078E8-646F-442C-863C-AEFE71448231}"/>
              </a:ext>
            </a:extLst>
          </p:cNvPr>
          <p:cNvSpPr/>
          <p:nvPr/>
        </p:nvSpPr>
        <p:spPr>
          <a:xfrm>
            <a:off x="2139351" y="5628465"/>
            <a:ext cx="29663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Контрольный счет НДС открывается в банках второго уровня для плательщиков НДС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589E9F3F-F81D-40C1-8706-DB66570F53E4}"/>
              </a:ext>
            </a:extLst>
          </p:cNvPr>
          <p:cNvSpPr/>
          <p:nvPr/>
        </p:nvSpPr>
        <p:spPr>
          <a:xfrm>
            <a:off x="7929511" y="5615177"/>
            <a:ext cx="37671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К счету применяется особый режим осуществления операций – невозможно </a:t>
            </a:r>
            <a:r>
              <a:rPr lang="ru-RU" sz="1600" dirty="0" err="1"/>
              <a:t>обналичивание</a:t>
            </a:r>
            <a:r>
              <a:rPr lang="ru-RU" sz="1600" dirty="0"/>
              <a:t> денег с КС НДС 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567AE7C8-0AFB-4729-81B0-4EECEB17EC89}"/>
              </a:ext>
            </a:extLst>
          </p:cNvPr>
          <p:cNvSpPr/>
          <p:nvPr/>
        </p:nvSpPr>
        <p:spPr>
          <a:xfrm>
            <a:off x="267420" y="5426255"/>
            <a:ext cx="11705506" cy="1286233"/>
          </a:xfrm>
          <a:prstGeom prst="rect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D4FB201D-B3FC-4A75-A2E4-E673321C3C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748" y="5680269"/>
            <a:ext cx="840795" cy="840795"/>
          </a:xfrm>
          <a:prstGeom prst="rect">
            <a:avLst/>
          </a:prstGeom>
        </p:spPr>
      </p:pic>
      <p:grpSp>
        <p:nvGrpSpPr>
          <p:cNvPr id="46" name="Группа 45">
            <a:extLst>
              <a:ext uri="{FF2B5EF4-FFF2-40B4-BE49-F238E27FC236}">
                <a16:creationId xmlns:a16="http://schemas.microsoft.com/office/drawing/2014/main" xmlns="" id="{6A5A51CE-4D6B-4D68-AA51-471E9CD6F11F}"/>
              </a:ext>
            </a:extLst>
          </p:cNvPr>
          <p:cNvGrpSpPr/>
          <p:nvPr/>
        </p:nvGrpSpPr>
        <p:grpSpPr>
          <a:xfrm>
            <a:off x="6916201" y="5615177"/>
            <a:ext cx="905887" cy="905887"/>
            <a:chOff x="4684143" y="5442178"/>
            <a:chExt cx="905887" cy="905887"/>
          </a:xfrm>
        </p:grpSpPr>
        <p:cxnSp>
          <p:nvCxnSpPr>
            <p:cNvPr id="47" name="Прямая соединительная линия 46">
              <a:extLst>
                <a:ext uri="{FF2B5EF4-FFF2-40B4-BE49-F238E27FC236}">
                  <a16:creationId xmlns:a16="http://schemas.microsoft.com/office/drawing/2014/main" xmlns="" id="{52746057-E627-42AB-B642-4DA07EF3DA0D}"/>
                </a:ext>
              </a:extLst>
            </p:cNvPr>
            <p:cNvCxnSpPr/>
            <p:nvPr/>
          </p:nvCxnSpPr>
          <p:spPr>
            <a:xfrm>
              <a:off x="4684143" y="5442178"/>
              <a:ext cx="905887" cy="905887"/>
            </a:xfrm>
            <a:prstGeom prst="line">
              <a:avLst/>
            </a:prstGeom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>
              <a:extLst>
                <a:ext uri="{FF2B5EF4-FFF2-40B4-BE49-F238E27FC236}">
                  <a16:creationId xmlns:a16="http://schemas.microsoft.com/office/drawing/2014/main" xmlns="" id="{06794E52-A90B-4448-80C6-3DEF9A9D5593}"/>
                </a:ext>
              </a:extLst>
            </p:cNvPr>
            <p:cNvCxnSpPr/>
            <p:nvPr/>
          </p:nvCxnSpPr>
          <p:spPr>
            <a:xfrm flipH="1">
              <a:off x="4684143" y="5442178"/>
              <a:ext cx="905887" cy="905887"/>
            </a:xfrm>
            <a:prstGeom prst="line">
              <a:avLst/>
            </a:prstGeom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Овал 48">
            <a:extLst>
              <a:ext uri="{FF2B5EF4-FFF2-40B4-BE49-F238E27FC236}">
                <a16:creationId xmlns:a16="http://schemas.microsoft.com/office/drawing/2014/main" xmlns="" id="{9AA621B6-F4AD-4698-AEC4-FA3F0D475311}"/>
              </a:ext>
            </a:extLst>
          </p:cNvPr>
          <p:cNvSpPr/>
          <p:nvPr/>
        </p:nvSpPr>
        <p:spPr>
          <a:xfrm>
            <a:off x="1160562" y="5680269"/>
            <a:ext cx="836762" cy="83676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0" name="Группа 21">
            <a:extLst>
              <a:ext uri="{FF2B5EF4-FFF2-40B4-BE49-F238E27FC236}">
                <a16:creationId xmlns:a16="http://schemas.microsoft.com/office/drawing/2014/main" xmlns="" id="{90C11132-07B2-4D3F-B03B-CDFE5C1CC0AE}"/>
              </a:ext>
            </a:extLst>
          </p:cNvPr>
          <p:cNvGrpSpPr>
            <a:grpSpLocks/>
          </p:cNvGrpSpPr>
          <p:nvPr/>
        </p:nvGrpSpPr>
        <p:grpSpPr bwMode="auto">
          <a:xfrm>
            <a:off x="1282323" y="5771237"/>
            <a:ext cx="593153" cy="592249"/>
            <a:chOff x="5751237" y="1062727"/>
            <a:chExt cx="1040474" cy="1040474"/>
          </a:xfrm>
        </p:grpSpPr>
        <p:pic>
          <p:nvPicPr>
            <p:cNvPr id="51" name="Рисунок 12">
              <a:extLst>
                <a:ext uri="{FF2B5EF4-FFF2-40B4-BE49-F238E27FC236}">
                  <a16:creationId xmlns:a16="http://schemas.microsoft.com/office/drawing/2014/main" xmlns="" id="{977978DA-7FB5-4618-A8DA-234D04FB62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1237" y="1062727"/>
              <a:ext cx="1040474" cy="1040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xmlns="" id="{29248FE8-3086-4D49-BA33-71A5DFBDFFAE}"/>
                </a:ext>
              </a:extLst>
            </p:cNvPr>
            <p:cNvSpPr/>
            <p:nvPr/>
          </p:nvSpPr>
          <p:spPr>
            <a:xfrm>
              <a:off x="6169964" y="1658418"/>
              <a:ext cx="203019" cy="327233"/>
            </a:xfrm>
            <a:prstGeom prst="rect">
              <a:avLst/>
            </a:pr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350">
                <a:solidFill>
                  <a:schemeClr val="tx1"/>
                </a:solidFill>
                <a:latin typeface="Calibri" panose="020F0502020204030204"/>
              </a:endParaRPr>
            </a:p>
          </p:txBody>
        </p:sp>
      </p:grp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66B592A6-85A1-4C6B-9978-8307A258CD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100" y="3163266"/>
            <a:ext cx="822825" cy="822825"/>
          </a:xfrm>
          <a:prstGeom prst="rect">
            <a:avLst/>
          </a:prstGeom>
        </p:spPr>
      </p:pic>
      <p:sp>
        <p:nvSpPr>
          <p:cNvPr id="32" name="TextBox 4"/>
          <p:cNvSpPr txBox="1">
            <a:spLocks noChangeArrowheads="1"/>
          </p:cNvSpPr>
          <p:nvPr/>
        </p:nvSpPr>
        <p:spPr bwMode="auto">
          <a:xfrm>
            <a:off x="11575866" y="6388733"/>
            <a:ext cx="560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>
                <a:latin typeface="+mn-lt"/>
              </a:rPr>
              <a:t>4</a:t>
            </a:r>
            <a:endParaRPr lang="ru-RU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842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B70DA5C-9E49-4D49-8CA1-54C7D261D63D}"/>
              </a:ext>
            </a:extLst>
          </p:cNvPr>
          <p:cNvSpPr/>
          <p:nvPr/>
        </p:nvSpPr>
        <p:spPr>
          <a:xfrm>
            <a:off x="0" y="0"/>
            <a:ext cx="12192000" cy="98406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5" name="Стрелка: пятиугольник 4">
            <a:extLst>
              <a:ext uri="{FF2B5EF4-FFF2-40B4-BE49-F238E27FC236}">
                <a16:creationId xmlns:a16="http://schemas.microsoft.com/office/drawing/2014/main" xmlns="" id="{F4628EC6-B202-4674-851F-3D12EF6B9666}"/>
              </a:ext>
            </a:extLst>
          </p:cNvPr>
          <p:cNvSpPr/>
          <p:nvPr/>
        </p:nvSpPr>
        <p:spPr>
          <a:xfrm rot="10800000">
            <a:off x="11001374" y="-1"/>
            <a:ext cx="1190625" cy="984069"/>
          </a:xfrm>
          <a:prstGeom prst="homePlate">
            <a:avLst>
              <a:gd name="adj" fmla="val 2168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pic>
        <p:nvPicPr>
          <p:cNvPr id="6" name="Picture 6" descr="C:\Users\user\Downloads\20b977f55a06df8734c27777c6d5ef1f.png">
            <a:extLst>
              <a:ext uri="{FF2B5EF4-FFF2-40B4-BE49-F238E27FC236}">
                <a16:creationId xmlns:a16="http://schemas.microsoft.com/office/drawing/2014/main" xmlns="" id="{6B027971-02E4-49FF-B357-664499D1AB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22" b="9851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19" r="23340"/>
          <a:stretch/>
        </p:blipFill>
        <p:spPr bwMode="auto">
          <a:xfrm>
            <a:off x="11220449" y="97377"/>
            <a:ext cx="851091" cy="79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31BE4D5-FAE8-4E32-9C23-C8370C05371F}"/>
              </a:ext>
            </a:extLst>
          </p:cNvPr>
          <p:cNvSpPr/>
          <p:nvPr/>
        </p:nvSpPr>
        <p:spPr>
          <a:xfrm>
            <a:off x="260050" y="230424"/>
            <a:ext cx="107413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ПОРЯДОК ОТКРЫТИЯ В БВУ КС-НДС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BC191086-9770-4CE9-BA9D-9AA6969DB94F}"/>
              </a:ext>
            </a:extLst>
          </p:cNvPr>
          <p:cNvSpPr/>
          <p:nvPr/>
        </p:nvSpPr>
        <p:spPr>
          <a:xfrm>
            <a:off x="603310" y="1203343"/>
            <a:ext cx="11235546" cy="752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708BD4F4-ACCF-42CF-A987-B50343C3E070}"/>
              </a:ext>
            </a:extLst>
          </p:cNvPr>
          <p:cNvSpPr/>
          <p:nvPr/>
        </p:nvSpPr>
        <p:spPr>
          <a:xfrm>
            <a:off x="2371724" y="1249648"/>
            <a:ext cx="6593595" cy="744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Любой Банк второго уровня, предоставляющий  услугу по открытию КС НДС </a:t>
            </a:r>
          </a:p>
        </p:txBody>
      </p:sp>
      <p:sp>
        <p:nvSpPr>
          <p:cNvPr id="35" name="Пятиугольник 8">
            <a:extLst>
              <a:ext uri="{FF2B5EF4-FFF2-40B4-BE49-F238E27FC236}">
                <a16:creationId xmlns:a16="http://schemas.microsoft.com/office/drawing/2014/main" xmlns="" id="{BCFF271C-A1F2-46D6-BC32-AEC4980A064D}"/>
              </a:ext>
            </a:extLst>
          </p:cNvPr>
          <p:cNvSpPr/>
          <p:nvPr/>
        </p:nvSpPr>
        <p:spPr>
          <a:xfrm>
            <a:off x="353144" y="1210751"/>
            <a:ext cx="1871932" cy="737840"/>
          </a:xfrm>
          <a:prstGeom prst="homePlate">
            <a:avLst>
              <a:gd name="adj" fmla="val 2095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БАНК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A9C4DC11-2554-455C-B4F9-31AB2673E754}"/>
              </a:ext>
            </a:extLst>
          </p:cNvPr>
          <p:cNvSpPr/>
          <p:nvPr/>
        </p:nvSpPr>
        <p:spPr>
          <a:xfrm>
            <a:off x="603310" y="2217578"/>
            <a:ext cx="11235546" cy="10141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2D593735-CF4E-41C6-8474-652852126AE5}"/>
              </a:ext>
            </a:extLst>
          </p:cNvPr>
          <p:cNvSpPr/>
          <p:nvPr/>
        </p:nvSpPr>
        <p:spPr>
          <a:xfrm>
            <a:off x="2371717" y="2254998"/>
            <a:ext cx="6593595" cy="965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Плательщик НДС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Наличие текущего счета в том же Банке</a:t>
            </a:r>
          </a:p>
          <a:p>
            <a:pPr indent="-285750">
              <a:buFont typeface="Arial" pitchFamily="34" charset="0"/>
              <a:buChar char="•"/>
            </a:pPr>
            <a:r>
              <a:rPr lang="ru-RU" dirty="0"/>
              <a:t>Один Банк           один КС НДС </a:t>
            </a:r>
            <a:r>
              <a:rPr lang="ru-RU" i="1" dirty="0"/>
              <a:t>*</a:t>
            </a:r>
            <a:r>
              <a:rPr lang="ru-RU" sz="1400" dirty="0"/>
              <a:t>рекомендация</a:t>
            </a:r>
          </a:p>
        </p:txBody>
      </p:sp>
      <p:sp>
        <p:nvSpPr>
          <p:cNvPr id="55" name="Пятиугольник 31">
            <a:extLst>
              <a:ext uri="{FF2B5EF4-FFF2-40B4-BE49-F238E27FC236}">
                <a16:creationId xmlns:a16="http://schemas.microsoft.com/office/drawing/2014/main" xmlns="" id="{718D8F49-B150-451D-BF5E-F2FEBA56DBF6}"/>
              </a:ext>
            </a:extLst>
          </p:cNvPr>
          <p:cNvSpPr/>
          <p:nvPr/>
        </p:nvSpPr>
        <p:spPr>
          <a:xfrm>
            <a:off x="353144" y="2217578"/>
            <a:ext cx="1871932" cy="1020297"/>
          </a:xfrm>
          <a:prstGeom prst="homePlate">
            <a:avLst>
              <a:gd name="adj" fmla="val 2095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УСЛОВИЯ ДЛЯ ОТКРЫТИЯ</a:t>
            </a:r>
          </a:p>
        </p:txBody>
      </p:sp>
      <p:cxnSp>
        <p:nvCxnSpPr>
          <p:cNvPr id="56" name="Прямая со стрелкой 55">
            <a:extLst>
              <a:ext uri="{FF2B5EF4-FFF2-40B4-BE49-F238E27FC236}">
                <a16:creationId xmlns:a16="http://schemas.microsoft.com/office/drawing/2014/main" xmlns="" id="{114AF9EB-2825-4BDF-B4B7-F5A8FB5E7A14}"/>
              </a:ext>
            </a:extLst>
          </p:cNvPr>
          <p:cNvCxnSpPr/>
          <p:nvPr/>
        </p:nvCxnSpPr>
        <p:spPr>
          <a:xfrm>
            <a:off x="3913446" y="3014038"/>
            <a:ext cx="35087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xmlns="" id="{4C9F5237-8214-475F-8A64-EAC51C4BA709}"/>
              </a:ext>
            </a:extLst>
          </p:cNvPr>
          <p:cNvSpPr/>
          <p:nvPr/>
        </p:nvSpPr>
        <p:spPr>
          <a:xfrm>
            <a:off x="603310" y="3419883"/>
            <a:ext cx="11235546" cy="8280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xmlns="" id="{7B8A4C26-309C-4C8D-9DB0-7D810AF39D98}"/>
              </a:ext>
            </a:extLst>
          </p:cNvPr>
          <p:cNvSpPr/>
          <p:nvPr/>
        </p:nvSpPr>
        <p:spPr>
          <a:xfrm>
            <a:off x="2371721" y="3642960"/>
            <a:ext cx="65935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Заявление на открытие счета</a:t>
            </a:r>
          </a:p>
        </p:txBody>
      </p:sp>
      <p:sp>
        <p:nvSpPr>
          <p:cNvPr id="60" name="Пятиугольник 48">
            <a:extLst>
              <a:ext uri="{FF2B5EF4-FFF2-40B4-BE49-F238E27FC236}">
                <a16:creationId xmlns:a16="http://schemas.microsoft.com/office/drawing/2014/main" xmlns="" id="{A8D4D7E2-6319-47B2-AF60-D545AF790675}"/>
              </a:ext>
            </a:extLst>
          </p:cNvPr>
          <p:cNvSpPr/>
          <p:nvPr/>
        </p:nvSpPr>
        <p:spPr>
          <a:xfrm>
            <a:off x="353144" y="3419887"/>
            <a:ext cx="1871932" cy="833597"/>
          </a:xfrm>
          <a:prstGeom prst="homePlate">
            <a:avLst>
              <a:gd name="adj" fmla="val 2095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ДОКУМЕНТЫ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xmlns="" id="{895569CC-FAAB-4896-A9C9-946304003CF9}"/>
              </a:ext>
            </a:extLst>
          </p:cNvPr>
          <p:cNvSpPr/>
          <p:nvPr/>
        </p:nvSpPr>
        <p:spPr>
          <a:xfrm>
            <a:off x="606834" y="4580397"/>
            <a:ext cx="11232021" cy="8419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xmlns="" id="{868CBD27-B4E3-4463-84AE-EEFEF0724AC5}"/>
              </a:ext>
            </a:extLst>
          </p:cNvPr>
          <p:cNvSpPr/>
          <p:nvPr/>
        </p:nvSpPr>
        <p:spPr>
          <a:xfrm>
            <a:off x="2400165" y="4678955"/>
            <a:ext cx="6667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Зависит от возможностей систем дистанционного обслуживания  в каждом конкретном Банке</a:t>
            </a:r>
          </a:p>
        </p:txBody>
      </p:sp>
      <p:sp>
        <p:nvSpPr>
          <p:cNvPr id="64" name="Пятиугольник 52">
            <a:extLst>
              <a:ext uri="{FF2B5EF4-FFF2-40B4-BE49-F238E27FC236}">
                <a16:creationId xmlns:a16="http://schemas.microsoft.com/office/drawing/2014/main" xmlns="" id="{81140F7D-E67C-4890-BAD8-83158262DB92}"/>
              </a:ext>
            </a:extLst>
          </p:cNvPr>
          <p:cNvSpPr/>
          <p:nvPr/>
        </p:nvSpPr>
        <p:spPr>
          <a:xfrm>
            <a:off x="353144" y="4577454"/>
            <a:ext cx="1898310" cy="847855"/>
          </a:xfrm>
          <a:prstGeom prst="homePlate">
            <a:avLst>
              <a:gd name="adj" fmla="val 2095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ВОЗМОЖНОСТЬ ДИСТАНЦИОННОГО ОТКРЫТИЯ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08F22A33-7248-4E90-91AE-7E0B7FD3B3E2}"/>
              </a:ext>
            </a:extLst>
          </p:cNvPr>
          <p:cNvSpPr txBox="1"/>
          <p:nvPr/>
        </p:nvSpPr>
        <p:spPr>
          <a:xfrm>
            <a:off x="7177815" y="3672925"/>
            <a:ext cx="4468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/>
              <a:t>*В некоторых  Банках  Заявление и Договор</a:t>
            </a: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FE151536-4CB1-4D75-ABA4-B427ABAA2A5A}"/>
              </a:ext>
            </a:extLst>
          </p:cNvPr>
          <p:cNvSpPr/>
          <p:nvPr/>
        </p:nvSpPr>
        <p:spPr>
          <a:xfrm>
            <a:off x="603310" y="5749277"/>
            <a:ext cx="11232021" cy="9320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xmlns="" id="{2C498043-BDE3-48CB-BCF0-0B334E03E484}"/>
              </a:ext>
            </a:extLst>
          </p:cNvPr>
          <p:cNvSpPr/>
          <p:nvPr/>
        </p:nvSpPr>
        <p:spPr>
          <a:xfrm>
            <a:off x="2400164" y="5812873"/>
            <a:ext cx="659359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buFont typeface="Arial" pitchFamily="34" charset="0"/>
              <a:buChar char="•"/>
            </a:pPr>
            <a:r>
              <a:rPr lang="ru-RU" dirty="0"/>
              <a:t>Устанавливаются Банками самостоятельно</a:t>
            </a:r>
          </a:p>
          <a:p>
            <a:pPr marL="266700"/>
            <a:r>
              <a:rPr lang="ru-RU" sz="1400" dirty="0"/>
              <a:t>*Отдельные  Банки  поддержали предложение по снижению/отмене комиссий </a:t>
            </a:r>
            <a:r>
              <a:rPr lang="en-US" sz="1400" dirty="0"/>
              <a:t>       </a:t>
            </a:r>
          </a:p>
          <a:p>
            <a:pPr marL="266700"/>
            <a:r>
              <a:rPr lang="ru-RU" sz="1400" dirty="0"/>
              <a:t>за открытие и ведение КС НДС</a:t>
            </a:r>
          </a:p>
        </p:txBody>
      </p:sp>
      <p:sp>
        <p:nvSpPr>
          <p:cNvPr id="69" name="Пятиугольник 58">
            <a:extLst>
              <a:ext uri="{FF2B5EF4-FFF2-40B4-BE49-F238E27FC236}">
                <a16:creationId xmlns:a16="http://schemas.microsoft.com/office/drawing/2014/main" xmlns="" id="{33B0D66D-0AD1-4AEF-8DA5-B2898D936BD1}"/>
              </a:ext>
            </a:extLst>
          </p:cNvPr>
          <p:cNvSpPr/>
          <p:nvPr/>
        </p:nvSpPr>
        <p:spPr>
          <a:xfrm>
            <a:off x="353144" y="5749278"/>
            <a:ext cx="1871932" cy="932064"/>
          </a:xfrm>
          <a:prstGeom prst="homePlate">
            <a:avLst>
              <a:gd name="adj" fmla="val 2095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КОМИССИИ БАНКА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xmlns="" id="{686DB34E-7C63-4944-B3B2-8EC150F3CC6C}"/>
              </a:ext>
            </a:extLst>
          </p:cNvPr>
          <p:cNvSpPr/>
          <p:nvPr/>
        </p:nvSpPr>
        <p:spPr>
          <a:xfrm>
            <a:off x="2371718" y="6148416"/>
            <a:ext cx="65935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ru-RU" sz="1400" dirty="0"/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11631612" y="6488668"/>
            <a:ext cx="560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>
                <a:latin typeface="+mn-lt"/>
              </a:rPr>
              <a:t>5</a:t>
            </a:r>
            <a:endParaRPr lang="ru-RU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0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002" y="1"/>
            <a:ext cx="12021954" cy="759125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36A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82880" y="-5159"/>
            <a:ext cx="119160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СЦЕНАРИЙ РАБОТЫ НАЛОГОПЛАТЕЛЬЩИКОВ </a:t>
            </a:r>
            <a:r>
              <a:rPr lang="en-US" sz="2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ИС НДС BLOCKCHAIN</a:t>
            </a:r>
          </a:p>
        </p:txBody>
      </p:sp>
      <p:sp>
        <p:nvSpPr>
          <p:cNvPr id="2" name="Овал 1"/>
          <p:cNvSpPr/>
          <p:nvPr/>
        </p:nvSpPr>
        <p:spPr>
          <a:xfrm>
            <a:off x="1843178" y="1224951"/>
            <a:ext cx="1043796" cy="104379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1843178" y="4382218"/>
            <a:ext cx="1043796" cy="104379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715110" y="1224951"/>
            <a:ext cx="1043796" cy="104379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804916" y="1215320"/>
            <a:ext cx="6194279" cy="2122813"/>
          </a:xfrm>
          <a:prstGeom prst="roundRect">
            <a:avLst>
              <a:gd name="adj" fmla="val 7542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6007579" y="4382218"/>
            <a:ext cx="1043796" cy="104379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6007579" y="2118258"/>
            <a:ext cx="1043796" cy="104379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7507497" y="2118258"/>
            <a:ext cx="1043796" cy="104379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9018198" y="2118258"/>
            <a:ext cx="1043796" cy="104379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5"/>
          <p:cNvSpPr txBox="1"/>
          <p:nvPr/>
        </p:nvSpPr>
        <p:spPr>
          <a:xfrm>
            <a:off x="1791662" y="848163"/>
            <a:ext cx="11855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ПОСТАВЩИК</a:t>
            </a:r>
          </a:p>
        </p:txBody>
      </p:sp>
      <p:sp>
        <p:nvSpPr>
          <p:cNvPr id="35" name="TextBox 5"/>
          <p:cNvSpPr txBox="1"/>
          <p:nvPr/>
        </p:nvSpPr>
        <p:spPr>
          <a:xfrm>
            <a:off x="3859854" y="848163"/>
            <a:ext cx="7543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ИС ЭСФ</a:t>
            </a:r>
          </a:p>
        </p:txBody>
      </p:sp>
      <p:sp>
        <p:nvSpPr>
          <p:cNvPr id="36" name="TextBox 5"/>
          <p:cNvSpPr txBox="1"/>
          <p:nvPr/>
        </p:nvSpPr>
        <p:spPr>
          <a:xfrm>
            <a:off x="1757281" y="5506427"/>
            <a:ext cx="12155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ПОКУПАТЕЛЬ</a:t>
            </a:r>
          </a:p>
        </p:txBody>
      </p:sp>
      <p:sp>
        <p:nvSpPr>
          <p:cNvPr id="37" name="TextBox 5"/>
          <p:cNvSpPr txBox="1"/>
          <p:nvPr/>
        </p:nvSpPr>
        <p:spPr>
          <a:xfrm>
            <a:off x="6237391" y="5506427"/>
            <a:ext cx="605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БАНК</a:t>
            </a:r>
          </a:p>
        </p:txBody>
      </p:sp>
      <p:sp>
        <p:nvSpPr>
          <p:cNvPr id="38" name="TextBox 5"/>
          <p:cNvSpPr txBox="1"/>
          <p:nvPr/>
        </p:nvSpPr>
        <p:spPr>
          <a:xfrm>
            <a:off x="5874062" y="1493278"/>
            <a:ext cx="1289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ИС НДС </a:t>
            </a:r>
            <a:b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39" name="TextBox 5"/>
          <p:cNvSpPr txBox="1"/>
          <p:nvPr/>
        </p:nvSpPr>
        <p:spPr>
          <a:xfrm>
            <a:off x="7285985" y="1396024"/>
            <a:ext cx="14501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>
                <a:cs typeface="Arial" panose="020B0604020202020204" pitchFamily="34" charset="0"/>
              </a:rPr>
              <a:t>Расчет обязательств </a:t>
            </a:r>
            <a:br>
              <a:rPr lang="ru-RU" sz="1000" dirty="0">
                <a:cs typeface="Arial" panose="020B0604020202020204" pitchFamily="34" charset="0"/>
              </a:rPr>
            </a:br>
            <a:r>
              <a:rPr lang="ru-RU" sz="1000" dirty="0">
                <a:cs typeface="Arial" panose="020B0604020202020204" pitchFamily="34" charset="0"/>
              </a:rPr>
              <a:t>по НДС</a:t>
            </a:r>
          </a:p>
          <a:p>
            <a:pPr algn="ctr"/>
            <a:r>
              <a:rPr lang="ru-RU" sz="1000" dirty="0">
                <a:cs typeface="Arial" panose="020B0604020202020204" pitchFamily="34" charset="0"/>
              </a:rPr>
              <a:t>Подтверждение </a:t>
            </a:r>
            <a:br>
              <a:rPr lang="ru-RU" sz="1000" dirty="0">
                <a:cs typeface="Arial" panose="020B0604020202020204" pitchFamily="34" charset="0"/>
              </a:rPr>
            </a:br>
            <a:r>
              <a:rPr lang="ru-RU" sz="1000" dirty="0">
                <a:cs typeface="Arial" panose="020B0604020202020204" pitchFamily="34" charset="0"/>
              </a:rPr>
              <a:t>зачета по НДС</a:t>
            </a:r>
          </a:p>
        </p:txBody>
      </p:sp>
      <p:sp>
        <p:nvSpPr>
          <p:cNvPr id="40" name="TextBox 5"/>
          <p:cNvSpPr txBox="1"/>
          <p:nvPr/>
        </p:nvSpPr>
        <p:spPr>
          <a:xfrm>
            <a:off x="9021365" y="1629542"/>
            <a:ext cx="10374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>
                <a:cs typeface="Arial" panose="020B0604020202020204" pitchFamily="34" charset="0"/>
              </a:rPr>
              <a:t>НАЛОГОВЫЕ </a:t>
            </a:r>
            <a:br>
              <a:rPr lang="ru-RU" sz="1100" b="1" dirty="0">
                <a:cs typeface="Arial" panose="020B0604020202020204" pitchFamily="34" charset="0"/>
              </a:rPr>
            </a:br>
            <a:r>
              <a:rPr lang="ru-RU" sz="1100" b="1" dirty="0">
                <a:cs typeface="Arial" panose="020B0604020202020204" pitchFamily="34" charset="0"/>
              </a:rPr>
              <a:t>ДЕКЛАРАЦИИ</a:t>
            </a:r>
          </a:p>
        </p:txBody>
      </p:sp>
      <p:cxnSp>
        <p:nvCxnSpPr>
          <p:cNvPr id="18" name="Прямая со стрелкой 17"/>
          <p:cNvCxnSpPr>
            <a:stCxn id="29" idx="0"/>
            <a:endCxn id="30" idx="4"/>
          </p:cNvCxnSpPr>
          <p:nvPr/>
        </p:nvCxnSpPr>
        <p:spPr>
          <a:xfrm flipV="1">
            <a:off x="6529477" y="3162054"/>
            <a:ext cx="0" cy="1220164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26" idx="6"/>
            <a:endCxn id="29" idx="2"/>
          </p:cNvCxnSpPr>
          <p:nvPr/>
        </p:nvCxnSpPr>
        <p:spPr>
          <a:xfrm>
            <a:off x="2886975" y="4904116"/>
            <a:ext cx="3120605" cy="0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Соединительная линия уступом 43"/>
          <p:cNvCxnSpPr/>
          <p:nvPr/>
        </p:nvCxnSpPr>
        <p:spPr>
          <a:xfrm rot="5400000" flipH="1" flipV="1">
            <a:off x="3368978" y="1752958"/>
            <a:ext cx="1634704" cy="3642503"/>
          </a:xfrm>
          <a:prstGeom prst="bentConnector2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Соединительная линия уступом 48"/>
          <p:cNvCxnSpPr/>
          <p:nvPr/>
        </p:nvCxnSpPr>
        <p:spPr>
          <a:xfrm>
            <a:off x="4758907" y="1754562"/>
            <a:ext cx="1248673" cy="727392"/>
          </a:xfrm>
          <a:prstGeom prst="bentConnector3">
            <a:avLst>
              <a:gd name="adj1" fmla="val 39016"/>
            </a:avLst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stCxn id="2" idx="6"/>
            <a:endCxn id="28" idx="2"/>
          </p:cNvCxnSpPr>
          <p:nvPr/>
        </p:nvCxnSpPr>
        <p:spPr>
          <a:xfrm>
            <a:off x="2886974" y="1746849"/>
            <a:ext cx="828136" cy="0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7700512" y="3429000"/>
            <a:ext cx="43984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 algn="just">
              <a:spcAft>
                <a:spcPts val="1200"/>
              </a:spcAft>
              <a:buFont typeface="+mj-lt"/>
              <a:buAutoNum type="arabicPeriod"/>
            </a:pPr>
            <a:r>
              <a:rPr lang="ru-RU" sz="1100" b="1" dirty="0"/>
              <a:t>ВЫПИСКА ЭСФ ПО СДЕЛКЕ </a:t>
            </a:r>
          </a:p>
          <a:p>
            <a:pPr marL="182563" indent="-182563" algn="just">
              <a:spcAft>
                <a:spcPts val="1200"/>
              </a:spcAft>
              <a:buFont typeface="+mj-lt"/>
              <a:buAutoNum type="arabicPeriod"/>
            </a:pPr>
            <a:r>
              <a:rPr lang="ru-RU" sz="1100" b="1" dirty="0"/>
              <a:t>ОФОРМЛЕНИЕ ПЛАТЕЖНОГО ДОКУМЕНТА  ПО СДЕЛКЕ </a:t>
            </a:r>
          </a:p>
          <a:p>
            <a:pPr marL="182563" indent="-182563" algn="just">
              <a:spcAft>
                <a:spcPts val="1200"/>
              </a:spcAft>
              <a:buFont typeface="+mj-lt"/>
              <a:buAutoNum type="arabicPeriod"/>
            </a:pPr>
            <a:r>
              <a:rPr lang="ru-RU" sz="1100" b="1" dirty="0"/>
              <a:t>АВТОМАТИЧЕСКОЕ ФОРМИРОВАНИЕ ЛИСТ-ОРДЕРА  В ИС НДС-BLOCKCHAIN</a:t>
            </a:r>
          </a:p>
          <a:p>
            <a:pPr marL="182563" indent="-182563" algn="just">
              <a:spcAft>
                <a:spcPts val="1200"/>
              </a:spcAft>
              <a:buFont typeface="+mj-lt"/>
              <a:buAutoNum type="arabicPeriod"/>
            </a:pPr>
            <a:r>
              <a:rPr lang="ru-RU" sz="1100" b="1" dirty="0"/>
              <a:t>ПРОВЕДЕНИЕ  ОПЛАТЫ ПО ПЛАТЕЖНЫМ ДОКУМЕНТАМ В БВУ</a:t>
            </a:r>
          </a:p>
          <a:p>
            <a:pPr marL="182563" indent="-182563" algn="just">
              <a:spcAft>
                <a:spcPts val="1200"/>
              </a:spcAft>
              <a:buFont typeface="+mj-lt"/>
              <a:buAutoNum type="arabicPeriod"/>
            </a:pPr>
            <a:r>
              <a:rPr lang="ru-RU" sz="1100" b="1" dirty="0"/>
              <a:t>ПЕРЕДАЧА ИНФОРМАЦИИ  БВУ В ИС НДС-BLOCKCHAIN О ПРОВЕДЕНИИ ТРАНЗАКЦИИ</a:t>
            </a:r>
          </a:p>
          <a:p>
            <a:pPr marL="182563" indent="-182563" algn="just">
              <a:spcAft>
                <a:spcPts val="1200"/>
              </a:spcAft>
              <a:buFont typeface="+mj-lt"/>
              <a:buAutoNum type="arabicPeriod"/>
            </a:pPr>
            <a:r>
              <a:rPr lang="ru-RU" sz="1100" b="1" dirty="0"/>
              <a:t>РАСЧЕТ ОБЯЗАТЕЛЬСТВ В БЮДЖЕТ ПО НДС ПО СДЕЛКЕ </a:t>
            </a:r>
          </a:p>
          <a:p>
            <a:pPr marL="182563" indent="-182563" algn="just">
              <a:spcAft>
                <a:spcPts val="1200"/>
              </a:spcAft>
              <a:buFont typeface="+mj-lt"/>
              <a:buAutoNum type="arabicPeriod"/>
            </a:pPr>
            <a:r>
              <a:rPr lang="ru-RU" sz="1100" b="1" dirty="0"/>
              <a:t>АВТОМАТИЧЕСКОЕ ФОРМИРОВАНИЕ ДЕКЛАРАЦИИ ПО </a:t>
            </a:r>
            <a:r>
              <a:rPr lang="ru-RU" sz="1100" b="1" dirty="0" smtClean="0"/>
              <a:t>НДС</a:t>
            </a:r>
          </a:p>
          <a:p>
            <a:pPr marL="182563" indent="-182563" algn="just">
              <a:spcAft>
                <a:spcPts val="1200"/>
              </a:spcAft>
              <a:buFont typeface="+mj-lt"/>
              <a:buAutoNum type="arabicPeriod"/>
            </a:pPr>
            <a:r>
              <a:rPr lang="ru-RU" sz="1100" b="1" dirty="0" smtClean="0"/>
              <a:t>АВТОМАТИЧЕСКИЙ ВОЗВРАТ ПРИ  ИСПОЛЬЗОВАНИИ КС НДС</a:t>
            </a:r>
            <a:endParaRPr lang="ru-RU" sz="1100" b="1" dirty="0"/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611" y="1898307"/>
            <a:ext cx="353547" cy="35354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6" name="Прямоугольник 55"/>
          <p:cNvSpPr/>
          <p:nvPr/>
        </p:nvSpPr>
        <p:spPr>
          <a:xfrm>
            <a:off x="4708645" y="1951406"/>
            <a:ext cx="41389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>
                <a:cs typeface="Arial" panose="020B0604020202020204" pitchFamily="34" charset="0"/>
              </a:rPr>
              <a:t>ЭСФ</a:t>
            </a:r>
          </a:p>
        </p:txBody>
      </p:sp>
      <p:grpSp>
        <p:nvGrpSpPr>
          <p:cNvPr id="59" name="Группа 58"/>
          <p:cNvGrpSpPr/>
          <p:nvPr/>
        </p:nvGrpSpPr>
        <p:grpSpPr>
          <a:xfrm>
            <a:off x="4814442" y="2193232"/>
            <a:ext cx="263214" cy="276999"/>
            <a:chOff x="3196225" y="2261303"/>
            <a:chExt cx="263214" cy="276999"/>
          </a:xfrm>
        </p:grpSpPr>
        <p:sp>
          <p:nvSpPr>
            <p:cNvPr id="57" name="Овал 56"/>
            <p:cNvSpPr/>
            <p:nvPr/>
          </p:nvSpPr>
          <p:spPr>
            <a:xfrm>
              <a:off x="3205174" y="2281503"/>
              <a:ext cx="248529" cy="24852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3196225" y="2261303"/>
              <a:ext cx="26321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cs typeface="Arial" panose="020B0604020202020204" pitchFamily="34" charset="0"/>
                </a:rPr>
                <a:t>1</a:t>
              </a:r>
              <a:endParaRPr lang="ru-RU" sz="12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60" name="Скругленный прямоугольник 59"/>
          <p:cNvSpPr/>
          <p:nvPr/>
        </p:nvSpPr>
        <p:spPr>
          <a:xfrm>
            <a:off x="3272723" y="3943636"/>
            <a:ext cx="1863676" cy="1760467"/>
          </a:xfrm>
          <a:prstGeom prst="roundRect">
            <a:avLst>
              <a:gd name="adj" fmla="val 10717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789" y="2580083"/>
            <a:ext cx="353547" cy="35354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3" name="Прямоугольник 62"/>
          <p:cNvSpPr/>
          <p:nvPr/>
        </p:nvSpPr>
        <p:spPr>
          <a:xfrm>
            <a:off x="2986521" y="2837946"/>
            <a:ext cx="10819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b="1" dirty="0">
                <a:cs typeface="Arial" panose="020B0604020202020204" pitchFamily="34" charset="0"/>
              </a:rPr>
              <a:t>Лист-ордер для оплаты ЭСФ</a:t>
            </a:r>
          </a:p>
        </p:txBody>
      </p:sp>
      <p:grpSp>
        <p:nvGrpSpPr>
          <p:cNvPr id="64" name="Группа 63"/>
          <p:cNvGrpSpPr/>
          <p:nvPr/>
        </p:nvGrpSpPr>
        <p:grpSpPr>
          <a:xfrm>
            <a:off x="3675505" y="2588097"/>
            <a:ext cx="263214" cy="276999"/>
            <a:chOff x="3196225" y="2261303"/>
            <a:chExt cx="263214" cy="276999"/>
          </a:xfrm>
        </p:grpSpPr>
        <p:sp>
          <p:nvSpPr>
            <p:cNvPr id="65" name="Овал 64"/>
            <p:cNvSpPr/>
            <p:nvPr/>
          </p:nvSpPr>
          <p:spPr>
            <a:xfrm>
              <a:off x="3205174" y="2281503"/>
              <a:ext cx="248529" cy="24852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3196225" y="2261303"/>
              <a:ext cx="26321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cs typeface="Arial" panose="020B0604020202020204" pitchFamily="34" charset="0"/>
                </a:rPr>
                <a:t>3</a:t>
              </a:r>
              <a:endParaRPr lang="ru-RU" sz="12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3568315" y="4301810"/>
            <a:ext cx="453983" cy="453983"/>
            <a:chOff x="2266357" y="4301809"/>
            <a:chExt cx="453983" cy="453983"/>
          </a:xfrm>
        </p:grpSpPr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357" y="4301809"/>
              <a:ext cx="453983" cy="453983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69" name="Прямоугольник 68"/>
            <p:cNvSpPr/>
            <p:nvPr/>
          </p:nvSpPr>
          <p:spPr>
            <a:xfrm>
              <a:off x="2376488" y="4457700"/>
              <a:ext cx="262485" cy="2238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4424082" y="4301810"/>
            <a:ext cx="453983" cy="453983"/>
            <a:chOff x="2266357" y="4301809"/>
            <a:chExt cx="453983" cy="453983"/>
          </a:xfrm>
        </p:grpSpPr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357" y="4301809"/>
              <a:ext cx="453983" cy="453983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74" name="Прямоугольник 73"/>
            <p:cNvSpPr/>
            <p:nvPr/>
          </p:nvSpPr>
          <p:spPr>
            <a:xfrm>
              <a:off x="2376488" y="4457700"/>
              <a:ext cx="262485" cy="2238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5" name="Прямоугольник 74"/>
          <p:cNvSpPr/>
          <p:nvPr/>
        </p:nvSpPr>
        <p:spPr>
          <a:xfrm>
            <a:off x="3586242" y="4441764"/>
            <a:ext cx="41870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>
                <a:cs typeface="Arial" panose="020B0604020202020204" pitchFamily="34" charset="0"/>
              </a:rPr>
              <a:t>НДС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4442244" y="4371972"/>
            <a:ext cx="4187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>
                <a:cs typeface="Arial" panose="020B0604020202020204" pitchFamily="34" charset="0"/>
              </a:rPr>
              <a:t>БЕЗ</a:t>
            </a:r>
            <a:br>
              <a:rPr lang="ru-RU" sz="1000" b="1" dirty="0">
                <a:cs typeface="Arial" panose="020B0604020202020204" pitchFamily="34" charset="0"/>
              </a:rPr>
            </a:br>
            <a:r>
              <a:rPr lang="ru-RU" sz="1000" b="1" dirty="0">
                <a:cs typeface="Arial" panose="020B0604020202020204" pitchFamily="34" charset="0"/>
              </a:rPr>
              <a:t>НДС</a:t>
            </a:r>
          </a:p>
        </p:txBody>
      </p:sp>
      <p:pic>
        <p:nvPicPr>
          <p:cNvPr id="77" name="Рисунок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714" y="4839953"/>
            <a:ext cx="505946" cy="505946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707" y="4825955"/>
            <a:ext cx="484632" cy="484632"/>
          </a:xfrm>
          <a:prstGeom prst="rect">
            <a:avLst/>
          </a:prstGeom>
        </p:spPr>
      </p:pic>
      <p:sp>
        <p:nvSpPr>
          <p:cNvPr id="79" name="Прямоугольник 78"/>
          <p:cNvSpPr/>
          <p:nvPr/>
        </p:nvSpPr>
        <p:spPr>
          <a:xfrm>
            <a:off x="3255230" y="5268347"/>
            <a:ext cx="10819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cs typeface="Arial" panose="020B0604020202020204" pitchFamily="34" charset="0"/>
              </a:rPr>
              <a:t>Контрольный счет НДС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4133208" y="5268347"/>
            <a:ext cx="10819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cs typeface="Arial" panose="020B0604020202020204" pitchFamily="34" charset="0"/>
              </a:rPr>
              <a:t>Текущий</a:t>
            </a:r>
          </a:p>
          <a:p>
            <a:pPr algn="ctr"/>
            <a:r>
              <a:rPr lang="ru-RU" sz="1000" b="1" dirty="0">
                <a:cs typeface="Arial" panose="020B0604020202020204" pitchFamily="34" charset="0"/>
              </a:rPr>
              <a:t>счет</a:t>
            </a:r>
          </a:p>
        </p:txBody>
      </p:sp>
      <p:cxnSp>
        <p:nvCxnSpPr>
          <p:cNvPr id="82" name="Прямая со стрелкой 81"/>
          <p:cNvCxnSpPr>
            <a:stCxn id="61" idx="2"/>
            <a:endCxn id="60" idx="0"/>
          </p:cNvCxnSpPr>
          <p:nvPr/>
        </p:nvCxnSpPr>
        <p:spPr>
          <a:xfrm flipH="1">
            <a:off x="4204562" y="2933629"/>
            <a:ext cx="1" cy="1010006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>
            <a:stCxn id="30" idx="6"/>
            <a:endCxn id="31" idx="2"/>
          </p:cNvCxnSpPr>
          <p:nvPr/>
        </p:nvCxnSpPr>
        <p:spPr>
          <a:xfrm>
            <a:off x="7051375" y="2640156"/>
            <a:ext cx="456122" cy="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>
            <a:off x="8562076" y="2640156"/>
            <a:ext cx="456122" cy="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Группа 87"/>
          <p:cNvGrpSpPr/>
          <p:nvPr/>
        </p:nvGrpSpPr>
        <p:grpSpPr>
          <a:xfrm>
            <a:off x="5352193" y="4757578"/>
            <a:ext cx="263214" cy="276999"/>
            <a:chOff x="3196225" y="2261303"/>
            <a:chExt cx="263214" cy="276999"/>
          </a:xfrm>
        </p:grpSpPr>
        <p:sp>
          <p:nvSpPr>
            <p:cNvPr id="89" name="Овал 88"/>
            <p:cNvSpPr/>
            <p:nvPr/>
          </p:nvSpPr>
          <p:spPr>
            <a:xfrm>
              <a:off x="3205174" y="2281503"/>
              <a:ext cx="248529" cy="24852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3196225" y="2261303"/>
              <a:ext cx="26321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94" name="Прямоугольник 93"/>
          <p:cNvSpPr/>
          <p:nvPr/>
        </p:nvSpPr>
        <p:spPr>
          <a:xfrm>
            <a:off x="3360043" y="3973501"/>
            <a:ext cx="175392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cs typeface="Arial" panose="020B0604020202020204" pitchFamily="34" charset="0"/>
              </a:rPr>
              <a:t>ПЛАТЕЖНЫЕ ДОКУМЕНТЫ</a:t>
            </a:r>
          </a:p>
        </p:txBody>
      </p:sp>
      <p:grpSp>
        <p:nvGrpSpPr>
          <p:cNvPr id="95" name="Группа 94"/>
          <p:cNvGrpSpPr/>
          <p:nvPr/>
        </p:nvGrpSpPr>
        <p:grpSpPr>
          <a:xfrm>
            <a:off x="6387087" y="3691836"/>
            <a:ext cx="263214" cy="276999"/>
            <a:chOff x="3196225" y="2261303"/>
            <a:chExt cx="263214" cy="276999"/>
          </a:xfrm>
        </p:grpSpPr>
        <p:sp>
          <p:nvSpPr>
            <p:cNvPr id="96" name="Овал 95"/>
            <p:cNvSpPr/>
            <p:nvPr/>
          </p:nvSpPr>
          <p:spPr>
            <a:xfrm>
              <a:off x="3205174" y="2281503"/>
              <a:ext cx="248529" cy="24852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3196225" y="2261303"/>
              <a:ext cx="26321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98" name="Группа 97"/>
          <p:cNvGrpSpPr/>
          <p:nvPr/>
        </p:nvGrpSpPr>
        <p:grpSpPr>
          <a:xfrm>
            <a:off x="7900914" y="3015362"/>
            <a:ext cx="263214" cy="276999"/>
            <a:chOff x="3196225" y="2261303"/>
            <a:chExt cx="263214" cy="276999"/>
          </a:xfrm>
        </p:grpSpPr>
        <p:sp>
          <p:nvSpPr>
            <p:cNvPr id="99" name="Овал 98"/>
            <p:cNvSpPr/>
            <p:nvPr/>
          </p:nvSpPr>
          <p:spPr>
            <a:xfrm>
              <a:off x="3205174" y="2281503"/>
              <a:ext cx="248529" cy="24852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3196225" y="2261303"/>
              <a:ext cx="26321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101" name="Группа 100"/>
          <p:cNvGrpSpPr/>
          <p:nvPr/>
        </p:nvGrpSpPr>
        <p:grpSpPr>
          <a:xfrm>
            <a:off x="9408488" y="3015362"/>
            <a:ext cx="263214" cy="276999"/>
            <a:chOff x="3196225" y="2261303"/>
            <a:chExt cx="263214" cy="276999"/>
          </a:xfrm>
        </p:grpSpPr>
        <p:sp>
          <p:nvSpPr>
            <p:cNvPr id="102" name="Овал 101"/>
            <p:cNvSpPr/>
            <p:nvPr/>
          </p:nvSpPr>
          <p:spPr>
            <a:xfrm>
              <a:off x="3205174" y="2281503"/>
              <a:ext cx="248529" cy="24852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Прямоугольник 102"/>
            <p:cNvSpPr/>
            <p:nvPr/>
          </p:nvSpPr>
          <p:spPr>
            <a:xfrm>
              <a:off x="3196225" y="2261303"/>
              <a:ext cx="26321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104" name="Группа 103"/>
          <p:cNvGrpSpPr/>
          <p:nvPr/>
        </p:nvGrpSpPr>
        <p:grpSpPr>
          <a:xfrm>
            <a:off x="4096665" y="5586033"/>
            <a:ext cx="263214" cy="276999"/>
            <a:chOff x="3196225" y="2261303"/>
            <a:chExt cx="263214" cy="276999"/>
          </a:xfrm>
        </p:grpSpPr>
        <p:sp>
          <p:nvSpPr>
            <p:cNvPr id="105" name="Овал 104"/>
            <p:cNvSpPr/>
            <p:nvPr/>
          </p:nvSpPr>
          <p:spPr>
            <a:xfrm>
              <a:off x="3205174" y="2281503"/>
              <a:ext cx="248529" cy="24852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Прямоугольник 105"/>
            <p:cNvSpPr/>
            <p:nvPr/>
          </p:nvSpPr>
          <p:spPr>
            <a:xfrm>
              <a:off x="3196225" y="2261303"/>
              <a:ext cx="26321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107" name="Рисунок 10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270" y="2303309"/>
            <a:ext cx="609974" cy="609974"/>
          </a:xfrm>
          <a:prstGeom prst="rect">
            <a:avLst/>
          </a:prstGeom>
        </p:spPr>
      </p:pic>
      <p:pic>
        <p:nvPicPr>
          <p:cNvPr id="108" name="Рисунок 10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500" y="2280205"/>
            <a:ext cx="625050" cy="625050"/>
          </a:xfrm>
          <a:prstGeom prst="rect">
            <a:avLst/>
          </a:prstGeom>
        </p:spPr>
      </p:pic>
      <p:pic>
        <p:nvPicPr>
          <p:cNvPr id="109" name="Рисунок 10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971" y="2276727"/>
            <a:ext cx="738634" cy="738634"/>
          </a:xfrm>
          <a:prstGeom prst="rect">
            <a:avLst/>
          </a:prstGeom>
        </p:spPr>
      </p:pic>
      <p:pic>
        <p:nvPicPr>
          <p:cNvPr id="110" name="Рисунок 10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094" y="1473984"/>
            <a:ext cx="524805" cy="524805"/>
          </a:xfrm>
          <a:prstGeom prst="rect">
            <a:avLst/>
          </a:prstGeom>
        </p:spPr>
      </p:pic>
      <p:pic>
        <p:nvPicPr>
          <p:cNvPr id="111" name="Рисунок 1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950" y="1392732"/>
            <a:ext cx="656253" cy="656253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213" y="4508805"/>
            <a:ext cx="741731" cy="741731"/>
          </a:xfrm>
          <a:prstGeom prst="rect">
            <a:avLst/>
          </a:prstGeom>
        </p:spPr>
      </p:pic>
      <p:sp>
        <p:nvSpPr>
          <p:cNvPr id="83" name="Овал 82"/>
          <p:cNvSpPr/>
          <p:nvPr/>
        </p:nvSpPr>
        <p:spPr>
          <a:xfrm>
            <a:off x="6121848" y="4497874"/>
            <a:ext cx="836762" cy="83676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4" name="Группа 21">
            <a:extLst>
              <a:ext uri="{FF2B5EF4-FFF2-40B4-BE49-F238E27FC236}">
                <a16:creationId xmlns:a16="http://schemas.microsoft.com/office/drawing/2014/main" xmlns="" id="{813C0666-4549-410D-B962-EF5156FA7C79}"/>
              </a:ext>
            </a:extLst>
          </p:cNvPr>
          <p:cNvGrpSpPr>
            <a:grpSpLocks/>
          </p:cNvGrpSpPr>
          <p:nvPr/>
        </p:nvGrpSpPr>
        <p:grpSpPr bwMode="auto">
          <a:xfrm>
            <a:off x="6243610" y="4575965"/>
            <a:ext cx="593153" cy="592249"/>
            <a:chOff x="5751237" y="1062727"/>
            <a:chExt cx="1040474" cy="1040474"/>
          </a:xfrm>
        </p:grpSpPr>
        <p:pic>
          <p:nvPicPr>
            <p:cNvPr id="87" name="Рисунок 12">
              <a:extLst>
                <a:ext uri="{FF2B5EF4-FFF2-40B4-BE49-F238E27FC236}">
                  <a16:creationId xmlns:a16="http://schemas.microsoft.com/office/drawing/2014/main" xmlns="" id="{3BADF7BB-7D7F-4234-B714-7104B51194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1237" y="1062727"/>
              <a:ext cx="1040474" cy="1040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" name="Прямоугольник 90">
              <a:extLst>
                <a:ext uri="{FF2B5EF4-FFF2-40B4-BE49-F238E27FC236}">
                  <a16:creationId xmlns:a16="http://schemas.microsoft.com/office/drawing/2014/main" xmlns="" id="{C52C1694-5407-4D7F-9948-8C4A984ACC05}"/>
                </a:ext>
              </a:extLst>
            </p:cNvPr>
            <p:cNvSpPr/>
            <p:nvPr/>
          </p:nvSpPr>
          <p:spPr>
            <a:xfrm>
              <a:off x="6169964" y="1658418"/>
              <a:ext cx="203019" cy="327233"/>
            </a:xfrm>
            <a:prstGeom prst="rect">
              <a:avLst/>
            </a:pr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350">
                <a:solidFill>
                  <a:schemeClr val="tx1"/>
                </a:solidFill>
                <a:latin typeface="Calibri" panose="020F0502020204030204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972038" y="2996312"/>
            <a:ext cx="12934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SMART -</a:t>
            </a:r>
            <a:r>
              <a:rPr lang="ru-RU" sz="1200" dirty="0"/>
              <a:t>контракт</a:t>
            </a:r>
          </a:p>
        </p:txBody>
      </p:sp>
      <p:sp>
        <p:nvSpPr>
          <p:cNvPr id="92" name="Овал 91"/>
          <p:cNvSpPr/>
          <p:nvPr/>
        </p:nvSpPr>
        <p:spPr>
          <a:xfrm>
            <a:off x="10549037" y="2103910"/>
            <a:ext cx="1043796" cy="104379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3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524" y="2293770"/>
            <a:ext cx="735837" cy="604737"/>
          </a:xfrm>
          <a:prstGeom prst="rect">
            <a:avLst/>
          </a:prstGeom>
          <a:ln/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113" name="TextBox 5"/>
          <p:cNvSpPr txBox="1"/>
          <p:nvPr/>
        </p:nvSpPr>
        <p:spPr>
          <a:xfrm>
            <a:off x="10112623" y="1678364"/>
            <a:ext cx="17411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>
                <a:cs typeface="Arial" panose="020B0604020202020204" pitchFamily="34" charset="0"/>
              </a:rPr>
              <a:t>АВТОВОЗВРАТ НДС</a:t>
            </a:r>
          </a:p>
          <a:p>
            <a:pPr algn="ctr"/>
            <a:r>
              <a:rPr lang="ru-RU" sz="1100" b="1" dirty="0" smtClean="0">
                <a:cs typeface="Arial" panose="020B0604020202020204" pitchFamily="34" charset="0"/>
              </a:rPr>
              <a:t> НАЛОГОПЛАТЕЛЬЩИКУ </a:t>
            </a:r>
            <a:endParaRPr lang="ru-RU" sz="1100" b="1" dirty="0">
              <a:cs typeface="Arial" panose="020B0604020202020204" pitchFamily="34" charset="0"/>
            </a:endParaRPr>
          </a:p>
        </p:txBody>
      </p:sp>
      <p:cxnSp>
        <p:nvCxnSpPr>
          <p:cNvPr id="115" name="Прямая со стрелкой 114"/>
          <p:cNvCxnSpPr/>
          <p:nvPr/>
        </p:nvCxnSpPr>
        <p:spPr>
          <a:xfrm>
            <a:off x="10058828" y="2608297"/>
            <a:ext cx="456122" cy="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6" name="Группа 115"/>
          <p:cNvGrpSpPr/>
          <p:nvPr/>
        </p:nvGrpSpPr>
        <p:grpSpPr>
          <a:xfrm>
            <a:off x="9560888" y="3035561"/>
            <a:ext cx="1617078" cy="409200"/>
            <a:chOff x="3196225" y="2129102"/>
            <a:chExt cx="1617078" cy="409200"/>
          </a:xfrm>
        </p:grpSpPr>
        <p:sp>
          <p:nvSpPr>
            <p:cNvPr id="117" name="Овал 116"/>
            <p:cNvSpPr/>
            <p:nvPr/>
          </p:nvSpPr>
          <p:spPr>
            <a:xfrm>
              <a:off x="4564774" y="2129102"/>
              <a:ext cx="248529" cy="24852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Прямоугольник 117"/>
            <p:cNvSpPr/>
            <p:nvPr/>
          </p:nvSpPr>
          <p:spPr>
            <a:xfrm>
              <a:off x="3196225" y="2261303"/>
              <a:ext cx="26321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cs typeface="Arial" panose="020B0604020202020204" pitchFamily="34" charset="0"/>
                </a:rPr>
                <a:t>7</a:t>
              </a: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0888116" y="2975159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cs typeface="Arial" panose="020B0604020202020204" pitchFamily="34" charset="0"/>
              </a:rPr>
              <a:t>8</a:t>
            </a:r>
            <a:endParaRPr lang="ru-RU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19" name="TextBox 4"/>
          <p:cNvSpPr txBox="1">
            <a:spLocks noChangeArrowheads="1"/>
          </p:cNvSpPr>
          <p:nvPr/>
        </p:nvSpPr>
        <p:spPr bwMode="auto">
          <a:xfrm>
            <a:off x="11631612" y="6488668"/>
            <a:ext cx="560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>
                <a:latin typeface="+mn-lt"/>
              </a:rPr>
              <a:t>6</a:t>
            </a:r>
            <a:endParaRPr lang="ru-RU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735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xmlns="" id="{A20E0614-979B-4C81-90B3-144CB4273BAF}"/>
              </a:ext>
            </a:extLst>
          </p:cNvPr>
          <p:cNvSpPr/>
          <p:nvPr/>
        </p:nvSpPr>
        <p:spPr>
          <a:xfrm>
            <a:off x="2454391" y="1871397"/>
            <a:ext cx="7668899" cy="5466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B5755962-46ED-4888-A203-63DEBC6EAD4A}"/>
              </a:ext>
            </a:extLst>
          </p:cNvPr>
          <p:cNvSpPr/>
          <p:nvPr/>
        </p:nvSpPr>
        <p:spPr>
          <a:xfrm>
            <a:off x="9639024" y="2681628"/>
            <a:ext cx="1470446" cy="1400177"/>
          </a:xfrm>
          <a:prstGeom prst="roundRect">
            <a:avLst>
              <a:gd name="adj" fmla="val 1122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B70DA5C-9E49-4D49-8CA1-54C7D261D63D}"/>
              </a:ext>
            </a:extLst>
          </p:cNvPr>
          <p:cNvSpPr/>
          <p:nvPr/>
        </p:nvSpPr>
        <p:spPr>
          <a:xfrm>
            <a:off x="0" y="0"/>
            <a:ext cx="12192000" cy="98406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5" name="Стрелка: пятиугольник 4">
            <a:extLst>
              <a:ext uri="{FF2B5EF4-FFF2-40B4-BE49-F238E27FC236}">
                <a16:creationId xmlns:a16="http://schemas.microsoft.com/office/drawing/2014/main" xmlns="" id="{F4628EC6-B202-4674-851F-3D12EF6B9666}"/>
              </a:ext>
            </a:extLst>
          </p:cNvPr>
          <p:cNvSpPr/>
          <p:nvPr/>
        </p:nvSpPr>
        <p:spPr>
          <a:xfrm rot="10800000">
            <a:off x="11001374" y="-1"/>
            <a:ext cx="1190625" cy="984069"/>
          </a:xfrm>
          <a:prstGeom prst="homePlate">
            <a:avLst>
              <a:gd name="adj" fmla="val 2168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pic>
        <p:nvPicPr>
          <p:cNvPr id="6" name="Picture 6" descr="C:\Users\user\Downloads\20b977f55a06df8734c27777c6d5ef1f.png">
            <a:extLst>
              <a:ext uri="{FF2B5EF4-FFF2-40B4-BE49-F238E27FC236}">
                <a16:creationId xmlns:a16="http://schemas.microsoft.com/office/drawing/2014/main" xmlns="" id="{6B027971-02E4-49FF-B357-664499D1AB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22" b="9851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19" r="23340"/>
          <a:stretch/>
        </p:blipFill>
        <p:spPr bwMode="auto">
          <a:xfrm>
            <a:off x="11220449" y="97377"/>
            <a:ext cx="851091" cy="79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31BE4D5-FAE8-4E32-9C23-C8370C05371F}"/>
              </a:ext>
            </a:extLst>
          </p:cNvPr>
          <p:cNvSpPr/>
          <p:nvPr/>
        </p:nvSpPr>
        <p:spPr>
          <a:xfrm>
            <a:off x="260050" y="230424"/>
            <a:ext cx="107413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ДВИЖЕНИЕ ДЕНЕГ НА КОНТРОЛЬНЫХ СЧЕТАХ НДС</a:t>
            </a:r>
          </a:p>
        </p:txBody>
      </p:sp>
      <p:sp>
        <p:nvSpPr>
          <p:cNvPr id="52" name="Rectangle 4">
            <a:extLst>
              <a:ext uri="{FF2B5EF4-FFF2-40B4-BE49-F238E27FC236}">
                <a16:creationId xmlns:a16="http://schemas.microsoft.com/office/drawing/2014/main" xmlns="" id="{861916D5-EAC6-4F4C-AD25-C24577BF8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236" y="1144038"/>
            <a:ext cx="1332000" cy="57903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200" b="1" dirty="0">
                <a:cs typeface="Times New Roman" pitchFamily="18" charset="0"/>
              </a:rPr>
              <a:t>ТОО «А»</a:t>
            </a:r>
          </a:p>
          <a:p>
            <a:pPr algn="ctr">
              <a:defRPr/>
            </a:pPr>
            <a:r>
              <a:rPr lang="ru-RU" sz="1000" dirty="0">
                <a:cs typeface="Times New Roman" pitchFamily="18" charset="0"/>
              </a:rPr>
              <a:t>Производитель</a:t>
            </a:r>
          </a:p>
          <a:p>
            <a:pPr algn="ctr">
              <a:defRPr/>
            </a:pPr>
            <a:r>
              <a:rPr lang="ru-RU" sz="1000" dirty="0">
                <a:cs typeface="Times New Roman" pitchFamily="18" charset="0"/>
              </a:rPr>
              <a:t> оборудования</a:t>
            </a:r>
          </a:p>
        </p:txBody>
      </p:sp>
      <p:sp>
        <p:nvSpPr>
          <p:cNvPr id="53" name="Rectangle 8">
            <a:extLst>
              <a:ext uri="{FF2B5EF4-FFF2-40B4-BE49-F238E27FC236}">
                <a16:creationId xmlns:a16="http://schemas.microsoft.com/office/drawing/2014/main" xmlns="" id="{CA0751F1-06B9-4466-9EF1-B5D7C637F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0804" y="1093035"/>
            <a:ext cx="1332000" cy="64005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1400" b="1" dirty="0">
                <a:cs typeface="Times New Roman" pitchFamily="18" charset="0"/>
              </a:rPr>
              <a:t>ТОО «Б»</a:t>
            </a:r>
          </a:p>
        </p:txBody>
      </p:sp>
      <p:sp>
        <p:nvSpPr>
          <p:cNvPr id="54" name="Rectangle 9">
            <a:extLst>
              <a:ext uri="{FF2B5EF4-FFF2-40B4-BE49-F238E27FC236}">
                <a16:creationId xmlns:a16="http://schemas.microsoft.com/office/drawing/2014/main" xmlns="" id="{6159BB19-B34A-476B-AF9D-952A8BFAD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9373" y="1113212"/>
            <a:ext cx="1332000" cy="64005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1400" b="1" dirty="0">
                <a:cs typeface="Times New Roman" pitchFamily="18" charset="0"/>
              </a:rPr>
              <a:t>ТОО «В»</a:t>
            </a:r>
          </a:p>
          <a:p>
            <a:pPr algn="ctr"/>
            <a:r>
              <a:rPr lang="ru-RU" sz="1100" dirty="0">
                <a:cs typeface="Times New Roman" pitchFamily="18" charset="0"/>
              </a:rPr>
              <a:t>завод</a:t>
            </a:r>
          </a:p>
        </p:txBody>
      </p:sp>
      <p:sp>
        <p:nvSpPr>
          <p:cNvPr id="55" name="AutoShape 18">
            <a:extLst>
              <a:ext uri="{FF2B5EF4-FFF2-40B4-BE49-F238E27FC236}">
                <a16:creationId xmlns:a16="http://schemas.microsoft.com/office/drawing/2014/main" xmlns="" id="{91733051-D82D-41B7-992F-AAF207103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7537" y="1188259"/>
            <a:ext cx="2906046" cy="488187"/>
          </a:xfrm>
          <a:prstGeom prst="rightArrow">
            <a:avLst>
              <a:gd name="adj1" fmla="val 61630"/>
              <a:gd name="adj2" fmla="val 68186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000" b="1" dirty="0"/>
              <a:t>Продажа оборудования – </a:t>
            </a:r>
          </a:p>
          <a:p>
            <a:pPr algn="ctr"/>
            <a:r>
              <a:rPr lang="ru-RU" sz="1000" b="1" dirty="0"/>
              <a:t>112  тг  (в т.ч. НДС - 12 тг) </a:t>
            </a:r>
          </a:p>
        </p:txBody>
      </p:sp>
      <p:sp>
        <p:nvSpPr>
          <p:cNvPr id="56" name="AutoShape 20">
            <a:extLst>
              <a:ext uri="{FF2B5EF4-FFF2-40B4-BE49-F238E27FC236}">
                <a16:creationId xmlns:a16="http://schemas.microsoft.com/office/drawing/2014/main" xmlns="" id="{A661E54B-ED7C-466F-9FCB-D48F4F694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0024" y="1169931"/>
            <a:ext cx="2943075" cy="488187"/>
          </a:xfrm>
          <a:prstGeom prst="rightArrow">
            <a:avLst>
              <a:gd name="adj1" fmla="val 65299"/>
              <a:gd name="adj2" fmla="val 65932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000" b="1" dirty="0"/>
              <a:t>Продажа оборудования – </a:t>
            </a:r>
          </a:p>
          <a:p>
            <a:pPr algn="ctr"/>
            <a:r>
              <a:rPr lang="ru-RU" sz="1000" b="1" dirty="0"/>
              <a:t>336  тг (в т.ч. НДС - 36 тг) </a:t>
            </a:r>
          </a:p>
        </p:txBody>
      </p:sp>
      <p:sp>
        <p:nvSpPr>
          <p:cNvPr id="57" name="AutoShape 43">
            <a:extLst>
              <a:ext uri="{FF2B5EF4-FFF2-40B4-BE49-F238E27FC236}">
                <a16:creationId xmlns:a16="http://schemas.microsoft.com/office/drawing/2014/main" xmlns="" id="{D9EFC03A-20D4-49B4-86A6-BEBBFEDC5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7505" y="6110334"/>
            <a:ext cx="6995160" cy="668667"/>
          </a:xfrm>
          <a:prstGeom prst="can">
            <a:avLst>
              <a:gd name="adj" fmla="val 14581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1400" b="1" dirty="0">
                <a:cs typeface="Times New Roman" pitchFamily="18" charset="0"/>
              </a:rPr>
              <a:t>БЮДЖЕТ</a:t>
            </a:r>
          </a:p>
          <a:p>
            <a:pPr algn="ctr"/>
            <a:r>
              <a:rPr lang="ru-RU" sz="1400" b="1" dirty="0">
                <a:cs typeface="Times New Roman" pitchFamily="18" charset="0"/>
              </a:rPr>
              <a:t>Поступило 12 + 24 = 36 , возврат - 36</a:t>
            </a:r>
          </a:p>
        </p:txBody>
      </p:sp>
      <p:grpSp>
        <p:nvGrpSpPr>
          <p:cNvPr id="58" name="Группа 62">
            <a:extLst>
              <a:ext uri="{FF2B5EF4-FFF2-40B4-BE49-F238E27FC236}">
                <a16:creationId xmlns:a16="http://schemas.microsoft.com/office/drawing/2014/main" xmlns="" id="{3799B904-FAAE-4332-AAAB-D4D67CC7B466}"/>
              </a:ext>
            </a:extLst>
          </p:cNvPr>
          <p:cNvGrpSpPr/>
          <p:nvPr/>
        </p:nvGrpSpPr>
        <p:grpSpPr>
          <a:xfrm>
            <a:off x="9639024" y="4269602"/>
            <a:ext cx="1362349" cy="1656184"/>
            <a:chOff x="9487403" y="4180041"/>
            <a:chExt cx="1362349" cy="1656184"/>
          </a:xfrm>
        </p:grpSpPr>
        <p:sp>
          <p:nvSpPr>
            <p:cNvPr id="59" name="AutoShape 49">
              <a:extLst>
                <a:ext uri="{FF2B5EF4-FFF2-40B4-BE49-F238E27FC236}">
                  <a16:creationId xmlns:a16="http://schemas.microsoft.com/office/drawing/2014/main" xmlns="" id="{B41773D5-81A2-45DE-966D-8CF229FB66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87403" y="4180041"/>
              <a:ext cx="1362349" cy="1656184"/>
            </a:xfrm>
            <a:prstGeom prst="foldedCorner">
              <a:avLst>
                <a:gd name="adj" fmla="val 12500"/>
              </a:avLst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just"/>
              <a:endParaRPr lang="ru-RU" sz="1000" b="1" dirty="0">
                <a:cs typeface="Times New Roman" pitchFamily="18" charset="0"/>
              </a:endParaRPr>
            </a:p>
            <a:p>
              <a:pPr algn="just"/>
              <a:endParaRPr lang="ru-RU" sz="1000" b="1" dirty="0">
                <a:cs typeface="Times New Roman" pitchFamily="18" charset="0"/>
              </a:endParaRPr>
            </a:p>
            <a:p>
              <a:pPr algn="just"/>
              <a:r>
                <a:rPr lang="ru-RU" sz="1000" b="1" dirty="0">
                  <a:cs typeface="Times New Roman" pitchFamily="18" charset="0"/>
                </a:rPr>
                <a:t>Декларация по НДС </a:t>
              </a:r>
            </a:p>
            <a:p>
              <a:pPr algn="just"/>
              <a:r>
                <a:rPr lang="ru-RU" sz="1000" b="1" dirty="0">
                  <a:cs typeface="Times New Roman" pitchFamily="18" charset="0"/>
                </a:rPr>
                <a:t>ТОО «В»</a:t>
              </a:r>
            </a:p>
            <a:p>
              <a:pPr algn="just"/>
              <a:r>
                <a:rPr lang="ru-RU" sz="1000" b="1" dirty="0">
                  <a:cs typeface="Times New Roman" pitchFamily="18" charset="0"/>
                </a:rPr>
                <a:t> </a:t>
              </a:r>
            </a:p>
            <a:p>
              <a:pPr algn="just"/>
              <a:r>
                <a:rPr lang="ru-RU" sz="1000" dirty="0">
                  <a:cs typeface="Times New Roman" pitchFamily="18" charset="0"/>
                </a:rPr>
                <a:t>Начисление      -  0 тг</a:t>
              </a:r>
            </a:p>
            <a:p>
              <a:pPr algn="just"/>
              <a:endParaRPr lang="ru-RU" sz="1000" dirty="0">
                <a:cs typeface="Times New Roman" pitchFamily="18" charset="0"/>
              </a:endParaRPr>
            </a:p>
            <a:p>
              <a:pPr algn="just"/>
              <a:r>
                <a:rPr lang="ru-RU" sz="1000" dirty="0">
                  <a:cs typeface="Times New Roman" pitchFamily="18" charset="0"/>
                </a:rPr>
                <a:t>Зачет                 - 36 тг</a:t>
              </a:r>
            </a:p>
            <a:p>
              <a:pPr algn="just"/>
              <a:r>
                <a:rPr lang="ru-RU" sz="1000" dirty="0">
                  <a:cs typeface="Times New Roman" pitchFamily="18" charset="0"/>
                </a:rPr>
                <a:t>-----------------------------</a:t>
              </a:r>
            </a:p>
            <a:p>
              <a:pPr algn="just"/>
              <a:r>
                <a:rPr lang="ru-RU" sz="1000" dirty="0">
                  <a:cs typeface="Times New Roman" pitchFamily="18" charset="0"/>
                </a:rPr>
                <a:t>Превышение </a:t>
              </a:r>
            </a:p>
            <a:p>
              <a:pPr algn="just"/>
              <a:r>
                <a:rPr lang="ru-RU" sz="1000" dirty="0">
                  <a:cs typeface="Times New Roman" pitchFamily="18" charset="0"/>
                </a:rPr>
                <a:t>НДС                 </a:t>
              </a:r>
              <a:r>
                <a:rPr lang="ru-RU" sz="1100" b="1" dirty="0">
                  <a:cs typeface="Times New Roman" pitchFamily="18" charset="0"/>
                </a:rPr>
                <a:t> </a:t>
              </a:r>
              <a:r>
                <a:rPr lang="en-US" sz="1100" b="1" dirty="0">
                  <a:cs typeface="Times New Roman" pitchFamily="18" charset="0"/>
                </a:rPr>
                <a:t> </a:t>
              </a:r>
              <a:r>
                <a:rPr lang="ru-RU" sz="1100" b="1" dirty="0">
                  <a:cs typeface="Times New Roman" pitchFamily="18" charset="0"/>
                </a:rPr>
                <a:t>-36 тг</a:t>
              </a:r>
              <a:endParaRPr lang="ru-RU" sz="1000" b="1" dirty="0">
                <a:cs typeface="Times New Roman" pitchFamily="18" charset="0"/>
              </a:endParaRPr>
            </a:p>
            <a:p>
              <a:pPr algn="just"/>
              <a:endParaRPr lang="ru-RU" sz="1000" b="1" dirty="0">
                <a:cs typeface="Times New Roman" pitchFamily="18" charset="0"/>
              </a:endParaRPr>
            </a:p>
          </p:txBody>
        </p:sp>
        <p:sp>
          <p:nvSpPr>
            <p:cNvPr id="60" name="Овал 59">
              <a:extLst>
                <a:ext uri="{FF2B5EF4-FFF2-40B4-BE49-F238E27FC236}">
                  <a16:creationId xmlns:a16="http://schemas.microsoft.com/office/drawing/2014/main" xmlns="" id="{6AE99661-5441-49B7-A919-857C1C283124}"/>
                </a:ext>
              </a:extLst>
            </p:cNvPr>
            <p:cNvSpPr/>
            <p:nvPr/>
          </p:nvSpPr>
          <p:spPr>
            <a:xfrm>
              <a:off x="10327530" y="5395489"/>
              <a:ext cx="396000" cy="396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64" name="Группа 67">
            <a:extLst>
              <a:ext uri="{FF2B5EF4-FFF2-40B4-BE49-F238E27FC236}">
                <a16:creationId xmlns:a16="http://schemas.microsoft.com/office/drawing/2014/main" xmlns="" id="{C9E39952-F657-4A6B-BDAF-A9E590F80D4F}"/>
              </a:ext>
            </a:extLst>
          </p:cNvPr>
          <p:cNvGrpSpPr/>
          <p:nvPr/>
        </p:nvGrpSpPr>
        <p:grpSpPr>
          <a:xfrm>
            <a:off x="5252024" y="4269602"/>
            <a:ext cx="1368000" cy="1656000"/>
            <a:chOff x="3419872" y="3695700"/>
            <a:chExt cx="1368000" cy="1656000"/>
          </a:xfrm>
        </p:grpSpPr>
        <p:sp>
          <p:nvSpPr>
            <p:cNvPr id="65" name="AutoShape 49">
              <a:extLst>
                <a:ext uri="{FF2B5EF4-FFF2-40B4-BE49-F238E27FC236}">
                  <a16:creationId xmlns:a16="http://schemas.microsoft.com/office/drawing/2014/main" xmlns="" id="{B6FCFEAB-2B43-4C87-B9FC-A838701EDF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9872" y="3695700"/>
              <a:ext cx="1368000" cy="1656000"/>
            </a:xfrm>
            <a:prstGeom prst="foldedCorner">
              <a:avLst>
                <a:gd name="adj" fmla="val 12500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just"/>
              <a:endParaRPr lang="ru-RU" sz="1000" b="1" dirty="0">
                <a:cs typeface="Times New Roman" pitchFamily="18" charset="0"/>
              </a:endParaRPr>
            </a:p>
            <a:p>
              <a:pPr algn="just"/>
              <a:endParaRPr lang="en-US" sz="1000" b="1" dirty="0">
                <a:cs typeface="Times New Roman" pitchFamily="18" charset="0"/>
              </a:endParaRPr>
            </a:p>
            <a:p>
              <a:pPr algn="just"/>
              <a:r>
                <a:rPr lang="ru-RU" sz="1000" b="1" dirty="0">
                  <a:cs typeface="Times New Roman" pitchFamily="18" charset="0"/>
                </a:rPr>
                <a:t>Декларация по НДС </a:t>
              </a:r>
            </a:p>
            <a:p>
              <a:pPr algn="just"/>
              <a:r>
                <a:rPr lang="ru-RU" sz="1000" b="1" dirty="0">
                  <a:cs typeface="Times New Roman" pitchFamily="18" charset="0"/>
                </a:rPr>
                <a:t>ТОО «Б»</a:t>
              </a:r>
            </a:p>
            <a:p>
              <a:pPr algn="just"/>
              <a:r>
                <a:rPr lang="ru-RU" sz="1000" b="1" dirty="0">
                  <a:cs typeface="Times New Roman" pitchFamily="18" charset="0"/>
                </a:rPr>
                <a:t> </a:t>
              </a:r>
            </a:p>
            <a:p>
              <a:pPr algn="just"/>
              <a:r>
                <a:rPr lang="ru-RU" sz="1000" dirty="0">
                  <a:cs typeface="Times New Roman" pitchFamily="18" charset="0"/>
                </a:rPr>
                <a:t>Начисление      - 36 тг</a:t>
              </a:r>
            </a:p>
            <a:p>
              <a:pPr algn="just"/>
              <a:r>
                <a:rPr lang="ru-RU" sz="1000" dirty="0">
                  <a:cs typeface="Times New Roman" pitchFamily="18" charset="0"/>
                </a:rPr>
                <a:t>          минус</a:t>
              </a:r>
            </a:p>
            <a:p>
              <a:pPr algn="just"/>
              <a:r>
                <a:rPr lang="ru-RU" sz="1000" dirty="0">
                  <a:cs typeface="Times New Roman" pitchFamily="18" charset="0"/>
                </a:rPr>
                <a:t>Зачет                 - 12 тг</a:t>
              </a:r>
            </a:p>
            <a:p>
              <a:pPr algn="just"/>
              <a:r>
                <a:rPr lang="ru-RU" sz="1000" dirty="0">
                  <a:cs typeface="Times New Roman" pitchFamily="18" charset="0"/>
                </a:rPr>
                <a:t>-----------------------------</a:t>
              </a:r>
            </a:p>
            <a:p>
              <a:pPr algn="just"/>
              <a:r>
                <a:rPr lang="ru-RU" sz="1000" dirty="0">
                  <a:cs typeface="Times New Roman" pitchFamily="18" charset="0"/>
                </a:rPr>
                <a:t>НДС </a:t>
              </a:r>
              <a:r>
                <a:rPr lang="en-US" sz="1000" dirty="0">
                  <a:cs typeface="Times New Roman" pitchFamily="18" charset="0"/>
                </a:rPr>
                <a:t/>
              </a:r>
              <a:br>
                <a:rPr lang="en-US" sz="1000" dirty="0">
                  <a:cs typeface="Times New Roman" pitchFamily="18" charset="0"/>
                </a:rPr>
              </a:br>
              <a:r>
                <a:rPr lang="ru-RU" sz="1000" dirty="0">
                  <a:cs typeface="Times New Roman" pitchFamily="18" charset="0"/>
                </a:rPr>
                <a:t>к  уплате   </a:t>
              </a:r>
              <a:r>
                <a:rPr lang="en-US" sz="1000" dirty="0">
                  <a:cs typeface="Times New Roman" pitchFamily="18" charset="0"/>
                </a:rPr>
                <a:t>          </a:t>
              </a:r>
              <a:r>
                <a:rPr lang="ru-RU" sz="1100" b="1" dirty="0">
                  <a:cs typeface="Times New Roman" pitchFamily="18" charset="0"/>
                </a:rPr>
                <a:t>24 тг</a:t>
              </a:r>
            </a:p>
            <a:p>
              <a:pPr algn="just"/>
              <a:endParaRPr lang="ru-RU" sz="1000" b="1" dirty="0">
                <a:cs typeface="Times New Roman" pitchFamily="18" charset="0"/>
              </a:endParaRPr>
            </a:p>
          </p:txBody>
        </p:sp>
        <p:sp>
          <p:nvSpPr>
            <p:cNvPr id="66" name="Овал 65">
              <a:extLst>
                <a:ext uri="{FF2B5EF4-FFF2-40B4-BE49-F238E27FC236}">
                  <a16:creationId xmlns:a16="http://schemas.microsoft.com/office/drawing/2014/main" xmlns="" id="{B020295F-C6BC-43E9-9F82-E38CB9C5999C}"/>
                </a:ext>
              </a:extLst>
            </p:cNvPr>
            <p:cNvSpPr/>
            <p:nvPr/>
          </p:nvSpPr>
          <p:spPr>
            <a:xfrm>
              <a:off x="4310567" y="4919958"/>
              <a:ext cx="396000" cy="3960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xmlns="" id="{9878A576-B068-44D0-9E90-F8F4B1E107A5}"/>
              </a:ext>
            </a:extLst>
          </p:cNvPr>
          <p:cNvGrpSpPr/>
          <p:nvPr/>
        </p:nvGrpSpPr>
        <p:grpSpPr>
          <a:xfrm>
            <a:off x="722706" y="4269602"/>
            <a:ext cx="1368000" cy="1656000"/>
            <a:chOff x="256734" y="3815333"/>
            <a:chExt cx="1368000" cy="1656000"/>
          </a:xfrm>
        </p:grpSpPr>
        <p:sp>
          <p:nvSpPr>
            <p:cNvPr id="68" name="AutoShape 28">
              <a:extLst>
                <a:ext uri="{FF2B5EF4-FFF2-40B4-BE49-F238E27FC236}">
                  <a16:creationId xmlns:a16="http://schemas.microsoft.com/office/drawing/2014/main" xmlns="" id="{0DFB7FC7-907A-4AF3-A923-A2AAE31C2A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734" y="3815333"/>
              <a:ext cx="1368000" cy="1656000"/>
            </a:xfrm>
            <a:prstGeom prst="foldedCorner">
              <a:avLst>
                <a:gd name="adj" fmla="val 12500"/>
              </a:avLst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just">
                <a:defRPr/>
              </a:pPr>
              <a:endParaRPr lang="ru-RU" sz="1000" b="1" dirty="0">
                <a:cs typeface="Times New Roman" pitchFamily="18" charset="0"/>
              </a:endParaRPr>
            </a:p>
            <a:p>
              <a:pPr algn="just">
                <a:defRPr/>
              </a:pPr>
              <a:endParaRPr lang="en-US" sz="1000" b="1" dirty="0">
                <a:cs typeface="Times New Roman" pitchFamily="18" charset="0"/>
              </a:endParaRPr>
            </a:p>
            <a:p>
              <a:pPr algn="just">
                <a:defRPr/>
              </a:pPr>
              <a:r>
                <a:rPr lang="ru-RU" sz="1000" b="1" dirty="0">
                  <a:cs typeface="Times New Roman" pitchFamily="18" charset="0"/>
                </a:rPr>
                <a:t>Декларация по НДС </a:t>
              </a:r>
            </a:p>
            <a:p>
              <a:pPr algn="just">
                <a:defRPr/>
              </a:pPr>
              <a:r>
                <a:rPr lang="ru-RU" sz="1000" b="1" dirty="0">
                  <a:cs typeface="Times New Roman" pitchFamily="18" charset="0"/>
                </a:rPr>
                <a:t>ТОО «А»</a:t>
              </a:r>
            </a:p>
            <a:p>
              <a:pPr algn="just">
                <a:defRPr/>
              </a:pPr>
              <a:r>
                <a:rPr lang="ru-RU" sz="1000" b="1" dirty="0">
                  <a:cs typeface="Times New Roman" pitchFamily="18" charset="0"/>
                </a:rPr>
                <a:t> </a:t>
              </a:r>
            </a:p>
            <a:p>
              <a:pPr algn="just">
                <a:defRPr/>
              </a:pPr>
              <a:r>
                <a:rPr lang="ru-RU" sz="1000" dirty="0">
                  <a:cs typeface="Times New Roman" pitchFamily="18" charset="0"/>
                </a:rPr>
                <a:t>Начисление      - 12 тг</a:t>
              </a:r>
            </a:p>
            <a:p>
              <a:pPr algn="just">
                <a:defRPr/>
              </a:pPr>
              <a:r>
                <a:rPr lang="ru-RU" sz="1000" dirty="0">
                  <a:cs typeface="Times New Roman" pitchFamily="18" charset="0"/>
                </a:rPr>
                <a:t>          минус</a:t>
              </a:r>
            </a:p>
            <a:p>
              <a:pPr algn="just">
                <a:defRPr/>
              </a:pPr>
              <a:r>
                <a:rPr lang="ru-RU" sz="1000" dirty="0">
                  <a:cs typeface="Times New Roman" pitchFamily="18" charset="0"/>
                </a:rPr>
                <a:t>Зачет                 - 0 тг</a:t>
              </a:r>
            </a:p>
            <a:p>
              <a:pPr algn="just">
                <a:defRPr/>
              </a:pPr>
              <a:r>
                <a:rPr lang="ru-RU" sz="1000" dirty="0">
                  <a:cs typeface="Times New Roman" pitchFamily="18" charset="0"/>
                </a:rPr>
                <a:t>-----------------------------</a:t>
              </a:r>
            </a:p>
            <a:p>
              <a:pPr algn="just">
                <a:defRPr/>
              </a:pPr>
              <a:r>
                <a:rPr lang="ru-RU" sz="1000" dirty="0">
                  <a:cs typeface="Times New Roman" pitchFamily="18" charset="0"/>
                </a:rPr>
                <a:t>НДС </a:t>
              </a:r>
              <a:r>
                <a:rPr lang="en-US" sz="1000" dirty="0">
                  <a:cs typeface="Times New Roman" pitchFamily="18" charset="0"/>
                </a:rPr>
                <a:t/>
              </a:r>
              <a:br>
                <a:rPr lang="en-US" sz="1000" dirty="0">
                  <a:cs typeface="Times New Roman" pitchFamily="18" charset="0"/>
                </a:rPr>
              </a:br>
              <a:r>
                <a:rPr lang="ru-RU" sz="1000" dirty="0">
                  <a:cs typeface="Times New Roman" pitchFamily="18" charset="0"/>
                </a:rPr>
                <a:t>к  уплате   </a:t>
              </a:r>
              <a:r>
                <a:rPr lang="en-US" sz="1000" dirty="0">
                  <a:cs typeface="Times New Roman" pitchFamily="18" charset="0"/>
                </a:rPr>
                <a:t>        </a:t>
              </a:r>
              <a:r>
                <a:rPr lang="ru-RU" sz="1200" b="1" dirty="0">
                  <a:cs typeface="Times New Roman" pitchFamily="18" charset="0"/>
                </a:rPr>
                <a:t>12 тг</a:t>
              </a:r>
              <a:endParaRPr lang="ru-RU" sz="1000" b="1" dirty="0">
                <a:cs typeface="Times New Roman" pitchFamily="18" charset="0"/>
              </a:endParaRPr>
            </a:p>
            <a:p>
              <a:pPr algn="just">
                <a:defRPr/>
              </a:pPr>
              <a:endParaRPr lang="ru-RU" sz="1000" dirty="0">
                <a:cs typeface="Times New Roman" pitchFamily="18" charset="0"/>
              </a:endParaRPr>
            </a:p>
          </p:txBody>
        </p:sp>
        <p:sp>
          <p:nvSpPr>
            <p:cNvPr id="69" name="Овал 68">
              <a:extLst>
                <a:ext uri="{FF2B5EF4-FFF2-40B4-BE49-F238E27FC236}">
                  <a16:creationId xmlns:a16="http://schemas.microsoft.com/office/drawing/2014/main" xmlns="" id="{A6B8AEAB-4AE7-46EB-8876-AE73E9CFB017}"/>
                </a:ext>
              </a:extLst>
            </p:cNvPr>
            <p:cNvSpPr/>
            <p:nvPr/>
          </p:nvSpPr>
          <p:spPr>
            <a:xfrm>
              <a:off x="1109794" y="5039591"/>
              <a:ext cx="396000" cy="3960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xmlns="" id="{F28DB05F-B8B2-41C3-A652-9A2B6E8033D4}"/>
              </a:ext>
            </a:extLst>
          </p:cNvPr>
          <p:cNvSpPr/>
          <p:nvPr/>
        </p:nvSpPr>
        <p:spPr>
          <a:xfrm>
            <a:off x="3339823" y="2852308"/>
            <a:ext cx="569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cs typeface="Arial" pitchFamily="34" charset="0"/>
              </a:rPr>
              <a:t>100 тг</a:t>
            </a: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xmlns="" id="{E498B799-34BB-4D85-81D7-544E7345B856}"/>
              </a:ext>
            </a:extLst>
          </p:cNvPr>
          <p:cNvSpPr/>
          <p:nvPr/>
        </p:nvSpPr>
        <p:spPr>
          <a:xfrm>
            <a:off x="3182407" y="3381716"/>
            <a:ext cx="10063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cs typeface="Arial" pitchFamily="34" charset="0"/>
              </a:rPr>
              <a:t>12 </a:t>
            </a:r>
            <a:r>
              <a:rPr lang="ru-RU" sz="1600" b="1" dirty="0" err="1">
                <a:cs typeface="Arial" pitchFamily="34" charset="0"/>
              </a:rPr>
              <a:t>тг</a:t>
            </a:r>
            <a:r>
              <a:rPr lang="ru-RU" sz="1600" b="1" dirty="0">
                <a:cs typeface="Arial" pitchFamily="34" charset="0"/>
              </a:rPr>
              <a:t> </a:t>
            </a:r>
            <a:r>
              <a:rPr lang="ru-RU" sz="1200" dirty="0">
                <a:cs typeface="Arial" pitchFamily="34" charset="0"/>
              </a:rPr>
              <a:t>(НДС)</a:t>
            </a: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xmlns="" id="{E38F0604-C692-4DB1-88CB-B54DD29B875F}"/>
              </a:ext>
            </a:extLst>
          </p:cNvPr>
          <p:cNvSpPr/>
          <p:nvPr/>
        </p:nvSpPr>
        <p:spPr>
          <a:xfrm>
            <a:off x="7844830" y="2829227"/>
            <a:ext cx="569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cs typeface="Arial" pitchFamily="34" charset="0"/>
              </a:rPr>
              <a:t>300 тг</a:t>
            </a: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xmlns="" id="{6424BBA4-037B-467D-B91D-5C5C624D1E0F}"/>
              </a:ext>
            </a:extLst>
          </p:cNvPr>
          <p:cNvSpPr/>
          <p:nvPr/>
        </p:nvSpPr>
        <p:spPr>
          <a:xfrm>
            <a:off x="7626373" y="3372967"/>
            <a:ext cx="10063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cs typeface="Arial" pitchFamily="34" charset="0"/>
              </a:rPr>
              <a:t>36 </a:t>
            </a:r>
            <a:r>
              <a:rPr lang="ru-RU" sz="1600" b="1" dirty="0" err="1">
                <a:cs typeface="Arial" pitchFamily="34" charset="0"/>
              </a:rPr>
              <a:t>тг</a:t>
            </a:r>
            <a:r>
              <a:rPr lang="ru-RU" sz="1600" b="1" dirty="0">
                <a:cs typeface="Arial" pitchFamily="34" charset="0"/>
              </a:rPr>
              <a:t> </a:t>
            </a:r>
            <a:r>
              <a:rPr lang="ru-RU" sz="1200" dirty="0">
                <a:cs typeface="Arial" pitchFamily="34" charset="0"/>
              </a:rPr>
              <a:t>(НДС)</a:t>
            </a:r>
          </a:p>
          <a:p>
            <a:pPr algn="ctr"/>
            <a:endParaRPr lang="ru-RU" sz="1200" b="1" dirty="0">
              <a:cs typeface="Arial" pitchFamily="34" charset="0"/>
            </a:endParaRPr>
          </a:p>
        </p:txBody>
      </p:sp>
      <p:cxnSp>
        <p:nvCxnSpPr>
          <p:cNvPr id="81" name="Прямая со стрелкой 80">
            <a:extLst>
              <a:ext uri="{FF2B5EF4-FFF2-40B4-BE49-F238E27FC236}">
                <a16:creationId xmlns:a16="http://schemas.microsoft.com/office/drawing/2014/main" xmlns="" id="{1E938211-A851-4F27-BD57-15FB0DAA611A}"/>
              </a:ext>
            </a:extLst>
          </p:cNvPr>
          <p:cNvCxnSpPr/>
          <p:nvPr/>
        </p:nvCxnSpPr>
        <p:spPr>
          <a:xfrm rot="10800000">
            <a:off x="6701107" y="3129309"/>
            <a:ext cx="2824426" cy="1588"/>
          </a:xfrm>
          <a:prstGeom prst="straightConnector1">
            <a:avLst/>
          </a:prstGeom>
          <a:ln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2" name="Прямая со стрелкой 81">
            <a:extLst>
              <a:ext uri="{FF2B5EF4-FFF2-40B4-BE49-F238E27FC236}">
                <a16:creationId xmlns:a16="http://schemas.microsoft.com/office/drawing/2014/main" xmlns="" id="{CD8543A0-FF37-46CD-90E1-BFC28CCA0110}"/>
              </a:ext>
            </a:extLst>
          </p:cNvPr>
          <p:cNvCxnSpPr/>
          <p:nvPr/>
        </p:nvCxnSpPr>
        <p:spPr>
          <a:xfrm rot="10800000">
            <a:off x="6701107" y="3714482"/>
            <a:ext cx="2824426" cy="1588"/>
          </a:xfrm>
          <a:prstGeom prst="straightConnector1">
            <a:avLst/>
          </a:prstGeom>
          <a:ln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49949E9C-4600-495E-835B-2FE53DAE34CC}"/>
              </a:ext>
            </a:extLst>
          </p:cNvPr>
          <p:cNvGrpSpPr/>
          <p:nvPr/>
        </p:nvGrpSpPr>
        <p:grpSpPr>
          <a:xfrm>
            <a:off x="2232168" y="3129308"/>
            <a:ext cx="2803919" cy="606639"/>
            <a:chOff x="2232168" y="3129308"/>
            <a:chExt cx="1449939" cy="606639"/>
          </a:xfrm>
        </p:grpSpPr>
        <p:cxnSp>
          <p:nvCxnSpPr>
            <p:cNvPr id="83" name="Прямая со стрелкой 82">
              <a:extLst>
                <a:ext uri="{FF2B5EF4-FFF2-40B4-BE49-F238E27FC236}">
                  <a16:creationId xmlns:a16="http://schemas.microsoft.com/office/drawing/2014/main" xmlns="" id="{B72955B6-71C4-4016-86F5-E4FB1A2F3957}"/>
                </a:ext>
              </a:extLst>
            </p:cNvPr>
            <p:cNvCxnSpPr/>
            <p:nvPr/>
          </p:nvCxnSpPr>
          <p:spPr>
            <a:xfrm rot="10800000">
              <a:off x="2242107" y="3129308"/>
              <a:ext cx="1440000" cy="1588"/>
            </a:xfrm>
            <a:prstGeom prst="straightConnector1">
              <a:avLst/>
            </a:prstGeom>
            <a:ln>
              <a:tailEnd type="stealt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4" name="Прямая со стрелкой 83">
              <a:extLst>
                <a:ext uri="{FF2B5EF4-FFF2-40B4-BE49-F238E27FC236}">
                  <a16:creationId xmlns:a16="http://schemas.microsoft.com/office/drawing/2014/main" xmlns="" id="{2A7576CA-8ECC-40F3-9527-B4CF9138A299}"/>
                </a:ext>
              </a:extLst>
            </p:cNvPr>
            <p:cNvCxnSpPr/>
            <p:nvPr/>
          </p:nvCxnSpPr>
          <p:spPr>
            <a:xfrm rot="10800000">
              <a:off x="2232168" y="3734359"/>
              <a:ext cx="1440000" cy="1588"/>
            </a:xfrm>
            <a:prstGeom prst="straightConnector1">
              <a:avLst/>
            </a:prstGeom>
            <a:ln>
              <a:tailEnd type="stealt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xmlns="" id="{E60BFFB1-9335-4CCF-801B-272CCDB1792F}"/>
              </a:ext>
            </a:extLst>
          </p:cNvPr>
          <p:cNvSpPr/>
          <p:nvPr/>
        </p:nvSpPr>
        <p:spPr>
          <a:xfrm rot="5400000">
            <a:off x="2504225" y="4866006"/>
            <a:ext cx="9797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04965B"/>
                </a:solidFill>
                <a:cs typeface="Arial" pitchFamily="34" charset="0"/>
              </a:rPr>
              <a:t>12 </a:t>
            </a:r>
            <a:r>
              <a:rPr lang="ru-RU" sz="1600" b="1" dirty="0" err="1">
                <a:solidFill>
                  <a:srgbClr val="04965B"/>
                </a:solidFill>
                <a:cs typeface="Arial" pitchFamily="34" charset="0"/>
              </a:rPr>
              <a:t>тг</a:t>
            </a:r>
            <a:r>
              <a:rPr lang="ru-RU" sz="1600" b="1" dirty="0">
                <a:solidFill>
                  <a:srgbClr val="04965B"/>
                </a:solidFill>
                <a:cs typeface="Arial" pitchFamily="34" charset="0"/>
              </a:rPr>
              <a:t> </a:t>
            </a:r>
            <a:r>
              <a:rPr lang="ru-RU" sz="1100" dirty="0">
                <a:cs typeface="Arial" pitchFamily="34" charset="0"/>
              </a:rPr>
              <a:t>(НДС)</a:t>
            </a: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xmlns="" id="{7B52D70E-6655-417E-A4BA-E3F9FFF4AF59}"/>
              </a:ext>
            </a:extLst>
          </p:cNvPr>
          <p:cNvSpPr/>
          <p:nvPr/>
        </p:nvSpPr>
        <p:spPr>
          <a:xfrm rot="5400000">
            <a:off x="7107182" y="4726627"/>
            <a:ext cx="10063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04965B"/>
                </a:solidFill>
                <a:cs typeface="Arial" pitchFamily="34" charset="0"/>
              </a:rPr>
              <a:t>24 </a:t>
            </a:r>
            <a:r>
              <a:rPr lang="ru-RU" sz="1600" b="1" dirty="0" err="1">
                <a:solidFill>
                  <a:srgbClr val="04965B"/>
                </a:solidFill>
                <a:cs typeface="Arial" pitchFamily="34" charset="0"/>
              </a:rPr>
              <a:t>тг</a:t>
            </a:r>
            <a:r>
              <a:rPr lang="ru-RU" sz="1600" dirty="0">
                <a:cs typeface="Arial" pitchFamily="34" charset="0"/>
              </a:rPr>
              <a:t> </a:t>
            </a:r>
            <a:r>
              <a:rPr lang="ru-RU" sz="1200" dirty="0">
                <a:cs typeface="Arial" pitchFamily="34" charset="0"/>
              </a:rPr>
              <a:t>(НДС)</a:t>
            </a:r>
            <a:endParaRPr lang="ru-RU" sz="1200" b="1" dirty="0">
              <a:solidFill>
                <a:srgbClr val="04965B"/>
              </a:solidFill>
              <a:cs typeface="Arial" pitchFamily="34" charset="0"/>
            </a:endParaRPr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xmlns="" id="{C82F9C5F-00DB-4027-9F0F-C26FE00BA7D4}"/>
              </a:ext>
            </a:extLst>
          </p:cNvPr>
          <p:cNvSpPr/>
          <p:nvPr/>
        </p:nvSpPr>
        <p:spPr>
          <a:xfrm>
            <a:off x="10214148" y="6440447"/>
            <a:ext cx="10063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cs typeface="Arial" pitchFamily="34" charset="0"/>
              </a:rPr>
              <a:t>36 </a:t>
            </a:r>
            <a:r>
              <a:rPr lang="ru-RU" sz="1600" b="1" dirty="0" err="1">
                <a:solidFill>
                  <a:srgbClr val="C00000"/>
                </a:solidFill>
                <a:cs typeface="Arial" pitchFamily="34" charset="0"/>
              </a:rPr>
              <a:t>тг</a:t>
            </a:r>
            <a:r>
              <a:rPr lang="ru-RU" sz="1600" b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ru-RU" sz="1200" dirty="0">
                <a:cs typeface="Arial" pitchFamily="34" charset="0"/>
              </a:rPr>
              <a:t>(НДС)</a:t>
            </a:r>
          </a:p>
        </p:txBody>
      </p:sp>
      <p:sp>
        <p:nvSpPr>
          <p:cNvPr id="112" name="Полилиния 57">
            <a:extLst>
              <a:ext uri="{FF2B5EF4-FFF2-40B4-BE49-F238E27FC236}">
                <a16:creationId xmlns:a16="http://schemas.microsoft.com/office/drawing/2014/main" xmlns="" id="{6DC03AB6-4929-44A2-A127-C4420C176289}"/>
              </a:ext>
            </a:extLst>
          </p:cNvPr>
          <p:cNvSpPr/>
          <p:nvPr/>
        </p:nvSpPr>
        <p:spPr>
          <a:xfrm>
            <a:off x="6606252" y="3829908"/>
            <a:ext cx="713599" cy="2257374"/>
          </a:xfrm>
          <a:custGeom>
            <a:avLst/>
            <a:gdLst>
              <a:gd name="connsiteX0" fmla="*/ 0 w 707571"/>
              <a:gd name="connsiteY0" fmla="*/ 32658 h 2634343"/>
              <a:gd name="connsiteX1" fmla="*/ 642257 w 707571"/>
              <a:gd name="connsiteY1" fmla="*/ 43543 h 2634343"/>
              <a:gd name="connsiteX2" fmla="*/ 631371 w 707571"/>
              <a:gd name="connsiteY2" fmla="*/ 0 h 2634343"/>
              <a:gd name="connsiteX3" fmla="*/ 587828 w 707571"/>
              <a:gd name="connsiteY3" fmla="*/ 21772 h 2634343"/>
              <a:gd name="connsiteX4" fmla="*/ 522514 w 707571"/>
              <a:gd name="connsiteY4" fmla="*/ 54429 h 2634343"/>
              <a:gd name="connsiteX5" fmla="*/ 478971 w 707571"/>
              <a:gd name="connsiteY5" fmla="*/ 65315 h 2634343"/>
              <a:gd name="connsiteX6" fmla="*/ 707571 w 707571"/>
              <a:gd name="connsiteY6" fmla="*/ 544286 h 2634343"/>
              <a:gd name="connsiteX7" fmla="*/ 707571 w 707571"/>
              <a:gd name="connsiteY7" fmla="*/ 2634343 h 2634343"/>
              <a:gd name="connsiteX0" fmla="*/ 0 w 707571"/>
              <a:gd name="connsiteY0" fmla="*/ 32658 h 2634343"/>
              <a:gd name="connsiteX1" fmla="*/ 642257 w 707571"/>
              <a:gd name="connsiteY1" fmla="*/ 43543 h 2634343"/>
              <a:gd name="connsiteX2" fmla="*/ 631371 w 707571"/>
              <a:gd name="connsiteY2" fmla="*/ 0 h 2634343"/>
              <a:gd name="connsiteX3" fmla="*/ 522514 w 707571"/>
              <a:gd name="connsiteY3" fmla="*/ 54429 h 2634343"/>
              <a:gd name="connsiteX4" fmla="*/ 478971 w 707571"/>
              <a:gd name="connsiteY4" fmla="*/ 65315 h 2634343"/>
              <a:gd name="connsiteX5" fmla="*/ 707571 w 707571"/>
              <a:gd name="connsiteY5" fmla="*/ 544286 h 2634343"/>
              <a:gd name="connsiteX6" fmla="*/ 707571 w 707571"/>
              <a:gd name="connsiteY6" fmla="*/ 2634343 h 2634343"/>
              <a:gd name="connsiteX0" fmla="*/ 0 w 729343"/>
              <a:gd name="connsiteY0" fmla="*/ 0 h 2601685"/>
              <a:gd name="connsiteX1" fmla="*/ 642257 w 729343"/>
              <a:gd name="connsiteY1" fmla="*/ 10885 h 2601685"/>
              <a:gd name="connsiteX2" fmla="*/ 522514 w 729343"/>
              <a:gd name="connsiteY2" fmla="*/ 21771 h 2601685"/>
              <a:gd name="connsiteX3" fmla="*/ 478971 w 729343"/>
              <a:gd name="connsiteY3" fmla="*/ 32657 h 2601685"/>
              <a:gd name="connsiteX4" fmla="*/ 707571 w 729343"/>
              <a:gd name="connsiteY4" fmla="*/ 511628 h 2601685"/>
              <a:gd name="connsiteX5" fmla="*/ 707571 w 729343"/>
              <a:gd name="connsiteY5" fmla="*/ 2601685 h 2601685"/>
              <a:gd name="connsiteX0" fmla="*/ 0 w 729343"/>
              <a:gd name="connsiteY0" fmla="*/ 0 h 2601685"/>
              <a:gd name="connsiteX1" fmla="*/ 642257 w 729343"/>
              <a:gd name="connsiteY1" fmla="*/ 10885 h 2601685"/>
              <a:gd name="connsiteX2" fmla="*/ 522514 w 729343"/>
              <a:gd name="connsiteY2" fmla="*/ 21771 h 2601685"/>
              <a:gd name="connsiteX3" fmla="*/ 707571 w 729343"/>
              <a:gd name="connsiteY3" fmla="*/ 511628 h 2601685"/>
              <a:gd name="connsiteX4" fmla="*/ 707571 w 729343"/>
              <a:gd name="connsiteY4" fmla="*/ 2601685 h 2601685"/>
              <a:gd name="connsiteX0" fmla="*/ 0 w 760185"/>
              <a:gd name="connsiteY0" fmla="*/ 0 h 2601685"/>
              <a:gd name="connsiteX1" fmla="*/ 642257 w 760185"/>
              <a:gd name="connsiteY1" fmla="*/ 10885 h 2601685"/>
              <a:gd name="connsiteX2" fmla="*/ 707571 w 760185"/>
              <a:gd name="connsiteY2" fmla="*/ 511628 h 2601685"/>
              <a:gd name="connsiteX3" fmla="*/ 707571 w 760185"/>
              <a:gd name="connsiteY3" fmla="*/ 2601685 h 2601685"/>
              <a:gd name="connsiteX0" fmla="*/ 0 w 707571"/>
              <a:gd name="connsiteY0" fmla="*/ 0 h 2601685"/>
              <a:gd name="connsiteX1" fmla="*/ 642257 w 707571"/>
              <a:gd name="connsiteY1" fmla="*/ 10885 h 2601685"/>
              <a:gd name="connsiteX2" fmla="*/ 707571 w 707571"/>
              <a:gd name="connsiteY2" fmla="*/ 511628 h 2601685"/>
              <a:gd name="connsiteX3" fmla="*/ 707571 w 707571"/>
              <a:gd name="connsiteY3" fmla="*/ 2601685 h 2601685"/>
              <a:gd name="connsiteX0" fmla="*/ 0 w 785101"/>
              <a:gd name="connsiteY0" fmla="*/ 0 h 2601685"/>
              <a:gd name="connsiteX1" fmla="*/ 785101 w 785101"/>
              <a:gd name="connsiteY1" fmla="*/ 10885 h 2601685"/>
              <a:gd name="connsiteX2" fmla="*/ 707571 w 785101"/>
              <a:gd name="connsiteY2" fmla="*/ 511628 h 2601685"/>
              <a:gd name="connsiteX3" fmla="*/ 707571 w 785101"/>
              <a:gd name="connsiteY3" fmla="*/ 2601685 h 2601685"/>
              <a:gd name="connsiteX0" fmla="*/ 0 w 785101"/>
              <a:gd name="connsiteY0" fmla="*/ 0 h 2601685"/>
              <a:gd name="connsiteX1" fmla="*/ 785101 w 785101"/>
              <a:gd name="connsiteY1" fmla="*/ 10885 h 2601685"/>
              <a:gd name="connsiteX2" fmla="*/ 707571 w 785101"/>
              <a:gd name="connsiteY2" fmla="*/ 511628 h 2601685"/>
              <a:gd name="connsiteX3" fmla="*/ 707571 w 785101"/>
              <a:gd name="connsiteY3" fmla="*/ 2601685 h 2601685"/>
              <a:gd name="connsiteX0" fmla="*/ 0 w 707571"/>
              <a:gd name="connsiteY0" fmla="*/ 0 h 2601685"/>
              <a:gd name="connsiteX1" fmla="*/ 642193 w 707571"/>
              <a:gd name="connsiteY1" fmla="*/ 10885 h 2601685"/>
              <a:gd name="connsiteX2" fmla="*/ 707571 w 707571"/>
              <a:gd name="connsiteY2" fmla="*/ 511628 h 2601685"/>
              <a:gd name="connsiteX3" fmla="*/ 707571 w 707571"/>
              <a:gd name="connsiteY3" fmla="*/ 2601685 h 2601685"/>
              <a:gd name="connsiteX0" fmla="*/ 0 w 713599"/>
              <a:gd name="connsiteY0" fmla="*/ 0 h 2601685"/>
              <a:gd name="connsiteX1" fmla="*/ 713599 w 713599"/>
              <a:gd name="connsiteY1" fmla="*/ 10885 h 2601685"/>
              <a:gd name="connsiteX2" fmla="*/ 707571 w 713599"/>
              <a:gd name="connsiteY2" fmla="*/ 511628 h 2601685"/>
              <a:gd name="connsiteX3" fmla="*/ 707571 w 713599"/>
              <a:gd name="connsiteY3" fmla="*/ 2601685 h 2601685"/>
              <a:gd name="connsiteX0" fmla="*/ 0 w 713599"/>
              <a:gd name="connsiteY0" fmla="*/ 0 h 2601685"/>
              <a:gd name="connsiteX1" fmla="*/ 713599 w 713599"/>
              <a:gd name="connsiteY1" fmla="*/ 10885 h 2601685"/>
              <a:gd name="connsiteX2" fmla="*/ 707571 w 713599"/>
              <a:gd name="connsiteY2" fmla="*/ 511628 h 2601685"/>
              <a:gd name="connsiteX3" fmla="*/ 707571 w 713599"/>
              <a:gd name="connsiteY3" fmla="*/ 2601685 h 2601685"/>
              <a:gd name="connsiteX0" fmla="*/ 0 w 713599"/>
              <a:gd name="connsiteY0" fmla="*/ 0 h 2601685"/>
              <a:gd name="connsiteX1" fmla="*/ 713599 w 713599"/>
              <a:gd name="connsiteY1" fmla="*/ 10885 h 2601685"/>
              <a:gd name="connsiteX2" fmla="*/ 707571 w 713599"/>
              <a:gd name="connsiteY2" fmla="*/ 511628 h 2601685"/>
              <a:gd name="connsiteX3" fmla="*/ 707571 w 713599"/>
              <a:gd name="connsiteY3" fmla="*/ 2601685 h 2601685"/>
              <a:gd name="connsiteX0" fmla="*/ 0 w 713599"/>
              <a:gd name="connsiteY0" fmla="*/ 0 h 2601685"/>
              <a:gd name="connsiteX1" fmla="*/ 713599 w 713599"/>
              <a:gd name="connsiteY1" fmla="*/ 10885 h 2601685"/>
              <a:gd name="connsiteX2" fmla="*/ 707571 w 713599"/>
              <a:gd name="connsiteY2" fmla="*/ 511628 h 2601685"/>
              <a:gd name="connsiteX3" fmla="*/ 707571 w 713599"/>
              <a:gd name="connsiteY3" fmla="*/ 2601685 h 2601685"/>
              <a:gd name="connsiteX0" fmla="*/ 0 w 713599"/>
              <a:gd name="connsiteY0" fmla="*/ 0 h 2601685"/>
              <a:gd name="connsiteX1" fmla="*/ 713599 w 713599"/>
              <a:gd name="connsiteY1" fmla="*/ 10885 h 2601685"/>
              <a:gd name="connsiteX2" fmla="*/ 707571 w 713599"/>
              <a:gd name="connsiteY2" fmla="*/ 511628 h 2601685"/>
              <a:gd name="connsiteX3" fmla="*/ 707571 w 713599"/>
              <a:gd name="connsiteY3" fmla="*/ 2601685 h 2601685"/>
              <a:gd name="connsiteX0" fmla="*/ 0 w 713599"/>
              <a:gd name="connsiteY0" fmla="*/ 0 h 2601685"/>
              <a:gd name="connsiteX1" fmla="*/ 713599 w 713599"/>
              <a:gd name="connsiteY1" fmla="*/ 10885 h 2601685"/>
              <a:gd name="connsiteX2" fmla="*/ 707571 w 713599"/>
              <a:gd name="connsiteY2" fmla="*/ 511628 h 2601685"/>
              <a:gd name="connsiteX3" fmla="*/ 707571 w 713599"/>
              <a:gd name="connsiteY3" fmla="*/ 2601685 h 2601685"/>
              <a:gd name="connsiteX0" fmla="*/ 0 w 713599"/>
              <a:gd name="connsiteY0" fmla="*/ 0 h 2601685"/>
              <a:gd name="connsiteX1" fmla="*/ 713599 w 713599"/>
              <a:gd name="connsiteY1" fmla="*/ 10885 h 2601685"/>
              <a:gd name="connsiteX2" fmla="*/ 707571 w 713599"/>
              <a:gd name="connsiteY2" fmla="*/ 511628 h 2601685"/>
              <a:gd name="connsiteX3" fmla="*/ 707571 w 713599"/>
              <a:gd name="connsiteY3" fmla="*/ 2601685 h 2601685"/>
              <a:gd name="connsiteX0" fmla="*/ 0 w 713599"/>
              <a:gd name="connsiteY0" fmla="*/ 0 h 2601685"/>
              <a:gd name="connsiteX1" fmla="*/ 713599 w 713599"/>
              <a:gd name="connsiteY1" fmla="*/ 10885 h 2601685"/>
              <a:gd name="connsiteX2" fmla="*/ 707571 w 713599"/>
              <a:gd name="connsiteY2" fmla="*/ 511628 h 2601685"/>
              <a:gd name="connsiteX3" fmla="*/ 707571 w 713599"/>
              <a:gd name="connsiteY3" fmla="*/ 2601685 h 2601685"/>
              <a:gd name="connsiteX0" fmla="*/ 0 w 713599"/>
              <a:gd name="connsiteY0" fmla="*/ 0 h 2601685"/>
              <a:gd name="connsiteX1" fmla="*/ 0 w 713599"/>
              <a:gd name="connsiteY1" fmla="*/ 3628 h 2601685"/>
              <a:gd name="connsiteX2" fmla="*/ 713599 w 713599"/>
              <a:gd name="connsiteY2" fmla="*/ 10885 h 2601685"/>
              <a:gd name="connsiteX3" fmla="*/ 707571 w 713599"/>
              <a:gd name="connsiteY3" fmla="*/ 511628 h 2601685"/>
              <a:gd name="connsiteX4" fmla="*/ 707571 w 713599"/>
              <a:gd name="connsiteY4" fmla="*/ 2601685 h 2601685"/>
              <a:gd name="connsiteX0" fmla="*/ 0 w 713599"/>
              <a:gd name="connsiteY0" fmla="*/ 0 h 2601685"/>
              <a:gd name="connsiteX1" fmla="*/ 0 w 713599"/>
              <a:gd name="connsiteY1" fmla="*/ 3628 h 2601685"/>
              <a:gd name="connsiteX2" fmla="*/ 713599 w 713599"/>
              <a:gd name="connsiteY2" fmla="*/ 10885 h 2601685"/>
              <a:gd name="connsiteX3" fmla="*/ 707571 w 713599"/>
              <a:gd name="connsiteY3" fmla="*/ 511628 h 2601685"/>
              <a:gd name="connsiteX4" fmla="*/ 707571 w 713599"/>
              <a:gd name="connsiteY4" fmla="*/ 2601685 h 2601685"/>
              <a:gd name="connsiteX0" fmla="*/ 0 w 713599"/>
              <a:gd name="connsiteY0" fmla="*/ 0 h 2601685"/>
              <a:gd name="connsiteX1" fmla="*/ 0 w 713599"/>
              <a:gd name="connsiteY1" fmla="*/ 3628 h 2601685"/>
              <a:gd name="connsiteX2" fmla="*/ 713599 w 713599"/>
              <a:gd name="connsiteY2" fmla="*/ 10885 h 2601685"/>
              <a:gd name="connsiteX3" fmla="*/ 707571 w 713599"/>
              <a:gd name="connsiteY3" fmla="*/ 511628 h 2601685"/>
              <a:gd name="connsiteX4" fmla="*/ 707571 w 713599"/>
              <a:gd name="connsiteY4" fmla="*/ 2601685 h 2601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599" h="2601685">
                <a:moveTo>
                  <a:pt x="0" y="0"/>
                </a:moveTo>
                <a:lnTo>
                  <a:pt x="0" y="3628"/>
                </a:lnTo>
                <a:cubicBezTo>
                  <a:pt x="237866" y="6047"/>
                  <a:pt x="485477" y="3704"/>
                  <a:pt x="713599" y="10885"/>
                </a:cubicBezTo>
                <a:cubicBezTo>
                  <a:pt x="712466" y="157721"/>
                  <a:pt x="709580" y="344714"/>
                  <a:pt x="707571" y="511628"/>
                </a:cubicBezTo>
                <a:lnTo>
                  <a:pt x="707571" y="2601685"/>
                </a:ln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Полилиния 58">
            <a:extLst>
              <a:ext uri="{FF2B5EF4-FFF2-40B4-BE49-F238E27FC236}">
                <a16:creationId xmlns:a16="http://schemas.microsoft.com/office/drawing/2014/main" xmlns="" id="{BDB71C97-4AC3-47AE-B2F2-7C7F61126B2C}"/>
              </a:ext>
            </a:extLst>
          </p:cNvPr>
          <p:cNvSpPr/>
          <p:nvPr/>
        </p:nvSpPr>
        <p:spPr>
          <a:xfrm>
            <a:off x="2104477" y="3876990"/>
            <a:ext cx="699828" cy="2231754"/>
          </a:xfrm>
          <a:custGeom>
            <a:avLst/>
            <a:gdLst>
              <a:gd name="connsiteX0" fmla="*/ 0 w 707571"/>
              <a:gd name="connsiteY0" fmla="*/ 32658 h 2634343"/>
              <a:gd name="connsiteX1" fmla="*/ 642257 w 707571"/>
              <a:gd name="connsiteY1" fmla="*/ 43543 h 2634343"/>
              <a:gd name="connsiteX2" fmla="*/ 631371 w 707571"/>
              <a:gd name="connsiteY2" fmla="*/ 0 h 2634343"/>
              <a:gd name="connsiteX3" fmla="*/ 587828 w 707571"/>
              <a:gd name="connsiteY3" fmla="*/ 21772 h 2634343"/>
              <a:gd name="connsiteX4" fmla="*/ 522514 w 707571"/>
              <a:gd name="connsiteY4" fmla="*/ 54429 h 2634343"/>
              <a:gd name="connsiteX5" fmla="*/ 478971 w 707571"/>
              <a:gd name="connsiteY5" fmla="*/ 65315 h 2634343"/>
              <a:gd name="connsiteX6" fmla="*/ 707571 w 707571"/>
              <a:gd name="connsiteY6" fmla="*/ 544286 h 2634343"/>
              <a:gd name="connsiteX7" fmla="*/ 707571 w 707571"/>
              <a:gd name="connsiteY7" fmla="*/ 2634343 h 2634343"/>
              <a:gd name="connsiteX0" fmla="*/ 0 w 707571"/>
              <a:gd name="connsiteY0" fmla="*/ 32658 h 2634343"/>
              <a:gd name="connsiteX1" fmla="*/ 642257 w 707571"/>
              <a:gd name="connsiteY1" fmla="*/ 43543 h 2634343"/>
              <a:gd name="connsiteX2" fmla="*/ 631371 w 707571"/>
              <a:gd name="connsiteY2" fmla="*/ 0 h 2634343"/>
              <a:gd name="connsiteX3" fmla="*/ 522514 w 707571"/>
              <a:gd name="connsiteY3" fmla="*/ 54429 h 2634343"/>
              <a:gd name="connsiteX4" fmla="*/ 478971 w 707571"/>
              <a:gd name="connsiteY4" fmla="*/ 65315 h 2634343"/>
              <a:gd name="connsiteX5" fmla="*/ 707571 w 707571"/>
              <a:gd name="connsiteY5" fmla="*/ 544286 h 2634343"/>
              <a:gd name="connsiteX6" fmla="*/ 707571 w 707571"/>
              <a:gd name="connsiteY6" fmla="*/ 2634343 h 2634343"/>
              <a:gd name="connsiteX0" fmla="*/ 0 w 729343"/>
              <a:gd name="connsiteY0" fmla="*/ 0 h 2601685"/>
              <a:gd name="connsiteX1" fmla="*/ 642257 w 729343"/>
              <a:gd name="connsiteY1" fmla="*/ 10885 h 2601685"/>
              <a:gd name="connsiteX2" fmla="*/ 522514 w 729343"/>
              <a:gd name="connsiteY2" fmla="*/ 21771 h 2601685"/>
              <a:gd name="connsiteX3" fmla="*/ 478971 w 729343"/>
              <a:gd name="connsiteY3" fmla="*/ 32657 h 2601685"/>
              <a:gd name="connsiteX4" fmla="*/ 707571 w 729343"/>
              <a:gd name="connsiteY4" fmla="*/ 511628 h 2601685"/>
              <a:gd name="connsiteX5" fmla="*/ 707571 w 729343"/>
              <a:gd name="connsiteY5" fmla="*/ 2601685 h 2601685"/>
              <a:gd name="connsiteX0" fmla="*/ 0 w 729343"/>
              <a:gd name="connsiteY0" fmla="*/ 0 h 2601685"/>
              <a:gd name="connsiteX1" fmla="*/ 642257 w 729343"/>
              <a:gd name="connsiteY1" fmla="*/ 10885 h 2601685"/>
              <a:gd name="connsiteX2" fmla="*/ 522514 w 729343"/>
              <a:gd name="connsiteY2" fmla="*/ 21771 h 2601685"/>
              <a:gd name="connsiteX3" fmla="*/ 707571 w 729343"/>
              <a:gd name="connsiteY3" fmla="*/ 511628 h 2601685"/>
              <a:gd name="connsiteX4" fmla="*/ 707571 w 729343"/>
              <a:gd name="connsiteY4" fmla="*/ 2601685 h 2601685"/>
              <a:gd name="connsiteX0" fmla="*/ 0 w 760185"/>
              <a:gd name="connsiteY0" fmla="*/ 0 h 2601685"/>
              <a:gd name="connsiteX1" fmla="*/ 642257 w 760185"/>
              <a:gd name="connsiteY1" fmla="*/ 10885 h 2601685"/>
              <a:gd name="connsiteX2" fmla="*/ 707571 w 760185"/>
              <a:gd name="connsiteY2" fmla="*/ 511628 h 2601685"/>
              <a:gd name="connsiteX3" fmla="*/ 707571 w 760185"/>
              <a:gd name="connsiteY3" fmla="*/ 2601685 h 2601685"/>
              <a:gd name="connsiteX0" fmla="*/ 0 w 707571"/>
              <a:gd name="connsiteY0" fmla="*/ 0 h 2601685"/>
              <a:gd name="connsiteX1" fmla="*/ 642257 w 707571"/>
              <a:gd name="connsiteY1" fmla="*/ 10885 h 2601685"/>
              <a:gd name="connsiteX2" fmla="*/ 707571 w 707571"/>
              <a:gd name="connsiteY2" fmla="*/ 511628 h 2601685"/>
              <a:gd name="connsiteX3" fmla="*/ 707571 w 707571"/>
              <a:gd name="connsiteY3" fmla="*/ 2601685 h 2601685"/>
              <a:gd name="connsiteX0" fmla="*/ 0 w 785101"/>
              <a:gd name="connsiteY0" fmla="*/ 0 h 2601685"/>
              <a:gd name="connsiteX1" fmla="*/ 785101 w 785101"/>
              <a:gd name="connsiteY1" fmla="*/ 10885 h 2601685"/>
              <a:gd name="connsiteX2" fmla="*/ 707571 w 785101"/>
              <a:gd name="connsiteY2" fmla="*/ 511628 h 2601685"/>
              <a:gd name="connsiteX3" fmla="*/ 707571 w 785101"/>
              <a:gd name="connsiteY3" fmla="*/ 2601685 h 2601685"/>
              <a:gd name="connsiteX0" fmla="*/ 0 w 785101"/>
              <a:gd name="connsiteY0" fmla="*/ 0 h 2601685"/>
              <a:gd name="connsiteX1" fmla="*/ 785101 w 785101"/>
              <a:gd name="connsiteY1" fmla="*/ 10885 h 2601685"/>
              <a:gd name="connsiteX2" fmla="*/ 707571 w 785101"/>
              <a:gd name="connsiteY2" fmla="*/ 511628 h 2601685"/>
              <a:gd name="connsiteX3" fmla="*/ 707571 w 785101"/>
              <a:gd name="connsiteY3" fmla="*/ 2601685 h 2601685"/>
              <a:gd name="connsiteX0" fmla="*/ 0 w 707571"/>
              <a:gd name="connsiteY0" fmla="*/ 0 h 2601685"/>
              <a:gd name="connsiteX1" fmla="*/ 642193 w 707571"/>
              <a:gd name="connsiteY1" fmla="*/ 10885 h 2601685"/>
              <a:gd name="connsiteX2" fmla="*/ 707571 w 707571"/>
              <a:gd name="connsiteY2" fmla="*/ 511628 h 2601685"/>
              <a:gd name="connsiteX3" fmla="*/ 707571 w 707571"/>
              <a:gd name="connsiteY3" fmla="*/ 2601685 h 2601685"/>
              <a:gd name="connsiteX0" fmla="*/ 0 w 713599"/>
              <a:gd name="connsiteY0" fmla="*/ 0 h 2601685"/>
              <a:gd name="connsiteX1" fmla="*/ 713599 w 713599"/>
              <a:gd name="connsiteY1" fmla="*/ 10885 h 2601685"/>
              <a:gd name="connsiteX2" fmla="*/ 707571 w 713599"/>
              <a:gd name="connsiteY2" fmla="*/ 511628 h 2601685"/>
              <a:gd name="connsiteX3" fmla="*/ 707571 w 713599"/>
              <a:gd name="connsiteY3" fmla="*/ 2601685 h 2601685"/>
              <a:gd name="connsiteX0" fmla="*/ 0 w 713599"/>
              <a:gd name="connsiteY0" fmla="*/ 0 h 2601685"/>
              <a:gd name="connsiteX1" fmla="*/ 713599 w 713599"/>
              <a:gd name="connsiteY1" fmla="*/ 10885 h 2601685"/>
              <a:gd name="connsiteX2" fmla="*/ 707571 w 713599"/>
              <a:gd name="connsiteY2" fmla="*/ 511628 h 2601685"/>
              <a:gd name="connsiteX3" fmla="*/ 707571 w 713599"/>
              <a:gd name="connsiteY3" fmla="*/ 2601685 h 2601685"/>
              <a:gd name="connsiteX0" fmla="*/ 0 w 713599"/>
              <a:gd name="connsiteY0" fmla="*/ 0 h 2601685"/>
              <a:gd name="connsiteX1" fmla="*/ 713599 w 713599"/>
              <a:gd name="connsiteY1" fmla="*/ 10885 h 2601685"/>
              <a:gd name="connsiteX2" fmla="*/ 707571 w 713599"/>
              <a:gd name="connsiteY2" fmla="*/ 511628 h 2601685"/>
              <a:gd name="connsiteX3" fmla="*/ 707571 w 713599"/>
              <a:gd name="connsiteY3" fmla="*/ 2601685 h 2601685"/>
              <a:gd name="connsiteX0" fmla="*/ 0 w 713599"/>
              <a:gd name="connsiteY0" fmla="*/ 0 h 2601685"/>
              <a:gd name="connsiteX1" fmla="*/ 713599 w 713599"/>
              <a:gd name="connsiteY1" fmla="*/ 10885 h 2601685"/>
              <a:gd name="connsiteX2" fmla="*/ 707571 w 713599"/>
              <a:gd name="connsiteY2" fmla="*/ 511628 h 2601685"/>
              <a:gd name="connsiteX3" fmla="*/ 707571 w 713599"/>
              <a:gd name="connsiteY3" fmla="*/ 2601685 h 2601685"/>
              <a:gd name="connsiteX0" fmla="*/ 0 w 713599"/>
              <a:gd name="connsiteY0" fmla="*/ 0 h 2601685"/>
              <a:gd name="connsiteX1" fmla="*/ 713599 w 713599"/>
              <a:gd name="connsiteY1" fmla="*/ 10885 h 2601685"/>
              <a:gd name="connsiteX2" fmla="*/ 707571 w 713599"/>
              <a:gd name="connsiteY2" fmla="*/ 511628 h 2601685"/>
              <a:gd name="connsiteX3" fmla="*/ 707571 w 713599"/>
              <a:gd name="connsiteY3" fmla="*/ 2601685 h 2601685"/>
              <a:gd name="connsiteX0" fmla="*/ 0 w 713599"/>
              <a:gd name="connsiteY0" fmla="*/ 0 h 2601685"/>
              <a:gd name="connsiteX1" fmla="*/ 713599 w 713599"/>
              <a:gd name="connsiteY1" fmla="*/ 10885 h 2601685"/>
              <a:gd name="connsiteX2" fmla="*/ 707571 w 713599"/>
              <a:gd name="connsiteY2" fmla="*/ 511628 h 2601685"/>
              <a:gd name="connsiteX3" fmla="*/ 707571 w 713599"/>
              <a:gd name="connsiteY3" fmla="*/ 2601685 h 2601685"/>
              <a:gd name="connsiteX0" fmla="*/ 0 w 713599"/>
              <a:gd name="connsiteY0" fmla="*/ 0 h 2601685"/>
              <a:gd name="connsiteX1" fmla="*/ 713599 w 713599"/>
              <a:gd name="connsiteY1" fmla="*/ 10885 h 2601685"/>
              <a:gd name="connsiteX2" fmla="*/ 707571 w 713599"/>
              <a:gd name="connsiteY2" fmla="*/ 511628 h 2601685"/>
              <a:gd name="connsiteX3" fmla="*/ 707571 w 713599"/>
              <a:gd name="connsiteY3" fmla="*/ 2601685 h 2601685"/>
              <a:gd name="connsiteX0" fmla="*/ 0 w 713599"/>
              <a:gd name="connsiteY0" fmla="*/ 0 h 2601685"/>
              <a:gd name="connsiteX1" fmla="*/ 713599 w 713599"/>
              <a:gd name="connsiteY1" fmla="*/ 10885 h 2601685"/>
              <a:gd name="connsiteX2" fmla="*/ 707571 w 713599"/>
              <a:gd name="connsiteY2" fmla="*/ 511628 h 2601685"/>
              <a:gd name="connsiteX3" fmla="*/ 707571 w 713599"/>
              <a:gd name="connsiteY3" fmla="*/ 2601685 h 2601685"/>
              <a:gd name="connsiteX0" fmla="*/ 0 w 713599"/>
              <a:gd name="connsiteY0" fmla="*/ 0 h 2601685"/>
              <a:gd name="connsiteX1" fmla="*/ 0 w 713599"/>
              <a:gd name="connsiteY1" fmla="*/ 3628 h 2601685"/>
              <a:gd name="connsiteX2" fmla="*/ 713599 w 713599"/>
              <a:gd name="connsiteY2" fmla="*/ 10885 h 2601685"/>
              <a:gd name="connsiteX3" fmla="*/ 707571 w 713599"/>
              <a:gd name="connsiteY3" fmla="*/ 511628 h 2601685"/>
              <a:gd name="connsiteX4" fmla="*/ 707571 w 713599"/>
              <a:gd name="connsiteY4" fmla="*/ 2601685 h 2601685"/>
              <a:gd name="connsiteX0" fmla="*/ 0 w 713599"/>
              <a:gd name="connsiteY0" fmla="*/ 0 h 2601685"/>
              <a:gd name="connsiteX1" fmla="*/ 0 w 713599"/>
              <a:gd name="connsiteY1" fmla="*/ 3628 h 2601685"/>
              <a:gd name="connsiteX2" fmla="*/ 713599 w 713599"/>
              <a:gd name="connsiteY2" fmla="*/ 10885 h 2601685"/>
              <a:gd name="connsiteX3" fmla="*/ 707571 w 713599"/>
              <a:gd name="connsiteY3" fmla="*/ 511628 h 2601685"/>
              <a:gd name="connsiteX4" fmla="*/ 707571 w 713599"/>
              <a:gd name="connsiteY4" fmla="*/ 2601685 h 2601685"/>
              <a:gd name="connsiteX0" fmla="*/ 0 w 713599"/>
              <a:gd name="connsiteY0" fmla="*/ 0 h 2601685"/>
              <a:gd name="connsiteX1" fmla="*/ 0 w 713599"/>
              <a:gd name="connsiteY1" fmla="*/ 3628 h 2601685"/>
              <a:gd name="connsiteX2" fmla="*/ 713599 w 713599"/>
              <a:gd name="connsiteY2" fmla="*/ 10885 h 2601685"/>
              <a:gd name="connsiteX3" fmla="*/ 707571 w 713599"/>
              <a:gd name="connsiteY3" fmla="*/ 511628 h 2601685"/>
              <a:gd name="connsiteX4" fmla="*/ 707571 w 713599"/>
              <a:gd name="connsiteY4" fmla="*/ 2601685 h 2601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599" h="2601685">
                <a:moveTo>
                  <a:pt x="0" y="0"/>
                </a:moveTo>
                <a:lnTo>
                  <a:pt x="0" y="3628"/>
                </a:lnTo>
                <a:cubicBezTo>
                  <a:pt x="237866" y="6047"/>
                  <a:pt x="485477" y="3704"/>
                  <a:pt x="713599" y="10885"/>
                </a:cubicBezTo>
                <a:cubicBezTo>
                  <a:pt x="712466" y="157721"/>
                  <a:pt x="709580" y="344714"/>
                  <a:pt x="707571" y="511628"/>
                </a:cubicBezTo>
                <a:lnTo>
                  <a:pt x="707571" y="2601685"/>
                </a:ln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Заголовок 1">
            <a:extLst>
              <a:ext uri="{FF2B5EF4-FFF2-40B4-BE49-F238E27FC236}">
                <a16:creationId xmlns:a16="http://schemas.microsoft.com/office/drawing/2014/main" xmlns="" id="{CD1E0CAB-5500-4F69-A47E-21981ADA83B2}"/>
              </a:ext>
            </a:extLst>
          </p:cNvPr>
          <p:cNvSpPr txBox="1">
            <a:spLocks/>
          </p:cNvSpPr>
          <p:nvPr/>
        </p:nvSpPr>
        <p:spPr>
          <a:xfrm>
            <a:off x="292713" y="1969103"/>
            <a:ext cx="8733907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66700" algn="l"/>
                <a:tab pos="355600" algn="l"/>
              </a:tabLst>
            </a:pPr>
            <a:endParaRPr lang="ru-RU" sz="1200" dirty="0">
              <a:latin typeface="+mn-lt"/>
              <a:cs typeface="Arial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2B91F853-429D-4C86-A2B3-51B9C000B489}"/>
              </a:ext>
            </a:extLst>
          </p:cNvPr>
          <p:cNvSpPr txBox="1"/>
          <p:nvPr/>
        </p:nvSpPr>
        <p:spPr>
          <a:xfrm>
            <a:off x="11375462" y="3226162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36</a:t>
            </a:r>
          </a:p>
        </p:txBody>
      </p:sp>
      <p:cxnSp>
        <p:nvCxnSpPr>
          <p:cNvPr id="74" name="Скругленная соединительная линия 42">
            <a:extLst>
              <a:ext uri="{FF2B5EF4-FFF2-40B4-BE49-F238E27FC236}">
                <a16:creationId xmlns:a16="http://schemas.microsoft.com/office/drawing/2014/main" xmlns="" id="{D38712C8-5ABF-427C-96C1-6AA9601E4059}"/>
              </a:ext>
            </a:extLst>
          </p:cNvPr>
          <p:cNvCxnSpPr/>
          <p:nvPr/>
        </p:nvCxnSpPr>
        <p:spPr>
          <a:xfrm rot="180000">
            <a:off x="11124535" y="3093684"/>
            <a:ext cx="12700" cy="576064"/>
          </a:xfrm>
          <a:prstGeom prst="curvedConnector3">
            <a:avLst>
              <a:gd name="adj1" fmla="val 1800000"/>
            </a:avLst>
          </a:prstGeom>
          <a:ln>
            <a:tailEnd type="stealt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E744278-0593-4EA3-8D74-BD22C6554785}"/>
              </a:ext>
            </a:extLst>
          </p:cNvPr>
          <p:cNvSpPr/>
          <p:nvPr/>
        </p:nvSpPr>
        <p:spPr>
          <a:xfrm>
            <a:off x="9639024" y="2777100"/>
            <a:ext cx="147044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chemeClr val="bg1"/>
                </a:solidFill>
                <a:cs typeface="Times New Roman" pitchFamily="18" charset="0"/>
              </a:rPr>
              <a:t>РАСЧЕТНЫЙ СЧЕТ</a:t>
            </a:r>
          </a:p>
        </p:txBody>
      </p:sp>
      <p:sp>
        <p:nvSpPr>
          <p:cNvPr id="137" name="Прямоугольник 136">
            <a:extLst>
              <a:ext uri="{FF2B5EF4-FFF2-40B4-BE49-F238E27FC236}">
                <a16:creationId xmlns:a16="http://schemas.microsoft.com/office/drawing/2014/main" xmlns="" id="{2960D3ED-76DF-439A-9A66-03BC5E16EC0F}"/>
              </a:ext>
            </a:extLst>
          </p:cNvPr>
          <p:cNvSpPr/>
          <p:nvPr/>
        </p:nvSpPr>
        <p:spPr>
          <a:xfrm>
            <a:off x="9639024" y="3603847"/>
            <a:ext cx="147044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chemeClr val="bg1"/>
                </a:solidFill>
                <a:cs typeface="Times New Roman" pitchFamily="18" charset="0"/>
              </a:rPr>
              <a:t>КОНТРОЛЬНЫЙ</a:t>
            </a:r>
          </a:p>
          <a:p>
            <a:pPr algn="ctr"/>
            <a:r>
              <a:rPr lang="ru-RU" sz="1050" b="1" dirty="0">
                <a:solidFill>
                  <a:schemeClr val="bg1"/>
                </a:solidFill>
                <a:cs typeface="Times New Roman" pitchFamily="18" charset="0"/>
              </a:rPr>
              <a:t>СЧЕТ НДС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2E82376-2CE2-4070-8FF6-E44A693AFC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31215" y="3048566"/>
            <a:ext cx="486064" cy="486064"/>
          </a:xfrm>
          <a:prstGeom prst="rect">
            <a:avLst/>
          </a:prstGeom>
        </p:spPr>
      </p:pic>
      <p:sp>
        <p:nvSpPr>
          <p:cNvPr id="138" name="Прямоугольник: скругленные углы 137">
            <a:extLst>
              <a:ext uri="{FF2B5EF4-FFF2-40B4-BE49-F238E27FC236}">
                <a16:creationId xmlns:a16="http://schemas.microsoft.com/office/drawing/2014/main" xmlns="" id="{BE383F3B-F7DC-4244-8BE2-56C129FC074A}"/>
              </a:ext>
            </a:extLst>
          </p:cNvPr>
          <p:cNvSpPr/>
          <p:nvPr/>
        </p:nvSpPr>
        <p:spPr>
          <a:xfrm>
            <a:off x="5149578" y="2681628"/>
            <a:ext cx="1470446" cy="1400177"/>
          </a:xfrm>
          <a:prstGeom prst="roundRect">
            <a:avLst>
              <a:gd name="adj" fmla="val 1122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140" name="Прямоугольник 139">
            <a:extLst>
              <a:ext uri="{FF2B5EF4-FFF2-40B4-BE49-F238E27FC236}">
                <a16:creationId xmlns:a16="http://schemas.microsoft.com/office/drawing/2014/main" xmlns="" id="{BEDB3FDD-5F3A-4B85-B700-94B3FA188AE3}"/>
              </a:ext>
            </a:extLst>
          </p:cNvPr>
          <p:cNvSpPr/>
          <p:nvPr/>
        </p:nvSpPr>
        <p:spPr>
          <a:xfrm>
            <a:off x="5149578" y="2777100"/>
            <a:ext cx="147044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chemeClr val="bg1"/>
                </a:solidFill>
                <a:cs typeface="Times New Roman" pitchFamily="18" charset="0"/>
              </a:rPr>
              <a:t>РАСЧЕТНЫЙ СЧЕТ</a:t>
            </a:r>
          </a:p>
        </p:txBody>
      </p:sp>
      <p:sp>
        <p:nvSpPr>
          <p:cNvPr id="141" name="Прямоугольник 140">
            <a:extLst>
              <a:ext uri="{FF2B5EF4-FFF2-40B4-BE49-F238E27FC236}">
                <a16:creationId xmlns:a16="http://schemas.microsoft.com/office/drawing/2014/main" xmlns="" id="{F185E21F-CD7F-4C7D-B47F-0016F763A79B}"/>
              </a:ext>
            </a:extLst>
          </p:cNvPr>
          <p:cNvSpPr/>
          <p:nvPr/>
        </p:nvSpPr>
        <p:spPr>
          <a:xfrm>
            <a:off x="5149578" y="3603847"/>
            <a:ext cx="147044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chemeClr val="bg1"/>
                </a:solidFill>
                <a:cs typeface="Times New Roman" pitchFamily="18" charset="0"/>
              </a:rPr>
              <a:t>КОНТРОЛЬНЫЙ</a:t>
            </a:r>
          </a:p>
          <a:p>
            <a:pPr algn="ctr"/>
            <a:r>
              <a:rPr lang="ru-RU" sz="1050" b="1" dirty="0">
                <a:solidFill>
                  <a:schemeClr val="bg1"/>
                </a:solidFill>
                <a:cs typeface="Times New Roman" pitchFamily="18" charset="0"/>
              </a:rPr>
              <a:t>СЧЕТ НДС </a:t>
            </a:r>
          </a:p>
        </p:txBody>
      </p:sp>
      <p:pic>
        <p:nvPicPr>
          <p:cNvPr id="142" name="Рисунок 141">
            <a:extLst>
              <a:ext uri="{FF2B5EF4-FFF2-40B4-BE49-F238E27FC236}">
                <a16:creationId xmlns:a16="http://schemas.microsoft.com/office/drawing/2014/main" xmlns="" id="{8D62E61F-BB55-4BA3-8FE6-4036E1AF6D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41769" y="3048566"/>
            <a:ext cx="486064" cy="486064"/>
          </a:xfrm>
          <a:prstGeom prst="rect">
            <a:avLst/>
          </a:prstGeom>
        </p:spPr>
      </p:pic>
      <p:sp>
        <p:nvSpPr>
          <p:cNvPr id="144" name="Прямоугольник: скругленные углы 143">
            <a:extLst>
              <a:ext uri="{FF2B5EF4-FFF2-40B4-BE49-F238E27FC236}">
                <a16:creationId xmlns:a16="http://schemas.microsoft.com/office/drawing/2014/main" xmlns="" id="{B643F0E7-0543-4937-8C14-3177A7F90CB9}"/>
              </a:ext>
            </a:extLst>
          </p:cNvPr>
          <p:cNvSpPr/>
          <p:nvPr/>
        </p:nvSpPr>
        <p:spPr>
          <a:xfrm>
            <a:off x="683755" y="2681628"/>
            <a:ext cx="1470446" cy="1400177"/>
          </a:xfrm>
          <a:prstGeom prst="roundRect">
            <a:avLst>
              <a:gd name="adj" fmla="val 11225"/>
            </a:avLst>
          </a:prstGeom>
          <a:solidFill>
            <a:srgbClr val="4F7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145" name="Прямоугольник 144">
            <a:extLst>
              <a:ext uri="{FF2B5EF4-FFF2-40B4-BE49-F238E27FC236}">
                <a16:creationId xmlns:a16="http://schemas.microsoft.com/office/drawing/2014/main" xmlns="" id="{CE2FCE98-5756-4520-9746-B4B29A4CCDBD}"/>
              </a:ext>
            </a:extLst>
          </p:cNvPr>
          <p:cNvSpPr/>
          <p:nvPr/>
        </p:nvSpPr>
        <p:spPr>
          <a:xfrm>
            <a:off x="683755" y="2777100"/>
            <a:ext cx="147044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chemeClr val="bg1"/>
                </a:solidFill>
                <a:cs typeface="Times New Roman" pitchFamily="18" charset="0"/>
              </a:rPr>
              <a:t>РАСЧЕТНЫЙ СЧЕТ</a:t>
            </a:r>
          </a:p>
        </p:txBody>
      </p:sp>
      <p:sp>
        <p:nvSpPr>
          <p:cNvPr id="146" name="Прямоугольник 145">
            <a:extLst>
              <a:ext uri="{FF2B5EF4-FFF2-40B4-BE49-F238E27FC236}">
                <a16:creationId xmlns:a16="http://schemas.microsoft.com/office/drawing/2014/main" xmlns="" id="{60AB8907-AA9A-4C5C-9E06-631C7CD00546}"/>
              </a:ext>
            </a:extLst>
          </p:cNvPr>
          <p:cNvSpPr/>
          <p:nvPr/>
        </p:nvSpPr>
        <p:spPr>
          <a:xfrm>
            <a:off x="683755" y="3603847"/>
            <a:ext cx="147044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chemeClr val="bg1"/>
                </a:solidFill>
                <a:cs typeface="Times New Roman" pitchFamily="18" charset="0"/>
              </a:rPr>
              <a:t>КОНТРОЛЬНЫЙ</a:t>
            </a:r>
          </a:p>
          <a:p>
            <a:pPr algn="ctr"/>
            <a:r>
              <a:rPr lang="ru-RU" sz="1050" b="1" dirty="0">
                <a:solidFill>
                  <a:schemeClr val="bg1"/>
                </a:solidFill>
                <a:cs typeface="Times New Roman" pitchFamily="18" charset="0"/>
              </a:rPr>
              <a:t>СЧЕТ НДС </a:t>
            </a:r>
          </a:p>
        </p:txBody>
      </p:sp>
      <p:pic>
        <p:nvPicPr>
          <p:cNvPr id="147" name="Рисунок 146">
            <a:extLst>
              <a:ext uri="{FF2B5EF4-FFF2-40B4-BE49-F238E27FC236}">
                <a16:creationId xmlns:a16="http://schemas.microsoft.com/office/drawing/2014/main" xmlns="" id="{D001380C-76C3-4976-B705-1AA3192160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75946" y="3048566"/>
            <a:ext cx="486064" cy="486064"/>
          </a:xfrm>
          <a:prstGeom prst="rect">
            <a:avLst/>
          </a:prstGeom>
        </p:spPr>
      </p:pic>
      <p:cxnSp>
        <p:nvCxnSpPr>
          <p:cNvPr id="19" name="Соединитель: уступ 18">
            <a:extLst>
              <a:ext uri="{FF2B5EF4-FFF2-40B4-BE49-F238E27FC236}">
                <a16:creationId xmlns:a16="http://schemas.microsoft.com/office/drawing/2014/main" xmlns="" id="{51D215AF-0685-424E-8AD8-0BFB71EE6A7F}"/>
              </a:ext>
            </a:extLst>
          </p:cNvPr>
          <p:cNvCxnSpPr>
            <a:stCxn id="57" idx="4"/>
            <a:endCxn id="137" idx="3"/>
          </p:cNvCxnSpPr>
          <p:nvPr/>
        </p:nvCxnSpPr>
        <p:spPr>
          <a:xfrm flipV="1">
            <a:off x="9442665" y="3819291"/>
            <a:ext cx="1666805" cy="2625377"/>
          </a:xfrm>
          <a:prstGeom prst="bentConnector3">
            <a:avLst>
              <a:gd name="adj1" fmla="val 141145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7E4A130F-C182-4B83-9E96-0D5E7EFD7DAC}"/>
              </a:ext>
            </a:extLst>
          </p:cNvPr>
          <p:cNvSpPr/>
          <p:nvPr/>
        </p:nvSpPr>
        <p:spPr>
          <a:xfrm>
            <a:off x="6317894" y="1945880"/>
            <a:ext cx="28957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itchFamily="2" charset="2"/>
              <a:buChar char="ü"/>
              <a:tabLst>
                <a:tab pos="266700" algn="l"/>
                <a:tab pos="355600" algn="l"/>
              </a:tabLst>
            </a:pPr>
            <a:r>
              <a:rPr lang="ru-RU" sz="1200" b="1" i="1" dirty="0">
                <a:cs typeface="Arial" pitchFamily="34" charset="0"/>
              </a:rPr>
              <a:t>на оплату стоимости товара                       </a:t>
            </a:r>
          </a:p>
          <a:p>
            <a:pPr marL="171450" indent="-171450">
              <a:buFont typeface="Wingdings" pitchFamily="2" charset="2"/>
              <a:buChar char="ü"/>
              <a:tabLst>
                <a:tab pos="266700" algn="l"/>
                <a:tab pos="355600" algn="l"/>
              </a:tabLst>
            </a:pPr>
            <a:r>
              <a:rPr lang="ru-RU" sz="1200" b="1" i="1" dirty="0">
                <a:cs typeface="Arial" pitchFamily="34" charset="0"/>
              </a:rPr>
              <a:t>на перечисление НДС 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06BF3CEC-A637-4621-8606-C031698F0257}"/>
              </a:ext>
            </a:extLst>
          </p:cNvPr>
          <p:cNvSpPr/>
          <p:nvPr/>
        </p:nvSpPr>
        <p:spPr>
          <a:xfrm>
            <a:off x="2515326" y="1928908"/>
            <a:ext cx="37364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66700" algn="l"/>
                <a:tab pos="355600" algn="l"/>
              </a:tabLst>
            </a:pPr>
            <a:r>
              <a:rPr lang="ru-RU" sz="1200" b="1" dirty="0">
                <a:cs typeface="Arial" pitchFamily="34" charset="0"/>
              </a:rPr>
              <a:t>ЗАПОЛНЕНИЕ НАЛОГОПЛАТЕЛЬЩИКОМ ПРИ РАСЧЕТЕ С ПОСТАВЩИКАМИ ДВУХ ПЛАТЕЖНЫХ ПОРУЧЕНИЙ: </a:t>
            </a:r>
            <a:endParaRPr lang="ru-RU" sz="1200" dirty="0">
              <a:cs typeface="Arial" pitchFamily="34" charset="0"/>
            </a:endParaRPr>
          </a:p>
        </p:txBody>
      </p:sp>
      <p:sp>
        <p:nvSpPr>
          <p:cNvPr id="61" name="TextBox 4"/>
          <p:cNvSpPr txBox="1">
            <a:spLocks noChangeArrowheads="1"/>
          </p:cNvSpPr>
          <p:nvPr/>
        </p:nvSpPr>
        <p:spPr bwMode="auto">
          <a:xfrm>
            <a:off x="11631612" y="6488668"/>
            <a:ext cx="560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>
                <a:latin typeface="+mn-lt"/>
              </a:rPr>
              <a:t>7</a:t>
            </a:r>
            <a:endParaRPr lang="ru-RU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3244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F0C14A97-C226-4E26-B6A3-E31902B8BB51}"/>
              </a:ext>
            </a:extLst>
          </p:cNvPr>
          <p:cNvSpPr/>
          <p:nvPr/>
        </p:nvSpPr>
        <p:spPr>
          <a:xfrm>
            <a:off x="2386025" y="1956600"/>
            <a:ext cx="1653472" cy="165347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B70DA5C-9E49-4D49-8CA1-54C7D261D63D}"/>
              </a:ext>
            </a:extLst>
          </p:cNvPr>
          <p:cNvSpPr/>
          <p:nvPr/>
        </p:nvSpPr>
        <p:spPr>
          <a:xfrm>
            <a:off x="0" y="0"/>
            <a:ext cx="12192000" cy="98406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5" name="Стрелка: пятиугольник 4">
            <a:extLst>
              <a:ext uri="{FF2B5EF4-FFF2-40B4-BE49-F238E27FC236}">
                <a16:creationId xmlns:a16="http://schemas.microsoft.com/office/drawing/2014/main" xmlns="" id="{F4628EC6-B202-4674-851F-3D12EF6B9666}"/>
              </a:ext>
            </a:extLst>
          </p:cNvPr>
          <p:cNvSpPr/>
          <p:nvPr/>
        </p:nvSpPr>
        <p:spPr>
          <a:xfrm rot="10800000">
            <a:off x="11001374" y="-1"/>
            <a:ext cx="1190625" cy="984069"/>
          </a:xfrm>
          <a:prstGeom prst="homePlate">
            <a:avLst>
              <a:gd name="adj" fmla="val 2168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pic>
        <p:nvPicPr>
          <p:cNvPr id="6" name="Picture 6" descr="C:\Users\user\Downloads\20b977f55a06df8734c27777c6d5ef1f.png">
            <a:extLst>
              <a:ext uri="{FF2B5EF4-FFF2-40B4-BE49-F238E27FC236}">
                <a16:creationId xmlns:a16="http://schemas.microsoft.com/office/drawing/2014/main" xmlns="" id="{6B027971-02E4-49FF-B357-664499D1AB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22" b="9851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19" r="23340"/>
          <a:stretch/>
        </p:blipFill>
        <p:spPr bwMode="auto">
          <a:xfrm>
            <a:off x="11220449" y="97377"/>
            <a:ext cx="851091" cy="79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31BE4D5-FAE8-4E32-9C23-C8370C05371F}"/>
              </a:ext>
            </a:extLst>
          </p:cNvPr>
          <p:cNvSpPr/>
          <p:nvPr/>
        </p:nvSpPr>
        <p:spPr>
          <a:xfrm>
            <a:off x="260051" y="7128"/>
            <a:ext cx="94554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АДМИНИСТРИРОВАНИЕ НДС С ИСПОЛЬЗОВАНИЕМ ТЕХНОЛОГИИ «BLOKCHAIN»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08B7EEF-0B85-428C-8D09-EDAF8325444C}"/>
              </a:ext>
            </a:extLst>
          </p:cNvPr>
          <p:cNvSpPr/>
          <p:nvPr/>
        </p:nvSpPr>
        <p:spPr>
          <a:xfrm>
            <a:off x="3098901" y="102989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b="1" dirty="0"/>
              <a:t>ИНТЕГРАЦИЯ ИНФОРМАЦИОННЫХ СИСТЕМ  УЧАСТНИКОВ НОВОЙ СИСТЕМЫ И  ИХ ОПЕРАТИВНОЕ ВЗАИМОДЕЙСТВИЕ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48E3D2A-3B4A-40F1-81B9-6F307BA1CE3A}"/>
              </a:ext>
            </a:extLst>
          </p:cNvPr>
          <p:cNvSpPr txBox="1"/>
          <p:nvPr/>
        </p:nvSpPr>
        <p:spPr>
          <a:xfrm>
            <a:off x="4859813" y="1974968"/>
            <a:ext cx="257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ИС НДС-БЛОКЧЕЙН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CA03D127-C946-4DAA-93D0-E0DF5B3FAB59}"/>
              </a:ext>
            </a:extLst>
          </p:cNvPr>
          <p:cNvSpPr/>
          <p:nvPr/>
        </p:nvSpPr>
        <p:spPr>
          <a:xfrm>
            <a:off x="1096939" y="2632437"/>
            <a:ext cx="11811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Arial" panose="020B0604020202020204" pitchFamily="34" charset="0"/>
                <a:cs typeface="Arial" panose="020B0604020202020204" pitchFamily="34" charset="0"/>
              </a:rPr>
              <a:t>БАНКИ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6217AC26-A4C5-48FC-A5DB-45EB9992F451}"/>
              </a:ext>
            </a:extLst>
          </p:cNvPr>
          <p:cNvSpPr/>
          <p:nvPr/>
        </p:nvSpPr>
        <p:spPr>
          <a:xfrm>
            <a:off x="256365" y="4783935"/>
            <a:ext cx="20565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Arial" panose="020B0604020202020204" pitchFamily="34" charset="0"/>
                <a:cs typeface="Arial" panose="020B0604020202020204" pitchFamily="34" charset="0"/>
              </a:rPr>
              <a:t>НАЛОГОПЛАТЕЛЬЩИКИ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B133A095-BFF4-44A6-9DA0-10F22F369A30}"/>
              </a:ext>
            </a:extLst>
          </p:cNvPr>
          <p:cNvSpPr/>
          <p:nvPr/>
        </p:nvSpPr>
        <p:spPr>
          <a:xfrm>
            <a:off x="10034817" y="4740908"/>
            <a:ext cx="18949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Arial" panose="020B0604020202020204" pitchFamily="34" charset="0"/>
                <a:cs typeface="Arial" panose="020B0604020202020204" pitchFamily="34" charset="0"/>
              </a:rPr>
              <a:t>НАЛОГОВЫЕ </a:t>
            </a:r>
            <a:b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Arial" panose="020B0604020202020204" pitchFamily="34" charset="0"/>
                <a:cs typeface="Arial" panose="020B0604020202020204" pitchFamily="34" charset="0"/>
              </a:rPr>
              <a:t>ОРГАНЫ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80406A9A-FE4C-41F7-9B3E-194516C3291C}"/>
              </a:ext>
            </a:extLst>
          </p:cNvPr>
          <p:cNvSpPr/>
          <p:nvPr/>
        </p:nvSpPr>
        <p:spPr>
          <a:xfrm>
            <a:off x="10036783" y="2555858"/>
            <a:ext cx="20347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Arial" panose="020B0604020202020204" pitchFamily="34" charset="0"/>
                <a:cs typeface="Arial" panose="020B0604020202020204" pitchFamily="34" charset="0"/>
              </a:rPr>
              <a:t>ТАМОЖЕННЫЕ </a:t>
            </a:r>
            <a:b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Arial" panose="020B0604020202020204" pitchFamily="34" charset="0"/>
                <a:cs typeface="Arial" panose="020B0604020202020204" pitchFamily="34" charset="0"/>
              </a:rPr>
              <a:t>ОРГАНЫ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1" name="Группа 64">
            <a:extLst>
              <a:ext uri="{FF2B5EF4-FFF2-40B4-BE49-F238E27FC236}">
                <a16:creationId xmlns:a16="http://schemas.microsoft.com/office/drawing/2014/main" xmlns="" id="{7528BAFE-493E-47F8-A2C4-14482CAE2981}"/>
              </a:ext>
            </a:extLst>
          </p:cNvPr>
          <p:cNvGrpSpPr>
            <a:grpSpLocks noChangeAspect="1"/>
          </p:cNvGrpSpPr>
          <p:nvPr/>
        </p:nvGrpSpPr>
        <p:grpSpPr bwMode="auto">
          <a:xfrm rot="4501686">
            <a:off x="4927882" y="2407736"/>
            <a:ext cx="2654818" cy="2347705"/>
            <a:chOff x="1925053" y="2951747"/>
            <a:chExt cx="3365734" cy="3147428"/>
          </a:xfrm>
        </p:grpSpPr>
        <p:sp>
          <p:nvSpPr>
            <p:cNvPr id="32" name="Полилиния: фигура 65">
              <a:extLst>
                <a:ext uri="{FF2B5EF4-FFF2-40B4-BE49-F238E27FC236}">
                  <a16:creationId xmlns:a16="http://schemas.microsoft.com/office/drawing/2014/main" xmlns="" id="{907BC4C7-0B6B-4B4C-A81E-AA51EAD674B6}"/>
                </a:ext>
              </a:extLst>
            </p:cNvPr>
            <p:cNvSpPr/>
            <p:nvPr/>
          </p:nvSpPr>
          <p:spPr>
            <a:xfrm>
              <a:off x="2624181" y="3512272"/>
              <a:ext cx="1597786" cy="1729255"/>
            </a:xfrm>
            <a:custGeom>
              <a:avLst/>
              <a:gdLst>
                <a:gd name="connsiteX0" fmla="*/ 0 w 1596390"/>
                <a:gd name="connsiteY0" fmla="*/ 1146810 h 1729740"/>
                <a:gd name="connsiteX1" fmla="*/ 1287780 w 1596390"/>
                <a:gd name="connsiteY1" fmla="*/ 0 h 1729740"/>
                <a:gd name="connsiteX2" fmla="*/ 1596390 w 1596390"/>
                <a:gd name="connsiteY2" fmla="*/ 1729740 h 1729740"/>
                <a:gd name="connsiteX3" fmla="*/ 0 w 1596390"/>
                <a:gd name="connsiteY3" fmla="*/ 1146810 h 1729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6390" h="1729740">
                  <a:moveTo>
                    <a:pt x="0" y="1146810"/>
                  </a:moveTo>
                  <a:lnTo>
                    <a:pt x="1287780" y="0"/>
                  </a:lnTo>
                  <a:lnTo>
                    <a:pt x="1596390" y="1729740"/>
                  </a:lnTo>
                  <a:lnTo>
                    <a:pt x="0" y="1146810"/>
                  </a:lnTo>
                  <a:close/>
                </a:path>
              </a:pathLst>
            </a:custGeom>
            <a:noFill/>
            <a:ln w="19050">
              <a:solidFill>
                <a:srgbClr val="00B050">
                  <a:alpha val="8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33" name="Группа 71">
              <a:extLst>
                <a:ext uri="{FF2B5EF4-FFF2-40B4-BE49-F238E27FC236}">
                  <a16:creationId xmlns:a16="http://schemas.microsoft.com/office/drawing/2014/main" xmlns="" id="{6C7DD28D-B9A4-46AD-B464-DA4FD6E382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9840" y="3116580"/>
              <a:ext cx="2667000" cy="2895600"/>
              <a:chOff x="2529840" y="3116580"/>
              <a:chExt cx="2667000" cy="2895600"/>
            </a:xfrm>
          </p:grpSpPr>
          <p:sp>
            <p:nvSpPr>
              <p:cNvPr id="44" name="Полилиния: фигура 77">
                <a:extLst>
                  <a:ext uri="{FF2B5EF4-FFF2-40B4-BE49-F238E27FC236}">
                    <a16:creationId xmlns:a16="http://schemas.microsoft.com/office/drawing/2014/main" xmlns="" id="{9CC4486F-9A31-446E-BE48-29741A560649}"/>
                  </a:ext>
                </a:extLst>
              </p:cNvPr>
              <p:cNvSpPr/>
              <p:nvPr/>
            </p:nvSpPr>
            <p:spPr>
              <a:xfrm>
                <a:off x="2598484" y="3139084"/>
                <a:ext cx="2572609" cy="2885143"/>
              </a:xfrm>
              <a:custGeom>
                <a:avLst/>
                <a:gdLst>
                  <a:gd name="connsiteX0" fmla="*/ 0 w 2579370"/>
                  <a:gd name="connsiteY0" fmla="*/ 0 h 2895600"/>
                  <a:gd name="connsiteX1" fmla="*/ 1299210 w 2579370"/>
                  <a:gd name="connsiteY1" fmla="*/ 381000 h 2895600"/>
                  <a:gd name="connsiteX2" fmla="*/ 2579370 w 2579370"/>
                  <a:gd name="connsiteY2" fmla="*/ 1219200 h 2895600"/>
                  <a:gd name="connsiteX3" fmla="*/ 1623060 w 2579370"/>
                  <a:gd name="connsiteY3" fmla="*/ 2095500 h 2895600"/>
                  <a:gd name="connsiteX4" fmla="*/ 274320 w 2579370"/>
                  <a:gd name="connsiteY4" fmla="*/ 2895600 h 2895600"/>
                  <a:gd name="connsiteX5" fmla="*/ 15240 w 2579370"/>
                  <a:gd name="connsiteY5" fmla="*/ 1520190 h 2895600"/>
                  <a:gd name="connsiteX6" fmla="*/ 0 w 2579370"/>
                  <a:gd name="connsiteY6" fmla="*/ 0 h 289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79370" h="2895600">
                    <a:moveTo>
                      <a:pt x="0" y="0"/>
                    </a:moveTo>
                    <a:lnTo>
                      <a:pt x="1299210" y="381000"/>
                    </a:lnTo>
                    <a:lnTo>
                      <a:pt x="2579370" y="1219200"/>
                    </a:lnTo>
                    <a:lnTo>
                      <a:pt x="1623060" y="2095500"/>
                    </a:lnTo>
                    <a:lnTo>
                      <a:pt x="274320" y="2895600"/>
                    </a:lnTo>
                    <a:lnTo>
                      <a:pt x="15240" y="152019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8575">
                <a:solidFill>
                  <a:srgbClr val="00B050">
                    <a:alpha val="8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45" name="Овал 44">
                <a:extLst>
                  <a:ext uri="{FF2B5EF4-FFF2-40B4-BE49-F238E27FC236}">
                    <a16:creationId xmlns:a16="http://schemas.microsoft.com/office/drawing/2014/main" xmlns="" id="{E8C40406-3372-4875-8609-7ACDB4F5C82D}"/>
                  </a:ext>
                </a:extLst>
              </p:cNvPr>
              <p:cNvSpPr/>
              <p:nvPr/>
            </p:nvSpPr>
            <p:spPr>
              <a:xfrm>
                <a:off x="2508932" y="4554813"/>
                <a:ext cx="193233" cy="195189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28575">
                <a:solidFill>
                  <a:srgbClr val="00B050">
                    <a:alpha val="8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46" name="Овал 45">
                <a:extLst>
                  <a:ext uri="{FF2B5EF4-FFF2-40B4-BE49-F238E27FC236}">
                    <a16:creationId xmlns:a16="http://schemas.microsoft.com/office/drawing/2014/main" xmlns="" id="{2243B9A9-CFA0-42E0-9970-F3954E34E262}"/>
                  </a:ext>
                </a:extLst>
              </p:cNvPr>
              <p:cNvSpPr/>
              <p:nvPr/>
            </p:nvSpPr>
            <p:spPr>
              <a:xfrm>
                <a:off x="3790600" y="3418087"/>
                <a:ext cx="196118" cy="195189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28575">
                <a:solidFill>
                  <a:srgbClr val="00B050">
                    <a:alpha val="8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47" name="Овал 46">
                <a:extLst>
                  <a:ext uri="{FF2B5EF4-FFF2-40B4-BE49-F238E27FC236}">
                    <a16:creationId xmlns:a16="http://schemas.microsoft.com/office/drawing/2014/main" xmlns="" id="{95905A03-6E65-4071-839A-B870AB90F3E5}"/>
                  </a:ext>
                </a:extLst>
              </p:cNvPr>
              <p:cNvSpPr/>
              <p:nvPr/>
            </p:nvSpPr>
            <p:spPr>
              <a:xfrm>
                <a:off x="4111232" y="5125147"/>
                <a:ext cx="196118" cy="195189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28575">
                <a:solidFill>
                  <a:srgbClr val="00B050">
                    <a:alpha val="8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34" name="Группа 72">
              <a:extLst>
                <a:ext uri="{FF2B5EF4-FFF2-40B4-BE49-F238E27FC236}">
                  <a16:creationId xmlns:a16="http://schemas.microsoft.com/office/drawing/2014/main" xmlns="" id="{0DAE7599-80DA-45EB-89B5-BCF30FA118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5053" y="2951747"/>
              <a:ext cx="3365734" cy="3147428"/>
              <a:chOff x="1925053" y="2951747"/>
              <a:chExt cx="3365734" cy="3147428"/>
            </a:xfrm>
          </p:grpSpPr>
          <p:grpSp>
            <p:nvGrpSpPr>
              <p:cNvPr id="35" name="Группа 73">
                <a:extLst>
                  <a:ext uri="{FF2B5EF4-FFF2-40B4-BE49-F238E27FC236}">
                    <a16:creationId xmlns:a16="http://schemas.microsoft.com/office/drawing/2014/main" xmlns="" id="{CC5D7A21-8651-4FE5-BB15-B4C360D434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5053" y="2951747"/>
                <a:ext cx="3272589" cy="3068053"/>
                <a:chOff x="1925053" y="2951747"/>
                <a:chExt cx="3272589" cy="3068053"/>
              </a:xfrm>
            </p:grpSpPr>
            <p:sp>
              <p:nvSpPr>
                <p:cNvPr id="39" name="Полилиния: фигура 72">
                  <a:extLst>
                    <a:ext uri="{FF2B5EF4-FFF2-40B4-BE49-F238E27FC236}">
                      <a16:creationId xmlns:a16="http://schemas.microsoft.com/office/drawing/2014/main" xmlns="" id="{E9EA6956-5321-4AB5-B122-F394C470F6AB}"/>
                    </a:ext>
                  </a:extLst>
                </p:cNvPr>
                <p:cNvSpPr/>
                <p:nvPr/>
              </p:nvSpPr>
              <p:spPr>
                <a:xfrm>
                  <a:off x="1908559" y="2976244"/>
                  <a:ext cx="2618754" cy="2912589"/>
                </a:xfrm>
                <a:custGeom>
                  <a:avLst/>
                  <a:gdLst>
                    <a:gd name="connsiteX0" fmla="*/ 0 w 2613660"/>
                    <a:gd name="connsiteY0" fmla="*/ 1684020 h 2914650"/>
                    <a:gd name="connsiteX1" fmla="*/ 994410 w 2613660"/>
                    <a:gd name="connsiteY1" fmla="*/ 754380 h 2914650"/>
                    <a:gd name="connsiteX2" fmla="*/ 2324100 w 2613660"/>
                    <a:gd name="connsiteY2" fmla="*/ 0 h 2914650"/>
                    <a:gd name="connsiteX3" fmla="*/ 2613660 w 2613660"/>
                    <a:gd name="connsiteY3" fmla="*/ 1329690 h 2914650"/>
                    <a:gd name="connsiteX4" fmla="*/ 2594610 w 2613660"/>
                    <a:gd name="connsiteY4" fmla="*/ 2914650 h 2914650"/>
                    <a:gd name="connsiteX5" fmla="*/ 1341120 w 2613660"/>
                    <a:gd name="connsiteY5" fmla="*/ 2457450 h 2914650"/>
                    <a:gd name="connsiteX6" fmla="*/ 2609850 w 2613660"/>
                    <a:gd name="connsiteY6" fmla="*/ 1337310 h 2914650"/>
                    <a:gd name="connsiteX7" fmla="*/ 1013460 w 2613660"/>
                    <a:gd name="connsiteY7" fmla="*/ 746760 h 2914650"/>
                    <a:gd name="connsiteX8" fmla="*/ 1333500 w 2613660"/>
                    <a:gd name="connsiteY8" fmla="*/ 2465070 h 2914650"/>
                    <a:gd name="connsiteX9" fmla="*/ 0 w 2613660"/>
                    <a:gd name="connsiteY9" fmla="*/ 1684020 h 2914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613660" h="2914650">
                      <a:moveTo>
                        <a:pt x="0" y="1684020"/>
                      </a:moveTo>
                      <a:lnTo>
                        <a:pt x="994410" y="754380"/>
                      </a:lnTo>
                      <a:lnTo>
                        <a:pt x="2324100" y="0"/>
                      </a:lnTo>
                      <a:lnTo>
                        <a:pt x="2613660" y="1329690"/>
                      </a:lnTo>
                      <a:lnTo>
                        <a:pt x="2594610" y="2914650"/>
                      </a:lnTo>
                      <a:lnTo>
                        <a:pt x="1341120" y="2457450"/>
                      </a:lnTo>
                      <a:lnTo>
                        <a:pt x="2609850" y="1337310"/>
                      </a:lnTo>
                      <a:lnTo>
                        <a:pt x="1013460" y="746760"/>
                      </a:lnTo>
                      <a:lnTo>
                        <a:pt x="1333500" y="2465070"/>
                      </a:lnTo>
                      <a:lnTo>
                        <a:pt x="0" y="168402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B050">
                      <a:alpha val="8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0" name="Полилиния: фигура 73">
                  <a:extLst>
                    <a:ext uri="{FF2B5EF4-FFF2-40B4-BE49-F238E27FC236}">
                      <a16:creationId xmlns:a16="http://schemas.microsoft.com/office/drawing/2014/main" xmlns="" id="{C95AD6EB-A19D-418A-B290-9CE5CC757A6D}"/>
                    </a:ext>
                  </a:extLst>
                </p:cNvPr>
                <p:cNvSpPr/>
                <p:nvPr/>
              </p:nvSpPr>
              <p:spPr>
                <a:xfrm>
                  <a:off x="1906614" y="2963251"/>
                  <a:ext cx="3270558" cy="3068132"/>
                </a:xfrm>
                <a:custGeom>
                  <a:avLst/>
                  <a:gdLst>
                    <a:gd name="connsiteX0" fmla="*/ 0 w 3268579"/>
                    <a:gd name="connsiteY0" fmla="*/ 1688432 h 3068053"/>
                    <a:gd name="connsiteX1" fmla="*/ 689810 w 3268579"/>
                    <a:gd name="connsiteY1" fmla="*/ 152400 h 3068053"/>
                    <a:gd name="connsiteX2" fmla="*/ 2322094 w 3268579"/>
                    <a:gd name="connsiteY2" fmla="*/ 0 h 3068053"/>
                    <a:gd name="connsiteX3" fmla="*/ 3268579 w 3268579"/>
                    <a:gd name="connsiteY3" fmla="*/ 1383632 h 3068053"/>
                    <a:gd name="connsiteX4" fmla="*/ 2598821 w 3268579"/>
                    <a:gd name="connsiteY4" fmla="*/ 2919664 h 3068053"/>
                    <a:gd name="connsiteX5" fmla="*/ 966536 w 3268579"/>
                    <a:gd name="connsiteY5" fmla="*/ 3068053 h 3068053"/>
                    <a:gd name="connsiteX6" fmla="*/ 0 w 3268579"/>
                    <a:gd name="connsiteY6" fmla="*/ 1688432 h 3068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68579" h="3068053">
                      <a:moveTo>
                        <a:pt x="0" y="1688432"/>
                      </a:moveTo>
                      <a:lnTo>
                        <a:pt x="689810" y="152400"/>
                      </a:lnTo>
                      <a:lnTo>
                        <a:pt x="2322094" y="0"/>
                      </a:lnTo>
                      <a:lnTo>
                        <a:pt x="3268579" y="1383632"/>
                      </a:lnTo>
                      <a:lnTo>
                        <a:pt x="2598821" y="2919664"/>
                      </a:lnTo>
                      <a:lnTo>
                        <a:pt x="966536" y="3068053"/>
                      </a:lnTo>
                      <a:lnTo>
                        <a:pt x="0" y="1688432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B050">
                      <a:alpha val="8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" name="Полилиния: фигура 74">
                  <a:extLst>
                    <a:ext uri="{FF2B5EF4-FFF2-40B4-BE49-F238E27FC236}">
                      <a16:creationId xmlns:a16="http://schemas.microsoft.com/office/drawing/2014/main" xmlns="" id="{63BAF8BB-F44B-4A00-B139-3CCED9FC6B82}"/>
                    </a:ext>
                  </a:extLst>
                </p:cNvPr>
                <p:cNvSpPr/>
                <p:nvPr/>
              </p:nvSpPr>
              <p:spPr>
                <a:xfrm>
                  <a:off x="2601066" y="3118721"/>
                  <a:ext cx="320135" cy="585568"/>
                </a:xfrm>
                <a:custGeom>
                  <a:avLst/>
                  <a:gdLst>
                    <a:gd name="connsiteX0" fmla="*/ 320842 w 320842"/>
                    <a:gd name="connsiteY0" fmla="*/ 585537 h 585537"/>
                    <a:gd name="connsiteX1" fmla="*/ 0 w 320842"/>
                    <a:gd name="connsiteY1" fmla="*/ 0 h 585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20842" h="585537">
                      <a:moveTo>
                        <a:pt x="320842" y="585537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00B050">
                      <a:alpha val="8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2" name="Полилиния: фигура 75">
                  <a:extLst>
                    <a:ext uri="{FF2B5EF4-FFF2-40B4-BE49-F238E27FC236}">
                      <a16:creationId xmlns:a16="http://schemas.microsoft.com/office/drawing/2014/main" xmlns="" id="{DCA16D86-8A05-41B5-AD48-DBCDADE8A546}"/>
                    </a:ext>
                  </a:extLst>
                </p:cNvPr>
                <p:cNvSpPr/>
                <p:nvPr/>
              </p:nvSpPr>
              <p:spPr>
                <a:xfrm>
                  <a:off x="4517809" y="4309514"/>
                  <a:ext cx="666226" cy="45747"/>
                </a:xfrm>
                <a:custGeom>
                  <a:avLst/>
                  <a:gdLst>
                    <a:gd name="connsiteX0" fmla="*/ 0 w 657726"/>
                    <a:gd name="connsiteY0" fmla="*/ 0 h 48126"/>
                    <a:gd name="connsiteX1" fmla="*/ 657726 w 657726"/>
                    <a:gd name="connsiteY1" fmla="*/ 48126 h 481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57726" h="48126">
                      <a:moveTo>
                        <a:pt x="0" y="0"/>
                      </a:moveTo>
                      <a:lnTo>
                        <a:pt x="657726" y="48126"/>
                      </a:lnTo>
                    </a:path>
                  </a:pathLst>
                </a:custGeom>
                <a:noFill/>
                <a:ln w="38100">
                  <a:solidFill>
                    <a:srgbClr val="00B050">
                      <a:alpha val="8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3" name="Полилиния: фигура 76">
                  <a:extLst>
                    <a:ext uri="{FF2B5EF4-FFF2-40B4-BE49-F238E27FC236}">
                      <a16:creationId xmlns:a16="http://schemas.microsoft.com/office/drawing/2014/main" xmlns="" id="{A4DB8A47-B889-4D9B-A89D-ED96CA68D863}"/>
                    </a:ext>
                  </a:extLst>
                </p:cNvPr>
                <p:cNvSpPr/>
                <p:nvPr/>
              </p:nvSpPr>
              <p:spPr>
                <a:xfrm>
                  <a:off x="2870205" y="5425431"/>
                  <a:ext cx="374932" cy="603867"/>
                </a:xfrm>
                <a:custGeom>
                  <a:avLst/>
                  <a:gdLst>
                    <a:gd name="connsiteX0" fmla="*/ 0 w 377190"/>
                    <a:gd name="connsiteY0" fmla="*/ 605790 h 605790"/>
                    <a:gd name="connsiteX1" fmla="*/ 377190 w 377190"/>
                    <a:gd name="connsiteY1" fmla="*/ 0 h 6057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77190" h="605790">
                      <a:moveTo>
                        <a:pt x="0" y="605790"/>
                      </a:moveTo>
                      <a:lnTo>
                        <a:pt x="377190" y="0"/>
                      </a:lnTo>
                    </a:path>
                  </a:pathLst>
                </a:custGeom>
                <a:noFill/>
                <a:ln w="38100">
                  <a:solidFill>
                    <a:srgbClr val="00B050">
                      <a:alpha val="8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36" name="Овал 35">
                <a:extLst>
                  <a:ext uri="{FF2B5EF4-FFF2-40B4-BE49-F238E27FC236}">
                    <a16:creationId xmlns:a16="http://schemas.microsoft.com/office/drawing/2014/main" xmlns="" id="{2AD386F0-6FD1-4BB7-8E5E-24B9950258AF}"/>
                  </a:ext>
                </a:extLst>
              </p:cNvPr>
              <p:cNvSpPr/>
              <p:nvPr/>
            </p:nvSpPr>
            <p:spPr>
              <a:xfrm>
                <a:off x="2519971" y="3048833"/>
                <a:ext cx="193233" cy="192139"/>
              </a:xfrm>
              <a:prstGeom prst="ellipse">
                <a:avLst/>
              </a:prstGeom>
              <a:solidFill>
                <a:srgbClr val="5B9BD5"/>
              </a:solidFill>
              <a:ln w="38100">
                <a:solidFill>
                  <a:srgbClr val="00B050">
                    <a:alpha val="8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7" name="Овал 36">
                <a:extLst>
                  <a:ext uri="{FF2B5EF4-FFF2-40B4-BE49-F238E27FC236}">
                    <a16:creationId xmlns:a16="http://schemas.microsoft.com/office/drawing/2014/main" xmlns="" id="{04691DB8-7493-4A66-953F-2EA1017A1995}"/>
                  </a:ext>
                </a:extLst>
              </p:cNvPr>
              <p:cNvSpPr/>
              <p:nvPr/>
            </p:nvSpPr>
            <p:spPr>
              <a:xfrm>
                <a:off x="5083267" y="4244567"/>
                <a:ext cx="196118" cy="195189"/>
              </a:xfrm>
              <a:prstGeom prst="ellipse">
                <a:avLst/>
              </a:prstGeom>
              <a:solidFill>
                <a:srgbClr val="5B9BD5"/>
              </a:solidFill>
              <a:ln w="38100">
                <a:solidFill>
                  <a:srgbClr val="00B050">
                    <a:alpha val="8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8" name="Овал 37">
                <a:extLst>
                  <a:ext uri="{FF2B5EF4-FFF2-40B4-BE49-F238E27FC236}">
                    <a16:creationId xmlns:a16="http://schemas.microsoft.com/office/drawing/2014/main" xmlns="" id="{64A2D486-23C5-4F7F-9FAC-76B1CCD038F1}"/>
                  </a:ext>
                </a:extLst>
              </p:cNvPr>
              <p:cNvSpPr/>
              <p:nvPr/>
            </p:nvSpPr>
            <p:spPr>
              <a:xfrm>
                <a:off x="2776052" y="5918819"/>
                <a:ext cx="196118" cy="195189"/>
              </a:xfrm>
              <a:prstGeom prst="ellipse">
                <a:avLst/>
              </a:prstGeom>
              <a:solidFill>
                <a:srgbClr val="5B9BD5"/>
              </a:solidFill>
              <a:ln w="38100">
                <a:solidFill>
                  <a:srgbClr val="00B050">
                    <a:alpha val="8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sp>
        <p:nvSpPr>
          <p:cNvPr id="49" name="Овал 48">
            <a:extLst>
              <a:ext uri="{FF2B5EF4-FFF2-40B4-BE49-F238E27FC236}">
                <a16:creationId xmlns:a16="http://schemas.microsoft.com/office/drawing/2014/main" xmlns="" id="{9443FEE5-89A2-43AB-9B77-76F862E1C9D9}"/>
              </a:ext>
            </a:extLst>
          </p:cNvPr>
          <p:cNvSpPr/>
          <p:nvPr/>
        </p:nvSpPr>
        <p:spPr>
          <a:xfrm>
            <a:off x="2386025" y="3979556"/>
            <a:ext cx="1653472" cy="165347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xmlns="" id="{1EB51CC1-5A36-4FC4-8E1C-AEB41978E1B0}"/>
              </a:ext>
            </a:extLst>
          </p:cNvPr>
          <p:cNvSpPr/>
          <p:nvPr/>
        </p:nvSpPr>
        <p:spPr>
          <a:xfrm>
            <a:off x="8283175" y="1956600"/>
            <a:ext cx="1653472" cy="165347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xmlns="" id="{42381907-F1A7-4B88-95F4-7717457D4A2E}"/>
              </a:ext>
            </a:extLst>
          </p:cNvPr>
          <p:cNvSpPr/>
          <p:nvPr/>
        </p:nvSpPr>
        <p:spPr>
          <a:xfrm>
            <a:off x="8283175" y="3979556"/>
            <a:ext cx="1653472" cy="165347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11" name="Стрелка: влево-вправо 10">
            <a:extLst>
              <a:ext uri="{FF2B5EF4-FFF2-40B4-BE49-F238E27FC236}">
                <a16:creationId xmlns:a16="http://schemas.microsoft.com/office/drawing/2014/main" xmlns="" id="{47D81302-421F-4A27-BF37-258AC51E1BEC}"/>
              </a:ext>
            </a:extLst>
          </p:cNvPr>
          <p:cNvSpPr/>
          <p:nvPr/>
        </p:nvSpPr>
        <p:spPr>
          <a:xfrm rot="1237317">
            <a:off x="4180559" y="2844230"/>
            <a:ext cx="753915" cy="276391"/>
          </a:xfrm>
          <a:prstGeom prst="left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53" name="Стрелка: влево-вправо 52">
            <a:extLst>
              <a:ext uri="{FF2B5EF4-FFF2-40B4-BE49-F238E27FC236}">
                <a16:creationId xmlns:a16="http://schemas.microsoft.com/office/drawing/2014/main" xmlns="" id="{D5FFF4B5-4C34-4230-937F-EB2D3A757207}"/>
              </a:ext>
            </a:extLst>
          </p:cNvPr>
          <p:cNvSpPr/>
          <p:nvPr/>
        </p:nvSpPr>
        <p:spPr>
          <a:xfrm rot="20128027">
            <a:off x="4197494" y="4420090"/>
            <a:ext cx="753915" cy="276391"/>
          </a:xfrm>
          <a:prstGeom prst="left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54" name="Стрелка: влево-вправо 53">
            <a:extLst>
              <a:ext uri="{FF2B5EF4-FFF2-40B4-BE49-F238E27FC236}">
                <a16:creationId xmlns:a16="http://schemas.microsoft.com/office/drawing/2014/main" xmlns="" id="{CDC73EFF-9A28-4FA9-BAD2-86539F1A7560}"/>
              </a:ext>
            </a:extLst>
          </p:cNvPr>
          <p:cNvSpPr/>
          <p:nvPr/>
        </p:nvSpPr>
        <p:spPr>
          <a:xfrm rot="20362683" flipH="1">
            <a:off x="7412828" y="2844229"/>
            <a:ext cx="753915" cy="276391"/>
          </a:xfrm>
          <a:prstGeom prst="left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55" name="Стрелка: влево-вправо 54">
            <a:extLst>
              <a:ext uri="{FF2B5EF4-FFF2-40B4-BE49-F238E27FC236}">
                <a16:creationId xmlns:a16="http://schemas.microsoft.com/office/drawing/2014/main" xmlns="" id="{AB0BB774-EDFD-4BA8-B8D6-84399FBE6BD9}"/>
              </a:ext>
            </a:extLst>
          </p:cNvPr>
          <p:cNvSpPr/>
          <p:nvPr/>
        </p:nvSpPr>
        <p:spPr>
          <a:xfrm rot="1471973" flipH="1">
            <a:off x="7483865" y="4420089"/>
            <a:ext cx="753915" cy="276391"/>
          </a:xfrm>
          <a:prstGeom prst="left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D8FBB5BB-DE1E-4BA2-AD56-54533B2F74D6}"/>
              </a:ext>
            </a:extLst>
          </p:cNvPr>
          <p:cNvSpPr/>
          <p:nvPr/>
        </p:nvSpPr>
        <p:spPr>
          <a:xfrm>
            <a:off x="478196" y="6067425"/>
            <a:ext cx="3287612" cy="64633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xmlns="" id="{F2BAF9A5-F19F-490B-B3A9-90E43527BDA4}"/>
              </a:ext>
            </a:extLst>
          </p:cNvPr>
          <p:cNvSpPr/>
          <p:nvPr/>
        </p:nvSpPr>
        <p:spPr>
          <a:xfrm>
            <a:off x="4488707" y="6067425"/>
            <a:ext cx="3287612" cy="64633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xmlns="" id="{85CFE807-F511-4D50-9D1B-8E36A2DA688C}"/>
              </a:ext>
            </a:extLst>
          </p:cNvPr>
          <p:cNvSpPr/>
          <p:nvPr/>
        </p:nvSpPr>
        <p:spPr>
          <a:xfrm>
            <a:off x="8499218" y="6067425"/>
            <a:ext cx="3287612" cy="64633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8A074B27-435E-41D9-85BB-BB86B6F66F5B}"/>
              </a:ext>
            </a:extLst>
          </p:cNvPr>
          <p:cNvSpPr txBox="1"/>
          <p:nvPr/>
        </p:nvSpPr>
        <p:spPr>
          <a:xfrm>
            <a:off x="834914" y="6205924"/>
            <a:ext cx="257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Calibri (Основной текст)"/>
              </a:rPr>
              <a:t>НАЛОГОВАЯ ТАЙНА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CF0C9783-A2B9-4EBF-823F-5434D8FD2905}"/>
              </a:ext>
            </a:extLst>
          </p:cNvPr>
          <p:cNvSpPr txBox="1"/>
          <p:nvPr/>
        </p:nvSpPr>
        <p:spPr>
          <a:xfrm>
            <a:off x="4802779" y="6089535"/>
            <a:ext cx="257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latin typeface="Calibri (Основной текст)"/>
                <a:cs typeface="Calibri" panose="020F0502020204030204" pitchFamily="34" charset="0"/>
              </a:rPr>
              <a:t>БАНКОВСКАЯ ТАЙНА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E2881CE9-2122-4CF7-9B71-091B9E8058D8}"/>
              </a:ext>
            </a:extLst>
          </p:cNvPr>
          <p:cNvSpPr txBox="1"/>
          <p:nvPr/>
        </p:nvSpPr>
        <p:spPr>
          <a:xfrm>
            <a:off x="8855936" y="6072882"/>
            <a:ext cx="257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latin typeface="Calibri (Основной текст)"/>
                <a:cs typeface="Calibri" panose="020F0502020204030204" pitchFamily="34" charset="0"/>
              </a:rPr>
              <a:t>КОММЕРЧЕСКАЯ ТАЙНА</a:t>
            </a:r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xmlns="" id="{89CF726A-C292-45B8-BF5E-7AEA8222C289}"/>
              </a:ext>
            </a:extLst>
          </p:cNvPr>
          <p:cNvSpPr/>
          <p:nvPr/>
        </p:nvSpPr>
        <p:spPr>
          <a:xfrm>
            <a:off x="3901590" y="6210316"/>
            <a:ext cx="419100" cy="36933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66" name="Стрелка: вправо 65">
            <a:extLst>
              <a:ext uri="{FF2B5EF4-FFF2-40B4-BE49-F238E27FC236}">
                <a16:creationId xmlns:a16="http://schemas.microsoft.com/office/drawing/2014/main" xmlns="" id="{022B01ED-B0AF-4F1E-BF56-BFD6AFEDD440}"/>
              </a:ext>
            </a:extLst>
          </p:cNvPr>
          <p:cNvSpPr/>
          <p:nvPr/>
        </p:nvSpPr>
        <p:spPr>
          <a:xfrm>
            <a:off x="7944336" y="6210316"/>
            <a:ext cx="419100" cy="36933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078742C6-D442-4426-B9FF-1BA6950BCB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64038" y="4354183"/>
            <a:ext cx="902062" cy="902062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8CBC5C6D-4DFB-4517-BC34-99AD493EC5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06075" y="2269288"/>
            <a:ext cx="902062" cy="902062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1A4DAA1C-A183-4A9A-AEA6-C3F36EFF95C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25118" y="2266424"/>
            <a:ext cx="969676" cy="969676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5DE67ADE-684D-4CD6-990C-2E5E91D5A6B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727007" y="4264635"/>
            <a:ext cx="991610" cy="99161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144653" y="5075231"/>
            <a:ext cx="22349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</a:t>
            </a:r>
            <a:r>
              <a:rPr lang="en-US" dirty="0" smtClean="0"/>
              <a:t>SMART </a:t>
            </a:r>
            <a:r>
              <a:rPr lang="en-US" dirty="0"/>
              <a:t>-</a:t>
            </a:r>
            <a:r>
              <a:rPr lang="ru-RU" dirty="0"/>
              <a:t>контракт</a:t>
            </a:r>
          </a:p>
        </p:txBody>
      </p:sp>
      <p:sp>
        <p:nvSpPr>
          <p:cNvPr id="61" name="TextBox 4"/>
          <p:cNvSpPr txBox="1">
            <a:spLocks noChangeArrowheads="1"/>
          </p:cNvSpPr>
          <p:nvPr/>
        </p:nvSpPr>
        <p:spPr bwMode="auto">
          <a:xfrm>
            <a:off x="11631612" y="6488668"/>
            <a:ext cx="560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>
                <a:latin typeface="+mn-lt"/>
              </a:rPr>
              <a:t>8</a:t>
            </a:r>
            <a:endParaRPr lang="ru-RU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727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B70DA5C-9E49-4D49-8CA1-54C7D261D63D}"/>
              </a:ext>
            </a:extLst>
          </p:cNvPr>
          <p:cNvSpPr/>
          <p:nvPr/>
        </p:nvSpPr>
        <p:spPr>
          <a:xfrm>
            <a:off x="0" y="0"/>
            <a:ext cx="12192000" cy="98406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5" name="Стрелка: пятиугольник 4">
            <a:extLst>
              <a:ext uri="{FF2B5EF4-FFF2-40B4-BE49-F238E27FC236}">
                <a16:creationId xmlns:a16="http://schemas.microsoft.com/office/drawing/2014/main" xmlns="" id="{F4628EC6-B202-4674-851F-3D12EF6B9666}"/>
              </a:ext>
            </a:extLst>
          </p:cNvPr>
          <p:cNvSpPr/>
          <p:nvPr/>
        </p:nvSpPr>
        <p:spPr>
          <a:xfrm rot="10800000">
            <a:off x="11001374" y="-1"/>
            <a:ext cx="1190625" cy="984069"/>
          </a:xfrm>
          <a:prstGeom prst="homePlate">
            <a:avLst>
              <a:gd name="adj" fmla="val 2168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pic>
        <p:nvPicPr>
          <p:cNvPr id="6" name="Picture 6" descr="C:\Users\user\Downloads\20b977f55a06df8734c27777c6d5ef1f.png">
            <a:extLst>
              <a:ext uri="{FF2B5EF4-FFF2-40B4-BE49-F238E27FC236}">
                <a16:creationId xmlns:a16="http://schemas.microsoft.com/office/drawing/2014/main" xmlns="" id="{6B027971-02E4-49FF-B357-664499D1AB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22" b="9851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19" r="23340"/>
          <a:stretch/>
        </p:blipFill>
        <p:spPr bwMode="auto">
          <a:xfrm>
            <a:off x="11220449" y="97377"/>
            <a:ext cx="851091" cy="79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31BE4D5-FAE8-4E32-9C23-C8370C05371F}"/>
              </a:ext>
            </a:extLst>
          </p:cNvPr>
          <p:cNvSpPr/>
          <p:nvPr/>
        </p:nvSpPr>
        <p:spPr>
          <a:xfrm>
            <a:off x="260050" y="7128"/>
            <a:ext cx="107413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ВЗАИМОДЕЙСТВИЕ БАНКОВ С КГД МФ РК </a:t>
            </a:r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КОНТРОЛЬНЫМ СЧЕТАМ НДС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C847EEF4-038E-411A-B791-6C063FD47972}"/>
              </a:ext>
            </a:extLst>
          </p:cNvPr>
          <p:cNvSpPr/>
          <p:nvPr/>
        </p:nvSpPr>
        <p:spPr>
          <a:xfrm>
            <a:off x="260050" y="1552575"/>
            <a:ext cx="2981325" cy="2305050"/>
          </a:xfrm>
          <a:prstGeom prst="roundRect">
            <a:avLst>
              <a:gd name="adj" fmla="val 7576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61" name="Прямоугольник: скругленные углы 60">
            <a:extLst>
              <a:ext uri="{FF2B5EF4-FFF2-40B4-BE49-F238E27FC236}">
                <a16:creationId xmlns:a16="http://schemas.microsoft.com/office/drawing/2014/main" xmlns="" id="{11E56DBE-E662-44E9-9D49-7ADE49D81F86}"/>
              </a:ext>
            </a:extLst>
          </p:cNvPr>
          <p:cNvSpPr/>
          <p:nvPr/>
        </p:nvSpPr>
        <p:spPr>
          <a:xfrm>
            <a:off x="8950625" y="1552575"/>
            <a:ext cx="2981325" cy="2305050"/>
          </a:xfrm>
          <a:prstGeom prst="roundRect">
            <a:avLst>
              <a:gd name="adj" fmla="val 757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xmlns="" id="{E48AB3BB-45E4-4509-8732-9CD63D81AA78}"/>
              </a:ext>
            </a:extLst>
          </p:cNvPr>
          <p:cNvSpPr/>
          <p:nvPr/>
        </p:nvSpPr>
        <p:spPr>
          <a:xfrm>
            <a:off x="3557587" y="1895475"/>
            <a:ext cx="5076825" cy="1400175"/>
          </a:xfrm>
          <a:prstGeom prst="rightArrow">
            <a:avLst>
              <a:gd name="adj1" fmla="val 60884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cs typeface="Arial" panose="020B0604020202020204" pitchFamily="34" charset="0"/>
              </a:rPr>
              <a:t>ШЛЮЗ ЭЛЕКТРОННОГО ПРАВИТЕЛЬСТВА 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xmlns="" id="{5739AF2B-4BCD-4E30-B52F-62E6031CC941}"/>
              </a:ext>
            </a:extLst>
          </p:cNvPr>
          <p:cNvSpPr/>
          <p:nvPr/>
        </p:nvSpPr>
        <p:spPr>
          <a:xfrm>
            <a:off x="3452812" y="1453972"/>
            <a:ext cx="46536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cs typeface="Arial" panose="020B0604020202020204" pitchFamily="34" charset="0"/>
              </a:rPr>
              <a:t>Онлайн информация об открытии, ведении, закрытии контрольных счетов НДС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A2FD3E6F-B592-42B2-99C2-11DE820E88E4}"/>
              </a:ext>
            </a:extLst>
          </p:cNvPr>
          <p:cNvSpPr/>
          <p:nvPr/>
        </p:nvSpPr>
        <p:spPr>
          <a:xfrm>
            <a:off x="8950625" y="3198167"/>
            <a:ext cx="29813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КГД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МФ РК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xmlns="" id="{2FA08139-E791-4CAB-82CF-EB1A5FCC0795}"/>
              </a:ext>
            </a:extLst>
          </p:cNvPr>
          <p:cNvSpPr/>
          <p:nvPr/>
        </p:nvSpPr>
        <p:spPr>
          <a:xfrm>
            <a:off x="260048" y="3198167"/>
            <a:ext cx="29813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БАНК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II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УРОВНЯ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4504297B-0FFE-4C23-B757-7855ED58EC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2743" y="1829840"/>
            <a:ext cx="1180408" cy="1180408"/>
          </a:xfrm>
          <a:prstGeom prst="rect">
            <a:avLst/>
          </a:prstGeom>
        </p:spPr>
      </p:pic>
      <p:pic>
        <p:nvPicPr>
          <p:cNvPr id="71" name="Picture 6" descr="C:\Users\user\Downloads\20b977f55a06df8734c27777c6d5ef1f.png">
            <a:extLst>
              <a:ext uri="{FF2B5EF4-FFF2-40B4-BE49-F238E27FC236}">
                <a16:creationId xmlns:a16="http://schemas.microsoft.com/office/drawing/2014/main" xmlns="" id="{B7B1480A-5F47-4F72-92C2-833DE8B790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22" b="9851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19" r="23340"/>
          <a:stretch/>
        </p:blipFill>
        <p:spPr bwMode="auto">
          <a:xfrm>
            <a:off x="9662125" y="1720120"/>
            <a:ext cx="1558324" cy="145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ACF26A35-C945-497C-ABB1-65D1AD4A1AAE}"/>
              </a:ext>
            </a:extLst>
          </p:cNvPr>
          <p:cNvSpPr/>
          <p:nvPr/>
        </p:nvSpPr>
        <p:spPr>
          <a:xfrm>
            <a:off x="1589236" y="4494085"/>
            <a:ext cx="519112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dirty="0"/>
              <a:t>номер, дата открытия и закрытия контрольного счета НДС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dirty="0"/>
              <a:t>состояние счета (открытый/закрытый)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dirty="0"/>
              <a:t>номер и дата платежного документа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dirty="0"/>
              <a:t>БИК банка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dirty="0"/>
              <a:t>БИН/ИИН, наименование отправителя денег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dirty="0"/>
              <a:t>код назначения платежа</a:t>
            </a: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xmlns="" id="{572931CB-5D49-4C55-AFA8-FE1465CBF51B}"/>
              </a:ext>
            </a:extLst>
          </p:cNvPr>
          <p:cNvSpPr/>
          <p:nvPr/>
        </p:nvSpPr>
        <p:spPr>
          <a:xfrm>
            <a:off x="7332811" y="4494085"/>
            <a:ext cx="347950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dirty="0"/>
              <a:t>проводка по дебету счета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проводка по кредиту счета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дата проведения проводки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валюта счета (тенге)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сумма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сальдо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назначение платежа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3975C97C-3B56-488C-B196-C74531F54C67}"/>
              </a:ext>
            </a:extLst>
          </p:cNvPr>
          <p:cNvSpPr/>
          <p:nvPr/>
        </p:nvSpPr>
        <p:spPr>
          <a:xfrm>
            <a:off x="1285875" y="4257675"/>
            <a:ext cx="9610725" cy="2419350"/>
          </a:xfrm>
          <a:prstGeom prst="roundRect">
            <a:avLst>
              <a:gd name="adj" fmla="val 11943"/>
            </a:avLst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xmlns="" id="{8D721355-77E2-46E5-B0B4-85C746561AE1}"/>
              </a:ext>
            </a:extLst>
          </p:cNvPr>
          <p:cNvSpPr/>
          <p:nvPr/>
        </p:nvSpPr>
        <p:spPr>
          <a:xfrm>
            <a:off x="5063331" y="4045544"/>
            <a:ext cx="213836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ИНФОРМАЦИЯ</a:t>
            </a:r>
            <a:endParaRPr lang="kk-KZ" b="1" dirty="0"/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11631612" y="6488668"/>
            <a:ext cx="560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 smtClean="0">
                <a:latin typeface="+mn-lt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7247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1437</Words>
  <Application>Microsoft Office PowerPoint</Application>
  <PresentationFormat>Произвольный</PresentationFormat>
  <Paragraphs>299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Алмат Кайракбеков</dc:creator>
  <cp:lastModifiedBy>Сауле Баймагамбетова</cp:lastModifiedBy>
  <cp:revision>19</cp:revision>
  <dcterms:created xsi:type="dcterms:W3CDTF">2019-01-30T12:17:18Z</dcterms:created>
  <dcterms:modified xsi:type="dcterms:W3CDTF">2019-02-14T04:19:45Z</dcterms:modified>
</cp:coreProperties>
</file>